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78" r:id="rId5"/>
    <p:sldMasterId id="2147483691" r:id="rId6"/>
  </p:sldMasterIdLst>
  <p:notesMasterIdLst>
    <p:notesMasterId r:id="rId55"/>
  </p:notesMasterIdLst>
  <p:handoutMasterIdLst>
    <p:handoutMasterId r:id="rId56"/>
  </p:handoutMasterIdLst>
  <p:sldIdLst>
    <p:sldId id="260" r:id="rId7"/>
    <p:sldId id="264" r:id="rId8"/>
    <p:sldId id="265" r:id="rId9"/>
    <p:sldId id="395" r:id="rId10"/>
    <p:sldId id="266" r:id="rId11"/>
    <p:sldId id="331" r:id="rId12"/>
    <p:sldId id="270" r:id="rId13"/>
    <p:sldId id="284" r:id="rId14"/>
    <p:sldId id="280" r:id="rId15"/>
    <p:sldId id="295" r:id="rId16"/>
    <p:sldId id="296" r:id="rId17"/>
    <p:sldId id="396" r:id="rId18"/>
    <p:sldId id="350" r:id="rId19"/>
    <p:sldId id="398" r:id="rId20"/>
    <p:sldId id="386" r:id="rId21"/>
    <p:sldId id="337" r:id="rId22"/>
    <p:sldId id="310" r:id="rId23"/>
    <p:sldId id="343" r:id="rId24"/>
    <p:sldId id="397" r:id="rId25"/>
    <p:sldId id="394" r:id="rId26"/>
    <p:sldId id="351" r:id="rId27"/>
    <p:sldId id="352" r:id="rId28"/>
    <p:sldId id="354" r:id="rId29"/>
    <p:sldId id="355" r:id="rId30"/>
    <p:sldId id="399" r:id="rId31"/>
    <p:sldId id="400" r:id="rId32"/>
    <p:sldId id="401" r:id="rId33"/>
    <p:sldId id="335" r:id="rId34"/>
    <p:sldId id="367" r:id="rId35"/>
    <p:sldId id="371" r:id="rId36"/>
    <p:sldId id="369" r:id="rId37"/>
    <p:sldId id="372" r:id="rId38"/>
    <p:sldId id="368" r:id="rId39"/>
    <p:sldId id="373" r:id="rId40"/>
    <p:sldId id="384" r:id="rId41"/>
    <p:sldId id="388" r:id="rId42"/>
    <p:sldId id="346" r:id="rId43"/>
    <p:sldId id="345" r:id="rId44"/>
    <p:sldId id="359" r:id="rId45"/>
    <p:sldId id="390" r:id="rId46"/>
    <p:sldId id="339" r:id="rId47"/>
    <p:sldId id="360" r:id="rId48"/>
    <p:sldId id="391" r:id="rId49"/>
    <p:sldId id="336" r:id="rId50"/>
    <p:sldId id="320" r:id="rId51"/>
    <p:sldId id="392" r:id="rId52"/>
    <p:sldId id="328" r:id="rId53"/>
    <p:sldId id="325" r:id="rId54"/>
  </p:sldIdLst>
  <p:sldSz cx="9144000" cy="6858000" type="screen4x3"/>
  <p:notesSz cx="6858000" cy="92964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AEAEA"/>
    <a:srgbClr val="333399"/>
    <a:srgbClr val="0000CC"/>
    <a:srgbClr val="33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7" autoAdjust="0"/>
  </p:normalViewPr>
  <p:slideViewPr>
    <p:cSldViewPr snapToGrid="0">
      <p:cViewPr varScale="1">
        <p:scale>
          <a:sx n="80" d="100"/>
          <a:sy n="80" d="100"/>
        </p:scale>
        <p:origin x="6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1962"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0213" cy="465138"/>
          </a:xfrm>
          <a:prstGeom prst="rect">
            <a:avLst/>
          </a:prstGeom>
          <a:noFill/>
          <a:ln w="9525">
            <a:noFill/>
            <a:miter lim="800000"/>
            <a:headEnd/>
            <a:tailEnd/>
          </a:ln>
          <a:effectLst/>
        </p:spPr>
        <p:txBody>
          <a:bodyPr vert="horz" wrap="square" lIns="93177" tIns="46587" rIns="93177" bIns="46587" numCol="1" anchor="t" anchorCtr="0" compatLnSpc="1">
            <a:prstTxWarp prst="textNoShape">
              <a:avLst/>
            </a:prstTxWarp>
          </a:bodyPr>
          <a:lstStyle>
            <a:lvl1pPr defTabSz="933450" eaLnBrk="0" hangingPunct="0">
              <a:defRPr sz="1200" b="0"/>
            </a:lvl1pPr>
          </a:lstStyle>
          <a:p>
            <a:pPr>
              <a:defRPr/>
            </a:pPr>
            <a:endParaRPr lang="en-US" dirty="0"/>
          </a:p>
        </p:txBody>
      </p:sp>
      <p:sp>
        <p:nvSpPr>
          <p:cNvPr id="35843" name="Rectangle 3"/>
          <p:cNvSpPr>
            <a:spLocks noGrp="1" noChangeArrowheads="1"/>
          </p:cNvSpPr>
          <p:nvPr>
            <p:ph type="dt" sz="quarter" idx="1"/>
          </p:nvPr>
        </p:nvSpPr>
        <p:spPr bwMode="auto">
          <a:xfrm>
            <a:off x="3887788" y="0"/>
            <a:ext cx="2970212" cy="465138"/>
          </a:xfrm>
          <a:prstGeom prst="rect">
            <a:avLst/>
          </a:prstGeom>
          <a:noFill/>
          <a:ln w="9525">
            <a:noFill/>
            <a:miter lim="800000"/>
            <a:headEnd/>
            <a:tailEnd/>
          </a:ln>
          <a:effectLst/>
        </p:spPr>
        <p:txBody>
          <a:bodyPr vert="horz" wrap="square" lIns="93177" tIns="46587" rIns="93177" bIns="46587" numCol="1" anchor="t" anchorCtr="0" compatLnSpc="1">
            <a:prstTxWarp prst="textNoShape">
              <a:avLst/>
            </a:prstTxWarp>
          </a:bodyPr>
          <a:lstStyle>
            <a:lvl1pPr algn="r" defTabSz="933450" eaLnBrk="0" hangingPunct="0">
              <a:defRPr sz="1200" b="0"/>
            </a:lvl1pPr>
          </a:lstStyle>
          <a:p>
            <a:pPr>
              <a:defRPr/>
            </a:pPr>
            <a:endParaRPr lang="en-US" dirty="0"/>
          </a:p>
        </p:txBody>
      </p:sp>
      <p:sp>
        <p:nvSpPr>
          <p:cNvPr id="35844" name="Rectangle 4"/>
          <p:cNvSpPr>
            <a:spLocks noGrp="1" noChangeArrowheads="1"/>
          </p:cNvSpPr>
          <p:nvPr>
            <p:ph type="ftr" sz="quarter" idx="2"/>
          </p:nvPr>
        </p:nvSpPr>
        <p:spPr bwMode="auto">
          <a:xfrm>
            <a:off x="0" y="8831263"/>
            <a:ext cx="2970213" cy="465137"/>
          </a:xfrm>
          <a:prstGeom prst="rect">
            <a:avLst/>
          </a:prstGeom>
          <a:noFill/>
          <a:ln w="9525">
            <a:noFill/>
            <a:miter lim="800000"/>
            <a:headEnd/>
            <a:tailEnd/>
          </a:ln>
          <a:effectLst/>
        </p:spPr>
        <p:txBody>
          <a:bodyPr vert="horz" wrap="square" lIns="93177" tIns="46587" rIns="93177" bIns="46587" numCol="1" anchor="b" anchorCtr="0" compatLnSpc="1">
            <a:prstTxWarp prst="textNoShape">
              <a:avLst/>
            </a:prstTxWarp>
          </a:bodyPr>
          <a:lstStyle>
            <a:lvl1pPr defTabSz="933450" eaLnBrk="0" hangingPunct="0">
              <a:defRPr sz="1200" b="0"/>
            </a:lvl1pPr>
          </a:lstStyle>
          <a:p>
            <a:pPr>
              <a:defRPr/>
            </a:pPr>
            <a:endParaRPr lang="en-US" dirty="0"/>
          </a:p>
        </p:txBody>
      </p:sp>
      <p:sp>
        <p:nvSpPr>
          <p:cNvPr id="35845" name="Rectangle 5"/>
          <p:cNvSpPr>
            <a:spLocks noGrp="1" noChangeArrowheads="1"/>
          </p:cNvSpPr>
          <p:nvPr>
            <p:ph type="sldNum" sz="quarter" idx="3"/>
          </p:nvPr>
        </p:nvSpPr>
        <p:spPr bwMode="auto">
          <a:xfrm>
            <a:off x="3887788" y="8831263"/>
            <a:ext cx="2970212" cy="465137"/>
          </a:xfrm>
          <a:prstGeom prst="rect">
            <a:avLst/>
          </a:prstGeom>
          <a:noFill/>
          <a:ln w="9525">
            <a:noFill/>
            <a:miter lim="800000"/>
            <a:headEnd/>
            <a:tailEnd/>
          </a:ln>
          <a:effectLst/>
        </p:spPr>
        <p:txBody>
          <a:bodyPr vert="horz" wrap="square" lIns="93177" tIns="46587" rIns="93177" bIns="46587" numCol="1" anchor="b" anchorCtr="0" compatLnSpc="1">
            <a:prstTxWarp prst="textNoShape">
              <a:avLst/>
            </a:prstTxWarp>
          </a:bodyPr>
          <a:lstStyle>
            <a:lvl1pPr algn="r" defTabSz="933450" eaLnBrk="0" hangingPunct="0">
              <a:defRPr sz="1200" b="0"/>
            </a:lvl1pPr>
          </a:lstStyle>
          <a:p>
            <a:pPr>
              <a:defRPr/>
            </a:pPr>
            <a:fld id="{83855D60-049A-4FE2-A340-0FC0BB237D2A}" type="slidenum">
              <a:rPr lang="en-US"/>
              <a:pPr>
                <a:defRPr/>
              </a:pPr>
              <a:t>‹#›</a:t>
            </a:fld>
            <a:endParaRPr lang="en-US" dirty="0"/>
          </a:p>
        </p:txBody>
      </p:sp>
    </p:spTree>
    <p:extLst>
      <p:ext uri="{BB962C8B-B14F-4D97-AF65-F5344CB8AC3E}">
        <p14:creationId xmlns:p14="http://schemas.microsoft.com/office/powerpoint/2010/main" val="300079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Times New Roman" pitchFamily="18" charset="0"/>
              </a:defRPr>
            </a:lvl1pPr>
          </a:lstStyle>
          <a:p>
            <a:pPr>
              <a:defRPr/>
            </a:pPr>
            <a:endParaRPr lang="en-US" dirty="0"/>
          </a:p>
        </p:txBody>
      </p:sp>
      <p:sp>
        <p:nvSpPr>
          <p:cNvPr id="3891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Times New Roman" pitchFamily="18" charset="0"/>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Times New Roman" pitchFamily="18" charset="0"/>
              </a:defRPr>
            </a:lvl1pPr>
          </a:lstStyle>
          <a:p>
            <a:pPr>
              <a:defRPr/>
            </a:pPr>
            <a:endParaRPr lang="en-US" dirty="0"/>
          </a:p>
        </p:txBody>
      </p:sp>
      <p:sp>
        <p:nvSpPr>
          <p:cNvPr id="3891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Times New Roman" pitchFamily="18" charset="0"/>
              </a:defRPr>
            </a:lvl1pPr>
          </a:lstStyle>
          <a:p>
            <a:pPr>
              <a:defRPr/>
            </a:pPr>
            <a:fld id="{4DED7C7A-9DD8-4FFA-AD9C-B5FD4F71B6CC}" type="slidenum">
              <a:rPr lang="en-US"/>
              <a:pPr>
                <a:defRPr/>
              </a:pPr>
              <a:t>‹#›</a:t>
            </a:fld>
            <a:endParaRPr lang="en-US" dirty="0"/>
          </a:p>
        </p:txBody>
      </p:sp>
    </p:spTree>
    <p:extLst>
      <p:ext uri="{BB962C8B-B14F-4D97-AF65-F5344CB8AC3E}">
        <p14:creationId xmlns:p14="http://schemas.microsoft.com/office/powerpoint/2010/main" val="28989693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55E9C19-6BE4-448A-AAF0-11D7E7CAC824}" type="slidenum">
              <a:rPr lang="en-US" smtClean="0"/>
              <a:pPr/>
              <a:t>1</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0" y="4416425"/>
            <a:ext cx="6858000" cy="4183063"/>
          </a:xfrm>
          <a:noFill/>
          <a:ln/>
        </p:spPr>
        <p:txBody>
          <a:bodyPr/>
          <a:lstStyle/>
          <a:p>
            <a:pPr eaLnBrk="1" hangingPunct="1"/>
            <a:r>
              <a:rPr lang="en-US" sz="2200" dirty="0" smtClean="0"/>
              <a:t>WHAT IS HYDRATION </a:t>
            </a:r>
          </a:p>
          <a:p>
            <a:pPr eaLnBrk="1" hangingPunct="1"/>
            <a:r>
              <a:rPr lang="en-US" sz="2200" dirty="0" smtClean="0"/>
              <a:t>HOW DOES IT EFFECT US</a:t>
            </a:r>
          </a:p>
          <a:p>
            <a:pPr eaLnBrk="1" hangingPunct="1"/>
            <a:r>
              <a:rPr lang="en-US" sz="2200" dirty="0" smtClean="0"/>
              <a:t>WHAT ARE SOME STATISTICS </a:t>
            </a:r>
          </a:p>
          <a:p>
            <a:pPr eaLnBrk="1" hangingPunct="1"/>
            <a:r>
              <a:rPr lang="en-US" sz="2200" dirty="0" smtClean="0"/>
              <a:t>WHAT DAMAGE DOES IT DO TO US</a:t>
            </a:r>
          </a:p>
          <a:p>
            <a:pPr eaLnBrk="1" hangingPunct="1"/>
            <a:r>
              <a:rPr lang="en-US" sz="2200" dirty="0" smtClean="0"/>
              <a:t>WHAT CAN WE DO TO PROTECT OURSELVES</a:t>
            </a:r>
          </a:p>
          <a:p>
            <a:pPr eaLnBrk="1" hangingPunct="1"/>
            <a:r>
              <a:rPr lang="en-US" sz="2200" dirty="0" smtClean="0"/>
              <a:t>WE NEED TO EDUCATE FF AS TO THE SIGNS OF DEHYDRATION</a:t>
            </a:r>
          </a:p>
          <a:p>
            <a:pPr eaLnBrk="1" hangingPunct="1"/>
            <a:r>
              <a:rPr lang="en-US" sz="2200" dirty="0" smtClean="0"/>
              <a:t>MAKE EVERYONE AWARE OF THE EFFECTS OF DEHYDRATION ON OUR BODIES AND HOW WE BECOME MORE PRONE TO INJURY OR EVEN DEATH</a:t>
            </a:r>
          </a:p>
        </p:txBody>
      </p:sp>
    </p:spTree>
    <p:extLst>
      <p:ext uri="{BB962C8B-B14F-4D97-AF65-F5344CB8AC3E}">
        <p14:creationId xmlns:p14="http://schemas.microsoft.com/office/powerpoint/2010/main" val="3825275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B038280-46A9-4BE2-A1A0-9A6E5906D0E7}" type="slidenum">
              <a:rPr lang="en-US" smtClean="0"/>
              <a:pPr/>
              <a:t>11</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0" y="4416425"/>
            <a:ext cx="6858000" cy="4183063"/>
          </a:xfrm>
          <a:noFill/>
          <a:ln/>
        </p:spPr>
        <p:txBody>
          <a:bodyPr/>
          <a:lstStyle/>
          <a:p>
            <a:pPr eaLnBrk="1" hangingPunct="1"/>
            <a:r>
              <a:rPr lang="en-US" sz="1600" dirty="0" smtClean="0">
                <a:cs typeface="Times New Roman" pitchFamily="18" charset="0"/>
              </a:rPr>
              <a:t>NFPA STUDY     SUDDEN CARDIAC DEATH IS DEFINED AS A SUDDEN, ABRUPT LOSS OF HEART FUNCTION BY A PERSON WITH OR WITHOUT DIAGNOSED HEART DISEASE</a:t>
            </a:r>
          </a:p>
          <a:p>
            <a:pPr eaLnBrk="1" hangingPunct="1"/>
            <a:r>
              <a:rPr lang="en-US" sz="1600" dirty="0" smtClean="0">
                <a:cs typeface="Times New Roman" pitchFamily="18" charset="0"/>
              </a:rPr>
              <a:t>THIS STUDY DOES NOT INCLUDE STROKES</a:t>
            </a:r>
          </a:p>
          <a:p>
            <a:pPr eaLnBrk="1" hangingPunct="1"/>
            <a:r>
              <a:rPr lang="en-US" sz="1600" dirty="0" smtClean="0">
                <a:cs typeface="Times New Roman" pitchFamily="18" charset="0"/>
              </a:rPr>
              <a:t>AVG OF 31 LODD’S LAST TEN YEARS, 69 FIRST TEN YEARS, 1977-1987</a:t>
            </a:r>
          </a:p>
          <a:p>
            <a:pPr eaLnBrk="1" hangingPunct="1"/>
            <a:r>
              <a:rPr lang="en-US" sz="1600" dirty="0" smtClean="0">
                <a:cs typeface="Times New Roman" pitchFamily="18" charset="0"/>
              </a:rPr>
              <a:t>2011 -  49% FIREGROUND LODD’S          NOT THIS HIGH SINCE 1999</a:t>
            </a:r>
          </a:p>
          <a:p>
            <a:pPr eaLnBrk="1" hangingPunct="1"/>
            <a:r>
              <a:rPr lang="en-US" sz="1600" dirty="0" smtClean="0">
                <a:cs typeface="Times New Roman" pitchFamily="18" charset="0"/>
              </a:rPr>
              <a:t>1,006 LODD</a:t>
            </a:r>
            <a:r>
              <a:rPr lang="en-US" sz="1600" baseline="0" dirty="0" smtClean="0">
                <a:cs typeface="Times New Roman" pitchFamily="18" charset="0"/>
              </a:rPr>
              <a:t> DURING THE STUDY, 440 WERE SCD, 43.7%</a:t>
            </a:r>
          </a:p>
          <a:p>
            <a:pPr eaLnBrk="1" hangingPunct="1"/>
            <a:r>
              <a:rPr lang="en-US" sz="1600" baseline="0" dirty="0" smtClean="0">
                <a:cs typeface="Times New Roman" pitchFamily="18" charset="0"/>
              </a:rPr>
              <a:t>DURING THE STUDY PERIOD 15 DEATHS DUE TO STROKE AND 8 DUE TO ANEURYSMS</a:t>
            </a:r>
            <a:endParaRPr lang="en-US" sz="1600" dirty="0" smtClean="0">
              <a:cs typeface="Times New Roman" pitchFamily="18" charset="0"/>
            </a:endParaRPr>
          </a:p>
          <a:p>
            <a:pPr eaLnBrk="1" hangingPunct="1"/>
            <a:r>
              <a:rPr lang="en-US" sz="1600" dirty="0" smtClean="0">
                <a:cs typeface="Times New Roman" pitchFamily="18" charset="0"/>
              </a:rPr>
              <a:t>FIREGROUND 35.2%</a:t>
            </a:r>
          </a:p>
          <a:p>
            <a:pPr eaLnBrk="1" hangingPunct="1"/>
            <a:r>
              <a:rPr lang="en-US" sz="1600" dirty="0" smtClean="0">
                <a:cs typeface="Times New Roman" pitchFamily="18" charset="0"/>
              </a:rPr>
              <a:t>RESPONDING/RETURNING 25.2%,</a:t>
            </a:r>
            <a:r>
              <a:rPr lang="en-US" sz="1600" baseline="0" dirty="0" smtClean="0">
                <a:cs typeface="Times New Roman" pitchFamily="18" charset="0"/>
              </a:rPr>
              <a:t> 53% OF THIS NUMBER WERE WHILE RETURNING TO QUARTERS</a:t>
            </a:r>
          </a:p>
          <a:p>
            <a:pPr eaLnBrk="1" hangingPunct="1"/>
            <a:r>
              <a:rPr lang="en-US" sz="1600" baseline="0" dirty="0" smtClean="0">
                <a:cs typeface="Times New Roman" pitchFamily="18" charset="0"/>
              </a:rPr>
              <a:t>TRAINING 11.4%</a:t>
            </a:r>
          </a:p>
          <a:p>
            <a:pPr eaLnBrk="1" hangingPunct="1"/>
            <a:r>
              <a:rPr lang="en-US" sz="1600" baseline="0" dirty="0" smtClean="0">
                <a:cs typeface="Times New Roman" pitchFamily="18" charset="0"/>
              </a:rPr>
              <a:t>NON-EMGERGENCY, BASICALLY EMS ACTIVITY, 10.7%</a:t>
            </a:r>
          </a:p>
          <a:p>
            <a:pPr eaLnBrk="1" hangingPunct="1"/>
            <a:r>
              <a:rPr lang="en-US" sz="1600" baseline="0" dirty="0" smtClean="0">
                <a:cs typeface="Times New Roman" pitchFamily="18" charset="0"/>
              </a:rPr>
              <a:t>STATION DUTIES 10.5%</a:t>
            </a:r>
          </a:p>
          <a:p>
            <a:pPr eaLnBrk="1" hangingPunct="1"/>
            <a:r>
              <a:rPr lang="en-US" sz="1600" baseline="0" dirty="0" smtClean="0">
                <a:cs typeface="Times New Roman" pitchFamily="18" charset="0"/>
              </a:rPr>
              <a:t>OTHER, FIRE PREVENTION, MAINTENANCE, ETC. 7% </a:t>
            </a:r>
          </a:p>
          <a:p>
            <a:pPr eaLnBrk="1" hangingPunct="1"/>
            <a:endParaRPr lang="en-US" sz="1400" dirty="0" smtClean="0">
              <a:cs typeface="Times New Roman" pitchFamily="18" charset="0"/>
            </a:endParaRPr>
          </a:p>
          <a:p>
            <a:pPr eaLnBrk="1" hangingPunct="1"/>
            <a:endParaRPr lang="en-US" sz="1400" dirty="0" smtClean="0">
              <a:cs typeface="Times New Roman" pitchFamily="18" charset="0"/>
            </a:endParaRPr>
          </a:p>
          <a:p>
            <a:pPr algn="l" eaLnBrk="1" hangingPunct="1"/>
            <a:endParaRPr lang="en-US" sz="1400" dirty="0" smtClean="0">
              <a:cs typeface="Times New Roman" pitchFamily="18" charset="0"/>
            </a:endParaRPr>
          </a:p>
          <a:p>
            <a:pPr algn="l" eaLnBrk="1" hangingPunct="1"/>
            <a:endParaRPr lang="en-US" sz="1400" dirty="0" smtClean="0">
              <a:cs typeface="Times New Roman" pitchFamily="18" charset="0"/>
            </a:endParaRPr>
          </a:p>
        </p:txBody>
      </p:sp>
    </p:spTree>
    <p:extLst>
      <p:ext uri="{BB962C8B-B14F-4D97-AF65-F5344CB8AC3E}">
        <p14:creationId xmlns:p14="http://schemas.microsoft.com/office/powerpoint/2010/main" val="181567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183AC52-A21B-4BA4-9A07-0DB87DFED1FF}" type="slidenum">
              <a:rPr lang="en-US" smtClean="0"/>
              <a:pPr/>
              <a:t>12</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243840" y="4416425"/>
            <a:ext cx="6352032" cy="4183063"/>
          </a:xfrm>
          <a:noFill/>
          <a:ln/>
        </p:spPr>
        <p:txBody>
          <a:bodyPr/>
          <a:lstStyle/>
          <a:p>
            <a:pPr eaLnBrk="1" hangingPunct="1"/>
            <a:r>
              <a:rPr lang="en-US" sz="2400" dirty="0" smtClean="0"/>
              <a:t>IN THE PAST WE SPENT EFFORT IN FIXING THE BLAME INSTEAD OF FIXING THE PROBLEM</a:t>
            </a:r>
          </a:p>
          <a:p>
            <a:pPr eaLnBrk="1" hangingPunct="1"/>
            <a:r>
              <a:rPr lang="en-US" sz="2400" dirty="0" smtClean="0"/>
              <a:t>INCREASED SAFETY STANDARDS HELPED UP PREVIOUSLY</a:t>
            </a:r>
          </a:p>
          <a:p>
            <a:pPr eaLnBrk="1" hangingPunct="1"/>
            <a:r>
              <a:rPr lang="en-US" sz="2400" dirty="0" smtClean="0"/>
              <a:t>A</a:t>
            </a:r>
            <a:r>
              <a:rPr lang="en-US" sz="2400" baseline="0" dirty="0" smtClean="0"/>
              <a:t> LOT OF RESEARCH HAS BEEN CONDUCTED INTO FIRFIGHTER SAFETY</a:t>
            </a:r>
            <a:r>
              <a:rPr lang="en-US" sz="2400" dirty="0" smtClean="0"/>
              <a:t>		</a:t>
            </a:r>
          </a:p>
          <a:p>
            <a:pPr eaLnBrk="1" hangingPunct="1"/>
            <a:r>
              <a:rPr lang="en-US" sz="2400" dirty="0" smtClean="0"/>
              <a:t>WE HAVE AN OPPORTUNITY WITH THE NEW L&amp;I STANDARDS AND</a:t>
            </a:r>
          </a:p>
          <a:p>
            <a:pPr eaLnBrk="1" hangingPunct="1"/>
            <a:r>
              <a:rPr lang="en-US" sz="2400" dirty="0" smtClean="0"/>
              <a:t>CHANGING OUR CULTURE AND OUR LIFESTYLES</a:t>
            </a:r>
          </a:p>
          <a:p>
            <a:pPr eaLnBrk="1" hangingPunct="1"/>
            <a:r>
              <a:rPr lang="en-US" sz="2400" dirty="0" smtClean="0"/>
              <a:t>Which</a:t>
            </a:r>
            <a:r>
              <a:rPr lang="en-US" sz="2400" baseline="0" dirty="0" smtClean="0"/>
              <a:t> is the toughest to change?</a:t>
            </a:r>
          </a:p>
          <a:p>
            <a:pPr eaLnBrk="1" hangingPunct="1"/>
            <a:r>
              <a:rPr lang="en-US" sz="2400" dirty="0" smtClean="0"/>
              <a:t>MAKE INJURY PREVENTION IMPORTANT</a:t>
            </a:r>
          </a:p>
          <a:p>
            <a:pPr eaLnBrk="1" hangingPunct="1"/>
            <a:r>
              <a:rPr lang="en-US" sz="2400" dirty="0" smtClean="0"/>
              <a:t>DEVELOP, ADOPT AND ENFORCE A HYDRATION POLICY</a:t>
            </a:r>
          </a:p>
          <a:p>
            <a:pPr eaLnBrk="1" hangingPunct="1"/>
            <a:r>
              <a:rPr lang="en-US" sz="2400" dirty="0" smtClean="0"/>
              <a:t>PROVIDE &amp; REQUIRE THE USE OF APPROPRIATE PPE/EQUIP</a:t>
            </a:r>
          </a:p>
          <a:p>
            <a:pPr eaLnBrk="1" hangingPunct="1"/>
            <a:r>
              <a:rPr lang="en-US" sz="2400" dirty="0" smtClean="0"/>
              <a:t>ENSURE EVERYONE RECEIVES PROPERLY DOCUMENTED TRAINING/EDUCATION ABOUT HYDRATION</a:t>
            </a:r>
          </a:p>
          <a:p>
            <a:pPr eaLnBrk="1" hangingPunct="1"/>
            <a:r>
              <a:rPr lang="en-US" sz="2400" dirty="0" smtClean="0"/>
              <a:t>MAKE THE EFFORT TO CHANGE OUR CULTURE</a:t>
            </a:r>
          </a:p>
          <a:p>
            <a:pPr eaLnBrk="1" hangingPunct="1"/>
            <a:r>
              <a:rPr lang="en-US" sz="2400" dirty="0" smtClean="0"/>
              <a:t>THIS WILL BE THE HARD PART</a:t>
            </a:r>
          </a:p>
          <a:p>
            <a:pPr eaLnBrk="1" hangingPunct="1"/>
            <a:r>
              <a:rPr lang="en-US" sz="2400" dirty="0" smtClean="0"/>
              <a:t>INVOLVE AS MANY MEMBERS AS POSSIBLE</a:t>
            </a:r>
          </a:p>
          <a:p>
            <a:pPr eaLnBrk="1" hangingPunct="1"/>
            <a:r>
              <a:rPr lang="en-US" sz="2400" dirty="0" smtClean="0"/>
              <a:t>EXPLAIN WHY HYDRATION IS IMPORTANT</a:t>
            </a:r>
          </a:p>
          <a:p>
            <a:pPr eaLnBrk="1" hangingPunct="1"/>
            <a:r>
              <a:rPr lang="en-US" sz="2400" dirty="0" smtClean="0"/>
              <a:t>THE BENEFIT IS LONG TERM HEALTH</a:t>
            </a:r>
          </a:p>
          <a:p>
            <a:pPr eaLnBrk="1" hangingPunct="1"/>
            <a:endParaRPr lang="en-US" sz="2400" dirty="0" smtClean="0"/>
          </a:p>
        </p:txBody>
      </p:sp>
    </p:spTree>
    <p:extLst>
      <p:ext uri="{BB962C8B-B14F-4D97-AF65-F5344CB8AC3E}">
        <p14:creationId xmlns:p14="http://schemas.microsoft.com/office/powerpoint/2010/main" val="231967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416425"/>
            <a:ext cx="6364224" cy="4183063"/>
          </a:xfrm>
        </p:spPr>
        <p:txBody>
          <a:bodyPr>
            <a:normAutofit lnSpcReduction="10000"/>
          </a:bodyPr>
          <a:lstStyle/>
          <a:p>
            <a:pPr marL="342900" indent="-342900">
              <a:spcBef>
                <a:spcPct val="20000"/>
              </a:spcBef>
              <a:buClr>
                <a:schemeClr val="tx2"/>
              </a:buClr>
            </a:pPr>
            <a:r>
              <a:rPr kumimoji="1" lang="en-US" sz="2400" b="0" kern="1200" dirty="0" smtClean="0">
                <a:solidFill>
                  <a:schemeClr val="tx1"/>
                </a:solidFill>
                <a:latin typeface="Times New Roman" pitchFamily="18" charset="0"/>
                <a:ea typeface="+mn-ea"/>
                <a:cs typeface="+mn-cs"/>
              </a:rPr>
              <a:t>STANDARD ON REHABILITATION PROCESS FOR MEMBERS DURING EMERGENCY OPERATIONS AND TRAINING EXERCISES</a:t>
            </a:r>
          </a:p>
          <a:p>
            <a:pPr marL="342900" indent="-342900">
              <a:spcBef>
                <a:spcPct val="20000"/>
              </a:spcBef>
              <a:buClr>
                <a:schemeClr val="tx2"/>
              </a:buClr>
            </a:pPr>
            <a:r>
              <a:rPr kumimoji="1" lang="en-US" sz="2400" b="0" kern="1200" dirty="0" smtClean="0">
                <a:solidFill>
                  <a:schemeClr val="tx1"/>
                </a:solidFill>
                <a:latin typeface="Times New Roman" pitchFamily="18" charset="0"/>
                <a:ea typeface="+mn-ea"/>
                <a:cs typeface="+mn-cs"/>
              </a:rPr>
              <a:t>IN SHORT, THE STANDARD ON FIREFIGHTER</a:t>
            </a:r>
            <a:r>
              <a:rPr kumimoji="1" lang="en-US" sz="2400" b="0" kern="1200" baseline="0" dirty="0" smtClean="0">
                <a:solidFill>
                  <a:schemeClr val="tx1"/>
                </a:solidFill>
                <a:latin typeface="Times New Roman" pitchFamily="18" charset="0"/>
                <a:ea typeface="+mn-ea"/>
                <a:cs typeface="+mn-cs"/>
              </a:rPr>
              <a:t> </a:t>
            </a:r>
            <a:r>
              <a:rPr kumimoji="1" lang="en-US" sz="2400" b="0" kern="1200" dirty="0" smtClean="0">
                <a:solidFill>
                  <a:schemeClr val="tx1"/>
                </a:solidFill>
                <a:latin typeface="Times New Roman" pitchFamily="18" charset="0"/>
                <a:ea typeface="+mn-ea"/>
                <a:cs typeface="+mn-cs"/>
              </a:rPr>
              <a:t>REHABILITATION</a:t>
            </a:r>
          </a:p>
          <a:p>
            <a:pPr marL="342900" indent="-342900">
              <a:spcBef>
                <a:spcPct val="20000"/>
              </a:spcBef>
              <a:buClr>
                <a:schemeClr val="tx2"/>
              </a:buClr>
            </a:pPr>
            <a:r>
              <a:rPr kumimoji="1" lang="en-US" sz="2400" b="0" kern="1200" dirty="0" smtClean="0">
                <a:solidFill>
                  <a:schemeClr val="tx1"/>
                </a:solidFill>
                <a:latin typeface="Times New Roman" pitchFamily="18" charset="0"/>
                <a:ea typeface="+mn-ea"/>
                <a:cs typeface="+mn-cs"/>
              </a:rPr>
              <a:t>DOES YOUR DEPARTMENT FOLLOW THIS STANDARD?</a:t>
            </a:r>
          </a:p>
          <a:p>
            <a:pPr marL="342900" indent="-342900">
              <a:spcBef>
                <a:spcPct val="20000"/>
              </a:spcBef>
              <a:buClr>
                <a:schemeClr val="tx2"/>
              </a:buClr>
            </a:pPr>
            <a:r>
              <a:rPr kumimoji="1" lang="en-US" sz="2400" b="0" kern="1200" dirty="0" smtClean="0">
                <a:solidFill>
                  <a:schemeClr val="tx1"/>
                </a:solidFill>
                <a:latin typeface="Times New Roman" pitchFamily="18" charset="0"/>
                <a:ea typeface="+mn-ea"/>
                <a:cs typeface="+mn-cs"/>
              </a:rPr>
              <a:t>DOES YOUR DEPARTMENT HAVE A POLICY ON REHABILITATION?</a:t>
            </a:r>
          </a:p>
          <a:p>
            <a:pPr marL="342900" indent="-342900">
              <a:spcBef>
                <a:spcPct val="20000"/>
              </a:spcBef>
              <a:buClr>
                <a:schemeClr val="tx2"/>
              </a:buClr>
            </a:pPr>
            <a:r>
              <a:rPr kumimoji="1" lang="en-US" sz="2400" b="0" kern="1200" dirty="0" smtClean="0">
                <a:solidFill>
                  <a:schemeClr val="tx1"/>
                </a:solidFill>
                <a:latin typeface="Times New Roman" pitchFamily="18" charset="0"/>
                <a:ea typeface="+mn-ea"/>
                <a:cs typeface="+mn-cs"/>
              </a:rPr>
              <a:t>HAS YOUR DEPARTMENT EVERY HAD AN INJURY DUE TO HEAT RELATED ISSUES?</a:t>
            </a:r>
          </a:p>
          <a:p>
            <a:endParaRPr lang="en-US" sz="20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13</a:t>
            </a:fld>
            <a:endParaRPr lang="en-US" dirty="0"/>
          </a:p>
        </p:txBody>
      </p:sp>
    </p:spTree>
    <p:extLst>
      <p:ext uri="{BB962C8B-B14F-4D97-AF65-F5344CB8AC3E}">
        <p14:creationId xmlns:p14="http://schemas.microsoft.com/office/powerpoint/2010/main" val="133857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2A5AF90-0A9B-486C-8F73-217CF092BF27}" type="slidenum">
              <a:rPr lang="en-US" smtClean="0"/>
              <a:pPr/>
              <a:t>14</a:t>
            </a:fld>
            <a:endParaRPr 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160638" y="4416425"/>
            <a:ext cx="6697362" cy="4183063"/>
          </a:xfrm>
          <a:noFill/>
          <a:ln/>
        </p:spPr>
        <p:txBody>
          <a:bodyPr/>
          <a:lstStyle/>
          <a:p>
            <a:pPr eaLnBrk="1" hangingPunct="1"/>
            <a:r>
              <a:rPr lang="en-US" sz="2000" dirty="0" smtClean="0"/>
              <a:t>20 YEARS AGO IAFC &amp; IAFF DEVELOPED A PLAN TO IMPROVE THE HEALTH OF RECRUITS, INCUMBENTS, RETIREES, AND THEIR FAMILIES</a:t>
            </a:r>
          </a:p>
          <a:p>
            <a:pPr eaLnBrk="1" hangingPunct="1"/>
            <a:r>
              <a:rPr lang="en-US" sz="2000" dirty="0" smtClean="0"/>
              <a:t>ENSURE HEALTHY, FIT RECRUITS-MED PHYS</a:t>
            </a:r>
          </a:p>
          <a:p>
            <a:pPr eaLnBrk="1" hangingPunct="1"/>
            <a:r>
              <a:rPr lang="en-US" sz="2000" dirty="0" smtClean="0"/>
              <a:t>FITNESS, MENTAL HEALTH</a:t>
            </a:r>
          </a:p>
          <a:p>
            <a:pPr eaLnBrk="1" hangingPunct="1"/>
            <a:r>
              <a:rPr lang="en-US" sz="2000" dirty="0" smtClean="0"/>
              <a:t>DISCUSS YOUR HIRING PROCESS</a:t>
            </a:r>
          </a:p>
          <a:p>
            <a:pPr eaLnBrk="1" hangingPunct="1"/>
            <a:r>
              <a:rPr lang="en-US" sz="2000" dirty="0" smtClean="0"/>
              <a:t>INCUMBENTS ARE SEDENTARY, ELEVATED PULSE, STRENUOUS WORK, HOSTILE ENVIRONMENT (PPE &amp; HEAT)</a:t>
            </a:r>
          </a:p>
          <a:p>
            <a:pPr eaLnBrk="1" hangingPunct="1"/>
            <a:r>
              <a:rPr lang="en-US" sz="2000" dirty="0" smtClean="0"/>
              <a:t>RETIREES WANT A LONG CAREER AND A HEALTHY, LONGER, HAPPY RETIREMENT</a:t>
            </a:r>
          </a:p>
          <a:p>
            <a:pPr eaLnBrk="1" hangingPunct="1"/>
            <a:r>
              <a:rPr lang="en-US" sz="2000" dirty="0" smtClean="0"/>
              <a:t>FAMILIES-MOST IMPORTANT ASPECT, THEY WANT US AND WE WANT THEM, HEALTH IS KEY</a:t>
            </a:r>
          </a:p>
        </p:txBody>
      </p:sp>
    </p:spTree>
    <p:extLst>
      <p:ext uri="{BB962C8B-B14F-4D97-AF65-F5344CB8AC3E}">
        <p14:creationId xmlns:p14="http://schemas.microsoft.com/office/powerpoint/2010/main" val="3632417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5"/>
            <a:ext cx="6858000" cy="4879975"/>
          </a:xfrm>
        </p:spPr>
        <p:txBody>
          <a:bodyPr>
            <a:noAutofit/>
          </a:bodyPr>
          <a:lstStyle/>
          <a:p>
            <a:r>
              <a:rPr lang="en-US" sz="2000" dirty="0" smtClean="0"/>
              <a:t>BE PROACTIVE AND ENSURE FF’S UNDERSTAND THE VALUE OF HYDRATION</a:t>
            </a:r>
          </a:p>
          <a:p>
            <a:r>
              <a:rPr lang="en-US" sz="2000" dirty="0" smtClean="0"/>
              <a:t>THE FIRST STEP</a:t>
            </a:r>
            <a:r>
              <a:rPr lang="en-US" sz="2000" baseline="0" dirty="0" smtClean="0"/>
              <a:t> IN PREVENTING DEHYDRATION IS TO EDUCATE FF’S ON THE IMPACT ON OUR LIFE SPAN OF DEHYDRATION</a:t>
            </a:r>
            <a:r>
              <a:rPr lang="en-US" sz="2000" dirty="0" smtClean="0"/>
              <a:t> </a:t>
            </a:r>
            <a:r>
              <a:rPr lang="en-US" sz="2000" baseline="0" dirty="0" smtClean="0"/>
              <a:t>EDUCATE FF’S ON PROPER HYDRATION</a:t>
            </a:r>
          </a:p>
          <a:p>
            <a:r>
              <a:rPr lang="en-US" sz="2000" baseline="0" dirty="0" smtClean="0"/>
              <a:t>EMPHASIZE THE IMPORTANCE OF PHYSICAL FITNESS AND BODY WEIGHT TO A HEALTHY LIFE</a:t>
            </a:r>
          </a:p>
          <a:p>
            <a:r>
              <a:rPr lang="en-US" sz="2000" baseline="0" dirty="0" smtClean="0"/>
              <a:t>THE RISK OF HEAT INJURY IS MUCH HIGHER IN OVERWEIGHT, UNFIT FIREFIGHTERS THAN IN FIT FF’S</a:t>
            </a:r>
          </a:p>
          <a:p>
            <a:r>
              <a:rPr lang="en-US" sz="2000" baseline="0" dirty="0" smtClean="0"/>
              <a:t>PROVIDE FOR FITNESS ACTIVITIES WHILE ON DUTY</a:t>
            </a:r>
          </a:p>
          <a:p>
            <a:r>
              <a:rPr lang="en-US" sz="2000" baseline="0" dirty="0" smtClean="0"/>
              <a:t>DEVELOP LEADERS TO SUPPORT AND ENCOURAGE OTHERS</a:t>
            </a:r>
          </a:p>
          <a:p>
            <a:r>
              <a:rPr lang="en-US" sz="2000" baseline="0" dirty="0" smtClean="0"/>
              <a:t>PROVIDE ASSISTANCE IN EDUCATING FF’S ON THE IMPORTANCE OF NUTRITION AND FLUID INTAKE</a:t>
            </a:r>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15</a:t>
            </a:fld>
            <a:endParaRPr lang="en-US" dirty="0"/>
          </a:p>
        </p:txBody>
      </p:sp>
    </p:spTree>
    <p:extLst>
      <p:ext uri="{BB962C8B-B14F-4D97-AF65-F5344CB8AC3E}">
        <p14:creationId xmlns:p14="http://schemas.microsoft.com/office/powerpoint/2010/main" val="176871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5"/>
            <a:ext cx="6858000" cy="4879975"/>
          </a:xfrm>
        </p:spPr>
        <p:txBody>
          <a:bodyPr>
            <a:noAutofit/>
          </a:bodyPr>
          <a:lstStyle/>
          <a:p>
            <a:r>
              <a:rPr lang="en-US" sz="1800" baseline="0" dirty="0" smtClean="0"/>
              <a:t>DEVELOP LEADERS TO SUPPORT AND ENCOURAGE OTHERS</a:t>
            </a:r>
          </a:p>
          <a:p>
            <a:r>
              <a:rPr lang="en-US" sz="1800" baseline="0" dirty="0" smtClean="0"/>
              <a:t>UTILIZE CANDIDATE PHYSICALS TO DETERMINE FITNESS FOR THE POSITION AND A BASELINE FOR THEIR CAREER</a:t>
            </a:r>
          </a:p>
          <a:p>
            <a:r>
              <a:rPr lang="en-US" sz="1800" baseline="0" dirty="0" smtClean="0"/>
              <a:t>IMPLEMENT ANNUAL PHYSICALS SO THAT THE INDIVIDUAL MAY MONITOR CHANGES IN THEIR BODY AS THEY AGE</a:t>
            </a:r>
          </a:p>
          <a:p>
            <a:r>
              <a:rPr lang="en-US" sz="1800" baseline="0" dirty="0" smtClean="0"/>
              <a:t>PROVIDE ASSISTANCE MAINTAINING A HEALTHY LIFESTYLE</a:t>
            </a:r>
          </a:p>
          <a:p>
            <a:r>
              <a:rPr lang="en-US" sz="1800" baseline="0" dirty="0" smtClean="0"/>
              <a:t>PROVIDE ON-SCENE REHABILITATION THAT UTILIZES </a:t>
            </a:r>
            <a:r>
              <a:rPr lang="en-US" sz="1800" dirty="0" smtClean="0"/>
              <a:t>PRACTICES FROM THE LATEST STUDIES</a:t>
            </a:r>
          </a:p>
          <a:p>
            <a:r>
              <a:rPr lang="en-US" sz="1800" baseline="0" dirty="0" smtClean="0"/>
              <a:t>EMPHASIZE THE IMPORTANCE OF HYDRATION TO YOUR  FF’s</a:t>
            </a:r>
          </a:p>
          <a:p>
            <a:r>
              <a:rPr lang="en-US" sz="1800" dirty="0" smtClean="0"/>
              <a:t>INFORMATION ON MAINTAINING HYDRATION &amp; ENERGY</a:t>
            </a:r>
            <a:endParaRPr lang="en-US" sz="1800" baseline="0" dirty="0" smtClean="0"/>
          </a:p>
          <a:p>
            <a:r>
              <a:rPr lang="en-US" sz="1800" baseline="0" dirty="0" smtClean="0"/>
              <a:t>IF YOU CAN NOT REACH A FIREFIGHTER ANY OTHER WAY ASK THEM TO CONSIDER THE IMPACT THAT THEY HAVE ON THEIR FAMILY</a:t>
            </a:r>
          </a:p>
          <a:p>
            <a:r>
              <a:rPr lang="en-US" sz="1800" dirty="0" smtClean="0"/>
              <a:t>WE NEED TO LIVE LONG HEALTHY RETIREMENTS, WHAT WE DO DURING OUR CAREER WILL DETERMINE THE FUTURE</a:t>
            </a:r>
            <a:endParaRPr lang="en-US" sz="1800" baseline="0" dirty="0" smtClean="0"/>
          </a:p>
          <a:p>
            <a:endParaRPr lang="en-US" sz="1800" baseline="0" dirty="0" smtClean="0"/>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16</a:t>
            </a:fld>
            <a:endParaRPr lang="en-US" dirty="0"/>
          </a:p>
        </p:txBody>
      </p:sp>
    </p:spTree>
    <p:extLst>
      <p:ext uri="{BB962C8B-B14F-4D97-AF65-F5344CB8AC3E}">
        <p14:creationId xmlns:p14="http://schemas.microsoft.com/office/powerpoint/2010/main" val="1506242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5FF8360-D71B-4F23-9564-6FC3E194DF8E}" type="slidenum">
              <a:rPr lang="en-US" smtClean="0"/>
              <a:pPr/>
              <a:t>17</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243840" y="4416425"/>
            <a:ext cx="6412992" cy="4183063"/>
          </a:xfrm>
          <a:noFill/>
          <a:ln/>
        </p:spPr>
        <p:txBody>
          <a:bodyPr/>
          <a:lstStyle/>
          <a:p>
            <a:pPr eaLnBrk="1" hangingPunct="1"/>
            <a:r>
              <a:rPr lang="en-US" sz="2200" dirty="0" smtClean="0"/>
              <a:t>SOMETHINGS ARE EASY TO ACCOMPLISH WHILE OTHERS ARE MORE DIFFICULT</a:t>
            </a:r>
          </a:p>
          <a:p>
            <a:pPr eaLnBrk="1" hangingPunct="1"/>
            <a:r>
              <a:rPr lang="en-US" sz="2200" dirty="0" smtClean="0"/>
              <a:t>THE CULTURAL CHANGE WILL NOT BE QUICK NOR EASY</a:t>
            </a:r>
          </a:p>
          <a:p>
            <a:pPr eaLnBrk="1" hangingPunct="1"/>
            <a:r>
              <a:rPr lang="en-US" sz="2200" dirty="0" smtClean="0"/>
              <a:t>IT IS WORTH THE EFFORT</a:t>
            </a:r>
          </a:p>
        </p:txBody>
      </p:sp>
    </p:spTree>
    <p:extLst>
      <p:ext uri="{BB962C8B-B14F-4D97-AF65-F5344CB8AC3E}">
        <p14:creationId xmlns:p14="http://schemas.microsoft.com/office/powerpoint/2010/main" val="156655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5"/>
            <a:ext cx="6858000" cy="4879975"/>
          </a:xfrm>
        </p:spPr>
        <p:txBody>
          <a:bodyPr>
            <a:normAutofit fontScale="92500" lnSpcReduction="20000"/>
          </a:bodyPr>
          <a:lstStyle/>
          <a:p>
            <a:r>
              <a:rPr lang="en-US" sz="2000" dirty="0" smtClean="0"/>
              <a:t>MANY TIMES WE ARE NOT PARTICULARLY ACTIVE UNTIL THE ALARM BELL SOUNDS</a:t>
            </a:r>
          </a:p>
          <a:p>
            <a:r>
              <a:rPr lang="en-US" sz="2000" dirty="0" smtClean="0"/>
              <a:t>THEN WE PARTICIPATE IN EXTREMELY STRENUOUS ACTIVITIES WITH ELEVATED</a:t>
            </a:r>
            <a:r>
              <a:rPr lang="en-US" sz="2000" baseline="0" dirty="0" smtClean="0"/>
              <a:t> PULSE, BLOOD PRESSURE, AND BODY TEMPERATURE ALL OF WHICH PLACE STRESS ON OUR HEART</a:t>
            </a:r>
          </a:p>
          <a:p>
            <a:r>
              <a:rPr lang="en-US" sz="2000" baseline="0" dirty="0" smtClean="0"/>
              <a:t>IMPACTING OUR PHYSICAL AS WELL AS MENTAL STATE MAKING IT MORE LIKELY FOR US TO BE INJURED</a:t>
            </a:r>
          </a:p>
          <a:p>
            <a:r>
              <a:rPr lang="en-US" sz="2000" baseline="0" dirty="0" smtClean="0"/>
              <a:t>WITH TODAY’S PPE IT IS DIFFICULT TO TELL THE LEVEL OF TEMPERATURE WE ARE OPERATING IN</a:t>
            </a:r>
          </a:p>
          <a:p>
            <a:r>
              <a:rPr lang="en-US" sz="2000" baseline="0" dirty="0" smtClean="0"/>
              <a:t>WITH TODAY’S PPE WE DO NOT SWEAT</a:t>
            </a:r>
          </a:p>
          <a:p>
            <a:r>
              <a:rPr lang="en-US" sz="2000" baseline="0" dirty="0" smtClean="0"/>
              <a:t>SWEATING HELPS TO COOL OUR BODY, AS WE SHOULD</a:t>
            </a:r>
          </a:p>
          <a:p>
            <a:r>
              <a:rPr lang="en-US" sz="2000" baseline="0" dirty="0" smtClean="0"/>
              <a:t>FF ARE INFAMOUS FOR THE AMOUNT OF COFFEE AND/OR ALCOHOL THAT WE CONSUME, BOTH OF WHICH DEHYDRATE OUR BODIES</a:t>
            </a:r>
          </a:p>
          <a:p>
            <a:r>
              <a:rPr lang="en-US" sz="2000" baseline="0" dirty="0" smtClean="0"/>
              <a:t>WE SELDOM, IF EVER, DRINK THE AMOUNT OF WATER THAT WE SHOULD EACH DAY</a:t>
            </a:r>
            <a:endParaRPr lang="en-US" sz="20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18</a:t>
            </a:fld>
            <a:endParaRPr lang="en-US" dirty="0"/>
          </a:p>
        </p:txBody>
      </p:sp>
    </p:spTree>
    <p:extLst>
      <p:ext uri="{BB962C8B-B14F-4D97-AF65-F5344CB8AC3E}">
        <p14:creationId xmlns:p14="http://schemas.microsoft.com/office/powerpoint/2010/main" val="76046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5"/>
            <a:ext cx="6705600" cy="4879975"/>
          </a:xfrm>
        </p:spPr>
        <p:txBody>
          <a:bodyPr>
            <a:normAutofit fontScale="77500" lnSpcReduction="20000"/>
          </a:bodyPr>
          <a:lstStyle/>
          <a:p>
            <a:r>
              <a:rPr lang="en-US" sz="2000" dirty="0" smtClean="0"/>
              <a:t>STUDIES ARE INDICATING THAT IN EXCESS OF 90% OF FIREFIGHTERS ARE AT LEAST SLIGHTLY DEHYDRATED PRIOR TO RESPONDING TO THEIR FIRST ALARM OF THE DAY</a:t>
            </a:r>
          </a:p>
          <a:p>
            <a:r>
              <a:rPr lang="en-US" sz="2000" dirty="0" smtClean="0"/>
              <a:t>A STUDY BY THE INTERNATIONAL</a:t>
            </a:r>
            <a:r>
              <a:rPr lang="en-US" sz="2000" baseline="0" dirty="0" smtClean="0"/>
              <a:t> ASSOCIATION OF FIREFIGHTERS INDICATES THAT PHYSICALLY FIT FIREFIGHTE5RS OF THE APPROPRIATE WEIGHT ARE AT MUCH LESS RISK OF HEAT INJURIES THAN FIREFIGHTERS WHO ARE NOT FIT OR OVERWEIGHT</a:t>
            </a:r>
          </a:p>
          <a:p>
            <a:r>
              <a:rPr lang="en-US" sz="2000" baseline="0" dirty="0" smtClean="0"/>
              <a:t>THE LEADING CAUSE OF DEATH FOR E VERY AGE GROUP OF FIREFIGHTERS ABOVE 40 YEARS OF AGE IS HEAR ATTACK</a:t>
            </a:r>
          </a:p>
          <a:p>
            <a:r>
              <a:rPr lang="en-US" sz="2000" baseline="0" dirty="0" smtClean="0"/>
              <a:t>STUDIES ARE INDICATING DEHYDRATION MAY PLAY A LARGE ROLE IN FIREFIGHTER HEART ATTACKS THAT PREVIOUSLY THOUGHT</a:t>
            </a:r>
            <a:r>
              <a:rPr lang="en-US" sz="2000" dirty="0" smtClean="0"/>
              <a:t>IAFF  STUDY INDICTED THE POTENTIAL FOR HEAT INJURY SIGNIFICANTLY INCREASES IF WE ARE</a:t>
            </a:r>
          </a:p>
          <a:p>
            <a:r>
              <a:rPr lang="en-US" sz="2000" dirty="0" smtClean="0"/>
              <a:t>OVERWEIGHT</a:t>
            </a:r>
          </a:p>
          <a:p>
            <a:r>
              <a:rPr lang="en-US" sz="2000" dirty="0" smtClean="0"/>
              <a:t>NOT PHYSICALLY FIT</a:t>
            </a:r>
          </a:p>
          <a:p>
            <a:r>
              <a:rPr lang="en-US" sz="2000" dirty="0" smtClean="0"/>
              <a:t>NOT</a:t>
            </a:r>
            <a:r>
              <a:rPr lang="en-US" sz="2000" baseline="0" dirty="0" smtClean="0"/>
              <a:t> HEALTHY</a:t>
            </a:r>
            <a:endParaRPr lang="en-US" sz="2000" dirty="0" smtClean="0"/>
          </a:p>
          <a:p>
            <a:r>
              <a:rPr lang="en-US" sz="2000" dirty="0" smtClean="0"/>
              <a:t>WE SHOULD PARTICIPATE IN A PHYSICAL FITNESS PROGRAM</a:t>
            </a:r>
          </a:p>
          <a:p>
            <a:r>
              <a:rPr lang="en-US" sz="2000" dirty="0" smtClean="0"/>
              <a:t>WE SHOULD MAINTAIN PROPER NUTRITION</a:t>
            </a:r>
          </a:p>
          <a:p>
            <a:r>
              <a:rPr lang="en-US" sz="2000" dirty="0" smtClean="0"/>
              <a:t>WE SHOULD BALANCE OUR MENTAL HEALTH</a:t>
            </a:r>
          </a:p>
          <a:p>
            <a:endParaRPr lang="en-US" sz="20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19</a:t>
            </a:fld>
            <a:endParaRPr lang="en-US" dirty="0"/>
          </a:p>
        </p:txBody>
      </p:sp>
    </p:spTree>
    <p:extLst>
      <p:ext uri="{BB962C8B-B14F-4D97-AF65-F5344CB8AC3E}">
        <p14:creationId xmlns:p14="http://schemas.microsoft.com/office/powerpoint/2010/main" val="3126978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5"/>
            <a:ext cx="6705600" cy="4879975"/>
          </a:xfrm>
        </p:spPr>
        <p:txBody>
          <a:bodyPr>
            <a:normAutofit lnSpcReduction="10000"/>
          </a:bodyPr>
          <a:lstStyle/>
          <a:p>
            <a:r>
              <a:rPr lang="en-US" sz="2000" dirty="0" smtClean="0"/>
              <a:t>STUDIES ARE INDICATING THAT IN EXCESS OF 90% OF FIREFIGHTERS ARE AT LEAST SLIGHTLY DEHYDRATED PRIOR TO RESPONDING TO THEIR FIRST ALARM OF THE DAY</a:t>
            </a:r>
          </a:p>
          <a:p>
            <a:r>
              <a:rPr lang="en-US" sz="2000" dirty="0" smtClean="0"/>
              <a:t>A STUDY BY THE INTERNATIONAL</a:t>
            </a:r>
            <a:r>
              <a:rPr lang="en-US" sz="2000" baseline="0" dirty="0" smtClean="0"/>
              <a:t> ASSOCIATION OF FIREFIGHTERS INDICATES THAT PHYSICALLY FIT FIREFIGHTE5RS OF THE APPROPRIATE WEIGHT ARE AT MUCH LESS RISK OF HEAT INJURIES THAN FIREFIGHTERS WHO ARE NOT FIT OR OVERWEIGHT</a:t>
            </a:r>
          </a:p>
          <a:p>
            <a:r>
              <a:rPr lang="en-US" sz="2000" baseline="0" dirty="0" smtClean="0"/>
              <a:t>THE LEADING CAUSE OF DEATH FOR E VERY AGE GROUP OF FIREFIGHTERS ABOVE 40 YEARS OF AGE IS HEAR ATTACK</a:t>
            </a:r>
          </a:p>
          <a:p>
            <a:r>
              <a:rPr lang="en-US" sz="2000" baseline="0" dirty="0" smtClean="0"/>
              <a:t>STUDIES ARE INDICATING DEHYDRATION MAY PLAY A LARGE ROLE IN FIREFIGHTER HEART ATTACKS THAT PREVIOUSLY THOUGHT</a:t>
            </a:r>
            <a:endParaRPr lang="en-US" sz="20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20</a:t>
            </a:fld>
            <a:endParaRPr lang="en-US" dirty="0"/>
          </a:p>
        </p:txBody>
      </p:sp>
    </p:spTree>
    <p:extLst>
      <p:ext uri="{BB962C8B-B14F-4D97-AF65-F5344CB8AC3E}">
        <p14:creationId xmlns:p14="http://schemas.microsoft.com/office/powerpoint/2010/main" val="345912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ABAC730-6EA1-4703-B92C-35DD9E18D5BE}" type="slidenum">
              <a:rPr lang="en-US" smtClean="0"/>
              <a:pPr/>
              <a:t>2</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0" y="4416425"/>
            <a:ext cx="6858000" cy="4183063"/>
          </a:xfrm>
          <a:noFill/>
          <a:ln/>
        </p:spPr>
        <p:txBody>
          <a:bodyPr/>
          <a:lstStyle/>
          <a:p>
            <a:pPr eaLnBrk="1" hangingPunct="1"/>
            <a:r>
              <a:rPr lang="en-US" sz="2200" dirty="0" smtClean="0"/>
              <a:t>THERE ARE TOO MANY IN THE FIRE SERVICE TODAY THAT ARE PLACING TOO MUCH EMPHASIS ON THE RED BADGE OF COURAGE</a:t>
            </a:r>
          </a:p>
          <a:p>
            <a:pPr eaLnBrk="1" hangingPunct="1"/>
            <a:r>
              <a:rPr lang="en-US" sz="2200" dirty="0" smtClean="0"/>
              <a:t>MORE FF ARE INTERESTED IN AGGRESSIVENESS, INJURIES, AND THE RED BADGE OF COURAGE</a:t>
            </a:r>
          </a:p>
          <a:p>
            <a:pPr eaLnBrk="1" hangingPunct="1"/>
            <a:r>
              <a:rPr lang="en-US" sz="2200" dirty="0" smtClean="0"/>
              <a:t>CIVIL WAR DESERTER COMES BACK TO BATTLE WITH THE INTENTION OF GETTING WOUNDED SO THAT HE CAN RETURN HOME A HERO WITH A RED BADGE OF COURAGE</a:t>
            </a:r>
          </a:p>
        </p:txBody>
      </p:sp>
    </p:spTree>
    <p:extLst>
      <p:ext uri="{BB962C8B-B14F-4D97-AF65-F5344CB8AC3E}">
        <p14:creationId xmlns:p14="http://schemas.microsoft.com/office/powerpoint/2010/main" val="572788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8AA830-BBA5-4E33-873C-D1A57D94289D}" type="slidenum">
              <a:rPr lang="en-US" smtClean="0"/>
              <a:pPr/>
              <a:t>21</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0" y="4416425"/>
            <a:ext cx="6858000" cy="4183063"/>
          </a:xfrm>
          <a:noFill/>
          <a:ln/>
        </p:spPr>
        <p:txBody>
          <a:bodyPr/>
          <a:lstStyle/>
          <a:p>
            <a:pPr eaLnBrk="1" hangingPunct="1"/>
            <a:r>
              <a:rPr lang="en-US" sz="2200" dirty="0" smtClean="0"/>
              <a:t>MANY POLICIES ARE READILY ON THE INTERNET</a:t>
            </a:r>
          </a:p>
          <a:p>
            <a:pPr eaLnBrk="1" hangingPunct="1"/>
            <a:r>
              <a:rPr lang="en-US" sz="2200" dirty="0" smtClean="0"/>
              <a:t>CHECK WITH YOUR NEIGHBORING DEPARTMENTS</a:t>
            </a:r>
          </a:p>
          <a:p>
            <a:pPr eaLnBrk="1" hangingPunct="1"/>
            <a:r>
              <a:rPr lang="en-US" sz="2200" dirty="0" smtClean="0"/>
              <a:t>WHAT IS MOST IMPORTANT IS TO HAVE AN</a:t>
            </a:r>
            <a:r>
              <a:rPr lang="en-US" sz="2200" baseline="0" dirty="0" smtClean="0"/>
              <a:t> POLICY THAT ACHIEVES HYDRATION OF YOUR FIREFIGHTERS</a:t>
            </a:r>
          </a:p>
          <a:p>
            <a:pPr eaLnBrk="1" hangingPunct="1"/>
            <a:r>
              <a:rPr lang="en-US" sz="2200" baseline="0" dirty="0" smtClean="0"/>
              <a:t>DOES YOUR DEPARTMENT HAVE A POLICY?</a:t>
            </a:r>
          </a:p>
          <a:p>
            <a:pPr eaLnBrk="1" hangingPunct="1"/>
            <a:r>
              <a:rPr lang="en-US" sz="2200" baseline="0" dirty="0" smtClean="0"/>
              <a:t>DISCUSS POLICIES AND WHY SOME DO NOT HAVE A POLICY</a:t>
            </a:r>
            <a:endParaRPr lang="en-US" sz="2200" dirty="0" smtClean="0"/>
          </a:p>
        </p:txBody>
      </p:sp>
    </p:spTree>
    <p:extLst>
      <p:ext uri="{BB962C8B-B14F-4D97-AF65-F5344CB8AC3E}">
        <p14:creationId xmlns:p14="http://schemas.microsoft.com/office/powerpoint/2010/main" val="2095106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8AA830-BBA5-4E33-873C-D1A57D94289D}" type="slidenum">
              <a:rPr lang="en-US" smtClean="0"/>
              <a:pPr/>
              <a:t>22</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0" y="4416425"/>
            <a:ext cx="6858000" cy="4183063"/>
          </a:xfrm>
          <a:noFill/>
          <a:ln/>
        </p:spPr>
        <p:txBody>
          <a:bodyPr/>
          <a:lstStyle/>
          <a:p>
            <a:pPr eaLnBrk="1" hangingPunct="1"/>
            <a:r>
              <a:rPr lang="en-US" sz="2000" dirty="0" smtClean="0"/>
              <a:t>TODAY OUR FULL PPE COMPLETELY ENCAPSULATES OUR BODY</a:t>
            </a:r>
          </a:p>
          <a:p>
            <a:pPr eaLnBrk="1" hangingPunct="1"/>
            <a:r>
              <a:rPr lang="en-US" sz="2000" dirty="0" smtClean="0"/>
              <a:t>THIS IS BOTH GOOD AND BAD</a:t>
            </a:r>
          </a:p>
          <a:p>
            <a:pPr eaLnBrk="1" hangingPunct="1"/>
            <a:r>
              <a:rPr lang="en-US" sz="2000" dirty="0" smtClean="0"/>
              <a:t>GOOD IN THAT WE HAVE BETTER PROTECTION FROM</a:t>
            </a:r>
            <a:r>
              <a:rPr lang="en-US" sz="2000" baseline="0" dirty="0" smtClean="0"/>
              <a:t> THE EFFECT OF FIRE </a:t>
            </a:r>
            <a:r>
              <a:rPr lang="en-US" sz="2000" dirty="0" smtClean="0"/>
              <a:t>THAN EVER BEFORE</a:t>
            </a:r>
          </a:p>
          <a:p>
            <a:pPr eaLnBrk="1" hangingPunct="1"/>
            <a:r>
              <a:rPr lang="en-US" sz="2000" dirty="0" smtClean="0"/>
              <a:t>BAD IN THAT WE CAN NOT TELL HOW MUCH HEAT WE ARE EXPERIENCING AND</a:t>
            </a:r>
          </a:p>
          <a:p>
            <a:pPr eaLnBrk="1" hangingPunct="1"/>
            <a:r>
              <a:rPr lang="en-US" sz="2000" dirty="0" smtClean="0"/>
              <a:t>THE FULL ENCAPSULATION OF OUR BODIES PREVENTS HEAT DISSIPATION FROM OUR BODIES INCREASING THE STRESS ON OUR BODIES</a:t>
            </a:r>
          </a:p>
          <a:p>
            <a:pPr eaLnBrk="1" hangingPunct="1"/>
            <a:r>
              <a:rPr lang="en-US" sz="2000" dirty="0" smtClean="0"/>
              <a:t>IN OUR NEW TURNOUTS WE DO NOT NOTICE WHETHER WE ARE SWEATING OR NOT</a:t>
            </a:r>
          </a:p>
          <a:p>
            <a:pPr eaLnBrk="1" hangingPunct="1"/>
            <a:r>
              <a:rPr lang="en-US" sz="2000" dirty="0" smtClean="0"/>
              <a:t>WHEN OUR SWEAT IS NOT EVAPORATED OUR BODY TEMPERATURE INCREASES</a:t>
            </a:r>
          </a:p>
          <a:p>
            <a:pPr eaLnBrk="1" hangingPunct="1"/>
            <a:endParaRPr lang="en-US" sz="2400" dirty="0" smtClean="0"/>
          </a:p>
          <a:p>
            <a:pPr eaLnBrk="1" hangingPunct="1"/>
            <a:endParaRPr lang="en-US" sz="2400" dirty="0" smtClean="0"/>
          </a:p>
        </p:txBody>
      </p:sp>
    </p:spTree>
    <p:extLst>
      <p:ext uri="{BB962C8B-B14F-4D97-AF65-F5344CB8AC3E}">
        <p14:creationId xmlns:p14="http://schemas.microsoft.com/office/powerpoint/2010/main" val="192713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8AA830-BBA5-4E33-873C-D1A57D94289D}" type="slidenum">
              <a:rPr lang="en-US" smtClean="0"/>
              <a:pPr/>
              <a:t>23</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0" y="4416425"/>
            <a:ext cx="6858000" cy="4183063"/>
          </a:xfrm>
          <a:noFill/>
          <a:ln/>
        </p:spPr>
        <p:txBody>
          <a:bodyPr/>
          <a:lstStyle/>
          <a:p>
            <a:pPr eaLnBrk="1" hangingPunct="1"/>
            <a:r>
              <a:rPr lang="en-US" sz="2000" dirty="0" smtClean="0"/>
              <a:t>HEAT COMES FROM THE ENVIRONMENT, THE WEATHER, ENVIRONMENTAL HEAT</a:t>
            </a:r>
          </a:p>
          <a:p>
            <a:pPr eaLnBrk="1" hangingPunct="1"/>
            <a:r>
              <a:rPr lang="en-US" sz="2000" dirty="0" smtClean="0"/>
              <a:t>HEAT ALSO COMES FROM THERMAL EXPOSURE</a:t>
            </a:r>
          </a:p>
          <a:p>
            <a:pPr eaLnBrk="1" hangingPunct="1"/>
            <a:r>
              <a:rPr lang="en-US" sz="2000" dirty="0" smtClean="0"/>
              <a:t>THERMAL HEAT IS THE MORE</a:t>
            </a:r>
            <a:r>
              <a:rPr lang="en-US" sz="2000" baseline="0" dirty="0" smtClean="0"/>
              <a:t> CRITICAL</a:t>
            </a:r>
          </a:p>
          <a:p>
            <a:pPr eaLnBrk="1" hangingPunct="1"/>
            <a:r>
              <a:rPr lang="en-US" sz="2000" baseline="0" dirty="0" smtClean="0"/>
              <a:t>IT COMES FROM OUR EXPOSURE TO THE FIRE WE ARE FIGHTING AN CAN BE EXTREMELY INTENSE AS IN THE CASE OF COMBUSTIBLE/FLAMMABLE FUEL AND VAPOR FIRES</a:t>
            </a:r>
          </a:p>
          <a:p>
            <a:pPr eaLnBrk="1" hangingPunct="1"/>
            <a:r>
              <a:rPr lang="en-US" sz="2000" baseline="0" dirty="0" smtClean="0"/>
              <a:t>LONGER OPERATIONS HAVE A GREATER RISK OF HEAT EXPOSURE PROBLEMS</a:t>
            </a:r>
          </a:p>
          <a:p>
            <a:pPr eaLnBrk="1" hangingPunct="1"/>
            <a:r>
              <a:rPr lang="en-US" sz="2000" baseline="0" dirty="0" smtClean="0"/>
              <a:t>HEAT STRESS IS CUMULATIVE EVEN FROM THE PRIOR DAY</a:t>
            </a:r>
          </a:p>
          <a:p>
            <a:pPr eaLnBrk="1" hangingPunct="1"/>
            <a:r>
              <a:rPr lang="en-US" sz="2000" baseline="0" dirty="0" smtClean="0"/>
              <a:t>BE ALERT FOR MULTIPLE PROBLEMS, EVEN THOUGH MINOR, THEY ARE A SIGN OF A LARGER PROBLEM</a:t>
            </a:r>
            <a:endParaRPr lang="en-US" sz="2000" dirty="0" smtClean="0"/>
          </a:p>
        </p:txBody>
      </p:sp>
    </p:spTree>
    <p:extLst>
      <p:ext uri="{BB962C8B-B14F-4D97-AF65-F5344CB8AC3E}">
        <p14:creationId xmlns:p14="http://schemas.microsoft.com/office/powerpoint/2010/main" val="17124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8AA830-BBA5-4E33-873C-D1A57D94289D}" type="slidenum">
              <a:rPr lang="en-US" smtClean="0"/>
              <a:pPr/>
              <a:t>24</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0" y="4416425"/>
            <a:ext cx="6858000" cy="4183063"/>
          </a:xfrm>
          <a:noFill/>
          <a:ln/>
        </p:spPr>
        <p:txBody>
          <a:bodyPr/>
          <a:lstStyle/>
          <a:p>
            <a:pPr eaLnBrk="1" hangingPunct="1"/>
            <a:r>
              <a:rPr lang="en-US" sz="1800" dirty="0" smtClean="0"/>
              <a:t>OUR BODIES TRY TO MAINTAIN 98° </a:t>
            </a:r>
            <a:r>
              <a:rPr lang="en-US" sz="1800" baseline="0" dirty="0" smtClean="0"/>
              <a:t>F, </a:t>
            </a:r>
            <a:r>
              <a:rPr lang="en-US" sz="1800" dirty="0" smtClean="0"/>
              <a:t>PHYSICAL CONDITION HAS A GREAT IMPACT ON OUR REACTION TO HEAT STRESS</a:t>
            </a:r>
          </a:p>
          <a:p>
            <a:pPr eaLnBrk="1" hangingPunct="1"/>
            <a:r>
              <a:rPr lang="en-US" sz="1800" dirty="0" smtClean="0"/>
              <a:t>OUR PHYSICAL AND MENTAL FUNCTIONS</a:t>
            </a:r>
            <a:r>
              <a:rPr lang="en-US" sz="1800" baseline="0" dirty="0" smtClean="0"/>
              <a:t> BECOME IMPAIRED WHEN OUR BODY TEMPERATURE DROPS BELOW 95 </a:t>
            </a:r>
            <a:r>
              <a:rPr lang="en-US" sz="1800" dirty="0" smtClean="0"/>
              <a:t>°</a:t>
            </a:r>
            <a:r>
              <a:rPr lang="en-US" sz="1800" baseline="0" dirty="0" smtClean="0"/>
              <a:t>F OR RISES ABOVE 105° F</a:t>
            </a:r>
          </a:p>
          <a:p>
            <a:pPr eaLnBrk="1" hangingPunct="1"/>
            <a:r>
              <a:rPr lang="en-US" sz="1800" baseline="0" dirty="0" smtClean="0"/>
              <a:t>HEAT STRESS AND DEHYDRATION ARE CLOSELY LINKED</a:t>
            </a:r>
          </a:p>
          <a:p>
            <a:pPr eaLnBrk="1" hangingPunct="1"/>
            <a:r>
              <a:rPr lang="en-US" sz="1800" baseline="0" dirty="0" smtClean="0"/>
              <a:t>FF ACCLIMATED TO HEAT ARE NOT AFFECTED AS QUICKLY AS FF WHO ARE NOT USED TO THE WEATHER CONDITIONS</a:t>
            </a:r>
          </a:p>
          <a:p>
            <a:pPr eaLnBrk="1" hangingPunct="1"/>
            <a:r>
              <a:rPr lang="en-US" sz="1800" baseline="0" dirty="0" smtClean="0"/>
              <a:t>HEAT STRESS SLOWS OUR REACTION TIME, CONCENTRATION AND ATTENTION TO DETAIL  MAKING A FF PRONE TO INJURY AND HEAT STRESS </a:t>
            </a:r>
          </a:p>
          <a:p>
            <a:pPr eaLnBrk="1" hangingPunct="1"/>
            <a:r>
              <a:rPr lang="en-US" sz="1800" baseline="0" dirty="0" smtClean="0"/>
              <a:t>DEHYDRATION &gt;2% OF WATER WEIGHT WILL</a:t>
            </a:r>
            <a:r>
              <a:rPr lang="en-US" sz="1800" dirty="0" smtClean="0"/>
              <a:t> </a:t>
            </a:r>
            <a:r>
              <a:rPr lang="en-US" sz="1800" baseline="0" dirty="0" smtClean="0"/>
              <a:t>SIGNIFICANTLY LOWER MENTAL AND PHYSICAL CAPABILITY</a:t>
            </a:r>
          </a:p>
          <a:p>
            <a:pPr eaLnBrk="1" hangingPunct="1"/>
            <a:r>
              <a:rPr lang="en-US" sz="1800" baseline="0" dirty="0" smtClean="0"/>
              <a:t>BE ALERT FOR MULTIPLE PROBLEMS, EVEN THOUGH MINOR, THEY ARE A SIGN OF A LARGER PROBLEM</a:t>
            </a:r>
          </a:p>
          <a:p>
            <a:pPr eaLnBrk="1" hangingPunct="1"/>
            <a:endParaRPr lang="en-US" sz="1800" dirty="0" smtClean="0"/>
          </a:p>
        </p:txBody>
      </p:sp>
    </p:spTree>
    <p:extLst>
      <p:ext uri="{BB962C8B-B14F-4D97-AF65-F5344CB8AC3E}">
        <p14:creationId xmlns:p14="http://schemas.microsoft.com/office/powerpoint/2010/main" val="4223209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8AA830-BBA5-4E33-873C-D1A57D94289D}" type="slidenum">
              <a:rPr lang="en-US" smtClean="0"/>
              <a:pPr/>
              <a:t>25</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0" y="4416425"/>
            <a:ext cx="6858000" cy="4183063"/>
          </a:xfrm>
          <a:noFill/>
          <a:ln/>
        </p:spPr>
        <p:txBody>
          <a:bodyPr/>
          <a:lstStyle/>
          <a:p>
            <a:pPr eaLnBrk="1" hangingPunct="1"/>
            <a:r>
              <a:rPr lang="en-US" sz="1800" dirty="0" smtClean="0"/>
              <a:t>MEDICAL ISSUES PLAY A ROLE, FROM SKIN PROBLEMS SUCH AS SUNBURN AND RASHES THAT PREVENT PROPER SWEATING</a:t>
            </a:r>
            <a:r>
              <a:rPr lang="en-US" sz="1800" baseline="0" dirty="0" smtClean="0"/>
              <a:t> TO ILLNESSES SUCH AS DIABETES, CARDIOVASCULAR DISEASE, ETC</a:t>
            </a:r>
          </a:p>
          <a:p>
            <a:pPr eaLnBrk="1" hangingPunct="1"/>
            <a:r>
              <a:rPr lang="en-US" sz="1800" baseline="0" dirty="0" smtClean="0"/>
              <a:t>THE USE OF PRESCRIPTION MEDICINES CAN HAVE A MYRIAD OF EFFECTS AND THESE EFFECTS NEED TO BE MONITORED  BY THOSE TAKING PRESCRIPTIONS</a:t>
            </a:r>
            <a:endParaRPr lang="en-US" sz="1800" dirty="0" smtClean="0"/>
          </a:p>
          <a:p>
            <a:pPr eaLnBrk="1" hangingPunct="1"/>
            <a:r>
              <a:rPr lang="en-US" sz="1800" dirty="0" smtClean="0"/>
              <a:t>OUR BODIES TRY TO MAINTAIN 98</a:t>
            </a:r>
            <a:r>
              <a:rPr lang="en-US" sz="1800" baseline="0" dirty="0" smtClean="0"/>
              <a:t> °F</a:t>
            </a:r>
          </a:p>
          <a:p>
            <a:pPr eaLnBrk="1" hangingPunct="1"/>
            <a:r>
              <a:rPr lang="en-US" sz="1800" baseline="0" dirty="0" smtClean="0"/>
              <a:t>BE ALERT FOR MULTIPLE PROBLEMS, EVEN THOUGH MINOR, THEY ARE A SIGN OF A LARGER PROBLEM BEGINNING</a:t>
            </a:r>
          </a:p>
          <a:p>
            <a:pPr eaLnBrk="1" hangingPunct="1"/>
            <a:r>
              <a:rPr lang="en-US" sz="1800" baseline="0" dirty="0" smtClean="0"/>
              <a:t>THE USE OF ALCOHOL AND CAFFEINE MAY HAVE THE GREATEST IMPACT DUE TO THE AMOUNT THAT FF CONSUME</a:t>
            </a:r>
          </a:p>
          <a:p>
            <a:pPr eaLnBrk="1" hangingPunct="1"/>
            <a:endParaRPr lang="en-US" sz="1800" dirty="0" smtClean="0"/>
          </a:p>
        </p:txBody>
      </p:sp>
    </p:spTree>
    <p:extLst>
      <p:ext uri="{BB962C8B-B14F-4D97-AF65-F5344CB8AC3E}">
        <p14:creationId xmlns:p14="http://schemas.microsoft.com/office/powerpoint/2010/main" val="3803394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8AA830-BBA5-4E33-873C-D1A57D94289D}" type="slidenum">
              <a:rPr lang="en-US" smtClean="0"/>
              <a:pPr/>
              <a:t>26</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0" y="4416425"/>
            <a:ext cx="6858000" cy="4183063"/>
          </a:xfrm>
          <a:noFill/>
          <a:ln/>
        </p:spPr>
        <p:txBody>
          <a:bodyPr/>
          <a:lstStyle/>
          <a:p>
            <a:pPr eaLnBrk="1" hangingPunct="1"/>
            <a:r>
              <a:rPr lang="en-US" sz="1800" dirty="0" smtClean="0"/>
              <a:t>THE MOST SIGNIFICANT RISK FACTOR IS DEHYDRATION</a:t>
            </a:r>
          </a:p>
          <a:p>
            <a:pPr eaLnBrk="1" hangingPunct="1"/>
            <a:r>
              <a:rPr lang="en-US" sz="1800" dirty="0" smtClean="0"/>
              <a:t>REMEMBER THE STUDIES SHOW THAT MORE THEN 90% OF FF’S ARE AT LEAST SLIGHTLY DEHYDRATED PRIOR TO STARTING A SHIFT</a:t>
            </a:r>
          </a:p>
          <a:p>
            <a:pPr eaLnBrk="1" hangingPunct="1"/>
            <a:r>
              <a:rPr lang="en-US" sz="1800" dirty="0" smtClean="0"/>
              <a:t>WE NEED TO CONSIDER OUR FITNESS LEVEL AND BODY WEIGHT AND  REVIEW OUR EATING HABITS TO IMPROVE THEM IF POSSIBLE</a:t>
            </a:r>
          </a:p>
          <a:p>
            <a:pPr eaLnBrk="1" hangingPunct="1"/>
            <a:r>
              <a:rPr lang="en-US" sz="1800" dirty="0" smtClean="0"/>
              <a:t>WE MUST ACCLIMATE OUR BODIES TO THE AMBIENT TEMPERATURE BY WORKING OUTSIDE AT HOME , TRAINING ACTIVITIES, IMPROVING OUR FITNESS</a:t>
            </a:r>
          </a:p>
          <a:p>
            <a:pPr eaLnBrk="1" hangingPunct="1"/>
            <a:endParaRPr lang="en-US" sz="1800" dirty="0" smtClean="0"/>
          </a:p>
        </p:txBody>
      </p:sp>
    </p:spTree>
    <p:extLst>
      <p:ext uri="{BB962C8B-B14F-4D97-AF65-F5344CB8AC3E}">
        <p14:creationId xmlns:p14="http://schemas.microsoft.com/office/powerpoint/2010/main" val="2944448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8AA830-BBA5-4E33-873C-D1A57D94289D}" type="slidenum">
              <a:rPr lang="en-US" smtClean="0"/>
              <a:pPr/>
              <a:t>27</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0" y="4416425"/>
            <a:ext cx="6858000" cy="4183063"/>
          </a:xfrm>
          <a:noFill/>
          <a:ln/>
        </p:spPr>
        <p:txBody>
          <a:bodyPr/>
          <a:lstStyle/>
          <a:p>
            <a:pPr eaLnBrk="1" hangingPunct="1"/>
            <a:r>
              <a:rPr lang="en-US" sz="1800" dirty="0" smtClean="0"/>
              <a:t>WE NEED TO IMPROVE OUR HYDRATION, </a:t>
            </a:r>
            <a:endParaRPr lang="en-US" sz="1800" baseline="0" dirty="0" smtClean="0"/>
          </a:p>
          <a:p>
            <a:pPr eaLnBrk="1" hangingPunct="1"/>
            <a:r>
              <a:rPr lang="en-US" sz="1800" baseline="0" dirty="0" smtClean="0"/>
              <a:t>SIMPLY TO INCREASE OUR LIFE EXPECTANCY</a:t>
            </a:r>
          </a:p>
          <a:p>
            <a:pPr eaLnBrk="1" hangingPunct="1"/>
            <a:r>
              <a:rPr lang="en-US" sz="1800" dirty="0" smtClean="0"/>
              <a:t>WE NEED TO CHANGE OUR LIFESTYLES</a:t>
            </a:r>
          </a:p>
          <a:p>
            <a:pPr eaLnBrk="1" hangingPunct="1"/>
            <a:r>
              <a:rPr lang="en-US" sz="1800" dirty="0" smtClean="0"/>
              <a:t>THIS IS NOT EASY BUT WE CERTAINLY CAN DO IT IF WE WANT TO</a:t>
            </a:r>
          </a:p>
          <a:p>
            <a:pPr eaLnBrk="1" hangingPunct="1"/>
            <a:r>
              <a:rPr lang="en-US" sz="1800" dirty="0" smtClean="0"/>
              <a:t>DON’T WAIT UNTIL YOU HAVE A SIGNIFICANT MEDICAL PROBLEM TO CHANGE YOUR LIFESTYLE</a:t>
            </a:r>
          </a:p>
          <a:p>
            <a:pPr eaLnBrk="1" hangingPunct="1"/>
            <a:r>
              <a:rPr lang="en-US" sz="1800" dirty="0" smtClean="0"/>
              <a:t>WE NEED TO CONSUME MORE FLUIDS AT HOME AND AT WORK</a:t>
            </a:r>
          </a:p>
          <a:p>
            <a:pPr eaLnBrk="1" hangingPunct="1"/>
            <a:r>
              <a:rPr lang="en-US" sz="1800" dirty="0" smtClean="0"/>
              <a:t>WE NEED TO BE MORE CONCERNED WITH OUR NUTRITION</a:t>
            </a:r>
          </a:p>
          <a:p>
            <a:pPr eaLnBrk="1" hangingPunct="1"/>
            <a:r>
              <a:rPr lang="en-US" sz="1800" dirty="0" smtClean="0"/>
              <a:t>WE NEED TO EAT HEALTHIER AND BECOME MORE PHYSICALLY FIT</a:t>
            </a:r>
          </a:p>
          <a:p>
            <a:pPr eaLnBrk="1" hangingPunct="1"/>
            <a:r>
              <a:rPr lang="en-US" sz="1800" dirty="0" smtClean="0"/>
              <a:t>WE NEED TO MONITOR MEDICAL CONDITIONS AND COMPENSATE FOR THEM</a:t>
            </a:r>
          </a:p>
          <a:p>
            <a:pPr eaLnBrk="1" hangingPunct="1"/>
            <a:r>
              <a:rPr lang="en-US" sz="1800" dirty="0" smtClean="0"/>
              <a:t>ENSURE EVERYONE RECEIVES PROPER DOCUMENTED TRAINING/EDUCATION ON THESE SUBJECT AREAS</a:t>
            </a:r>
          </a:p>
          <a:p>
            <a:pPr eaLnBrk="1" hangingPunct="1"/>
            <a:r>
              <a:rPr lang="en-US" sz="1800" dirty="0" smtClean="0"/>
              <a:t>MAKE THE EFFORT TO CHANGE OUR CULTURE</a:t>
            </a:r>
          </a:p>
          <a:p>
            <a:pPr eaLnBrk="1" hangingPunct="1"/>
            <a:endParaRPr lang="en-US" sz="1800" dirty="0" smtClean="0"/>
          </a:p>
        </p:txBody>
      </p:sp>
    </p:spTree>
    <p:extLst>
      <p:ext uri="{BB962C8B-B14F-4D97-AF65-F5344CB8AC3E}">
        <p14:creationId xmlns:p14="http://schemas.microsoft.com/office/powerpoint/2010/main" val="1230124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9184" y="4416425"/>
            <a:ext cx="6303264" cy="4183063"/>
          </a:xfrm>
        </p:spPr>
        <p:txBody>
          <a:bodyPr>
            <a:normAutofit/>
          </a:bodyPr>
          <a:lstStyle/>
          <a:p>
            <a:r>
              <a:rPr lang="en-US" sz="2000" dirty="0" smtClean="0"/>
              <a:t>THIS IS THE ASCENDING ORDER OF MAGNITUDE OF HEAT RELATED INJURIES MOST OFTEN SUFFERED BY FIREFIGHTERS</a:t>
            </a:r>
          </a:p>
          <a:p>
            <a:r>
              <a:rPr lang="en-US" sz="2000" dirty="0" smtClean="0"/>
              <a:t>DESCRIBE AND DISCUSS</a:t>
            </a:r>
            <a:endParaRPr lang="en-US" sz="20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28</a:t>
            </a:fld>
            <a:endParaRPr lang="en-US" dirty="0"/>
          </a:p>
        </p:txBody>
      </p:sp>
    </p:spTree>
    <p:extLst>
      <p:ext uri="{BB962C8B-B14F-4D97-AF65-F5344CB8AC3E}">
        <p14:creationId xmlns:p14="http://schemas.microsoft.com/office/powerpoint/2010/main" val="4023309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REVIEW</a:t>
            </a:r>
          </a:p>
          <a:p>
            <a:r>
              <a:rPr lang="en-US" sz="2000" dirty="0" smtClean="0"/>
              <a:t>EXPERIENCES</a:t>
            </a:r>
          </a:p>
          <a:p>
            <a:r>
              <a:rPr lang="en-US" sz="2000" dirty="0" smtClean="0"/>
              <a:t>DISCUSS</a:t>
            </a:r>
            <a:endParaRPr lang="en-US" sz="20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29</a:t>
            </a:fld>
            <a:endParaRPr lang="en-US" dirty="0"/>
          </a:p>
        </p:txBody>
      </p:sp>
    </p:spTree>
    <p:extLst>
      <p:ext uri="{BB962C8B-B14F-4D97-AF65-F5344CB8AC3E}">
        <p14:creationId xmlns:p14="http://schemas.microsoft.com/office/powerpoint/2010/main" val="4205323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REVIEW </a:t>
            </a:r>
          </a:p>
          <a:p>
            <a:r>
              <a:rPr lang="en-US" sz="2000" dirty="0" smtClean="0"/>
              <a:t>EXPERIENCES</a:t>
            </a:r>
          </a:p>
          <a:p>
            <a:r>
              <a:rPr lang="en-US" sz="2000" dirty="0" smtClean="0"/>
              <a:t>DISCUSS</a:t>
            </a:r>
            <a:endParaRPr lang="en-US" sz="20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30</a:t>
            </a:fld>
            <a:endParaRPr lang="en-US" dirty="0"/>
          </a:p>
        </p:txBody>
      </p:sp>
    </p:spTree>
    <p:extLst>
      <p:ext uri="{BB962C8B-B14F-4D97-AF65-F5344CB8AC3E}">
        <p14:creationId xmlns:p14="http://schemas.microsoft.com/office/powerpoint/2010/main" val="238943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0984DA2-3378-49F3-9DB6-B64BF77AD1AB}" type="slidenum">
              <a:rPr lang="en-US" smtClean="0"/>
              <a:pPr/>
              <a:t>3</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148281" y="4416425"/>
            <a:ext cx="6388443" cy="4183063"/>
          </a:xfrm>
          <a:noFill/>
          <a:ln/>
        </p:spPr>
        <p:txBody>
          <a:bodyPr/>
          <a:lstStyle/>
          <a:p>
            <a:pPr eaLnBrk="1" hangingPunct="1"/>
            <a:r>
              <a:rPr lang="en-US" sz="2200" dirty="0" smtClean="0"/>
              <a:t>WHEN I STARTED IN THE FIRE SERVICE NO ONE WAS CONCERNED ABOUT HEART ATTACK OR STROKE</a:t>
            </a:r>
          </a:p>
          <a:p>
            <a:pPr eaLnBrk="1" hangingPunct="1"/>
            <a:r>
              <a:rPr lang="en-US" sz="2200" dirty="0" smtClean="0"/>
              <a:t>WE WERE MORE CONCERNED WITH WEARING “THE RED BADGE OF COURAGE”</a:t>
            </a:r>
          </a:p>
          <a:p>
            <a:pPr eaLnBrk="1" hangingPunct="1"/>
            <a:r>
              <a:rPr lang="en-US" sz="2200" dirty="0" smtClean="0"/>
              <a:t>AND MORE FIREFIGHTERS DIED PER 1,000 FIRE THAN TODAY</a:t>
            </a:r>
          </a:p>
          <a:p>
            <a:pPr eaLnBrk="1" hangingPunct="1"/>
            <a:r>
              <a:rPr lang="en-US" sz="2200" dirty="0" smtClean="0"/>
              <a:t>THIS IS SOMETHING WE CAN CHANGE</a:t>
            </a:r>
          </a:p>
          <a:p>
            <a:pPr eaLnBrk="1" hangingPunct="1"/>
            <a:r>
              <a:rPr lang="en-US" sz="2200" dirty="0" smtClean="0"/>
              <a:t>EVEN THOUGH THE NUMBERS DROPPED IN 2011 THERE IS MUCH FOR US TO DO</a:t>
            </a:r>
          </a:p>
        </p:txBody>
      </p:sp>
    </p:spTree>
    <p:extLst>
      <p:ext uri="{BB962C8B-B14F-4D97-AF65-F5344CB8AC3E}">
        <p14:creationId xmlns:p14="http://schemas.microsoft.com/office/powerpoint/2010/main" val="4191869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REVIEW</a:t>
            </a:r>
          </a:p>
          <a:p>
            <a:r>
              <a:rPr lang="en-US" sz="2000" dirty="0" smtClean="0"/>
              <a:t>EXPERIENCES</a:t>
            </a:r>
          </a:p>
          <a:p>
            <a:r>
              <a:rPr lang="en-US" sz="2000" dirty="0" smtClean="0"/>
              <a:t>DISCUSS</a:t>
            </a:r>
            <a:endParaRPr lang="en-US" sz="20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31</a:t>
            </a:fld>
            <a:endParaRPr lang="en-US" dirty="0"/>
          </a:p>
        </p:txBody>
      </p:sp>
    </p:spTree>
    <p:extLst>
      <p:ext uri="{BB962C8B-B14F-4D97-AF65-F5344CB8AC3E}">
        <p14:creationId xmlns:p14="http://schemas.microsoft.com/office/powerpoint/2010/main" val="548532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REVIEW </a:t>
            </a:r>
          </a:p>
          <a:p>
            <a:r>
              <a:rPr lang="en-US" sz="2000" dirty="0" smtClean="0"/>
              <a:t>EXPERIENCES</a:t>
            </a:r>
          </a:p>
          <a:p>
            <a:r>
              <a:rPr lang="en-US" sz="2000" dirty="0" smtClean="0"/>
              <a:t>DISCUSS</a:t>
            </a:r>
          </a:p>
          <a:p>
            <a:r>
              <a:rPr lang="en-US" sz="2000" dirty="0" smtClean="0"/>
              <a:t>WHEN IS MEDICAL ATTENTION REQUIRED</a:t>
            </a:r>
            <a:endParaRPr lang="en-US" sz="20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32</a:t>
            </a:fld>
            <a:endParaRPr lang="en-US" dirty="0"/>
          </a:p>
        </p:txBody>
      </p:sp>
    </p:spTree>
    <p:extLst>
      <p:ext uri="{BB962C8B-B14F-4D97-AF65-F5344CB8AC3E}">
        <p14:creationId xmlns:p14="http://schemas.microsoft.com/office/powerpoint/2010/main" val="2460842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REVIEW </a:t>
            </a:r>
          </a:p>
          <a:p>
            <a:r>
              <a:rPr lang="en-US" sz="2000" dirty="0" smtClean="0"/>
              <a:t>EXPERIENCES</a:t>
            </a:r>
          </a:p>
          <a:p>
            <a:r>
              <a:rPr lang="en-US" sz="2000" dirty="0" smtClean="0"/>
              <a:t>DISCUSS</a:t>
            </a:r>
          </a:p>
          <a:p>
            <a:endParaRPr lang="en-US" sz="20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33</a:t>
            </a:fld>
            <a:endParaRPr lang="en-US" dirty="0"/>
          </a:p>
        </p:txBody>
      </p:sp>
    </p:spTree>
    <p:extLst>
      <p:ext uri="{BB962C8B-B14F-4D97-AF65-F5344CB8AC3E}">
        <p14:creationId xmlns:p14="http://schemas.microsoft.com/office/powerpoint/2010/main" val="186916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REVIEW </a:t>
            </a:r>
          </a:p>
          <a:p>
            <a:r>
              <a:rPr lang="en-US" sz="2000" dirty="0" smtClean="0"/>
              <a:t>EXPERIENCES</a:t>
            </a:r>
          </a:p>
          <a:p>
            <a:r>
              <a:rPr lang="en-US" sz="2000" dirty="0" smtClean="0"/>
              <a:t>DISCUSS</a:t>
            </a:r>
          </a:p>
          <a:p>
            <a:endParaRPr lang="en-US" sz="20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34</a:t>
            </a:fld>
            <a:endParaRPr lang="en-US" dirty="0"/>
          </a:p>
        </p:txBody>
      </p:sp>
    </p:spTree>
    <p:extLst>
      <p:ext uri="{BB962C8B-B14F-4D97-AF65-F5344CB8AC3E}">
        <p14:creationId xmlns:p14="http://schemas.microsoft.com/office/powerpoint/2010/main" val="2478052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REVIEW </a:t>
            </a:r>
          </a:p>
          <a:p>
            <a:r>
              <a:rPr lang="en-US" sz="2000" dirty="0" smtClean="0"/>
              <a:t>EXPERIENCES</a:t>
            </a:r>
          </a:p>
          <a:p>
            <a:r>
              <a:rPr lang="en-US" sz="2000" dirty="0" smtClean="0"/>
              <a:t>DISCUSS</a:t>
            </a:r>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35</a:t>
            </a:fld>
            <a:endParaRPr lang="en-US" dirty="0"/>
          </a:p>
        </p:txBody>
      </p:sp>
    </p:spTree>
    <p:extLst>
      <p:ext uri="{BB962C8B-B14F-4D97-AF65-F5344CB8AC3E}">
        <p14:creationId xmlns:p14="http://schemas.microsoft.com/office/powerpoint/2010/main" val="740970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E59D281-B739-4C1C-B35F-A7DA93D602FF}" type="slidenum">
              <a:rPr lang="en-US" smtClean="0"/>
              <a:pPr/>
              <a:t>36</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231648" y="4416425"/>
            <a:ext cx="6388608" cy="4183063"/>
          </a:xfrm>
          <a:noFill/>
          <a:ln/>
        </p:spPr>
        <p:txBody>
          <a:bodyPr/>
          <a:lstStyle/>
          <a:p>
            <a:pPr eaLnBrk="1" hangingPunct="1"/>
            <a:r>
              <a:rPr lang="en-US" sz="2000" dirty="0" smtClean="0"/>
              <a:t>IT IS UP TO US</a:t>
            </a:r>
          </a:p>
          <a:p>
            <a:pPr eaLnBrk="1" hangingPunct="1"/>
            <a:r>
              <a:rPr lang="en-US" sz="2000" dirty="0" smtClean="0"/>
              <a:t>WE CAN CONTINUE ON THE WAY WE ARE WITH TOO MANY INJURIES AND LODD’S OR</a:t>
            </a:r>
          </a:p>
          <a:p>
            <a:pPr eaLnBrk="1" hangingPunct="1"/>
            <a:r>
              <a:rPr lang="en-US" sz="2000" dirty="0" smtClean="0"/>
              <a:t>CHANGE</a:t>
            </a:r>
            <a:r>
              <a:rPr lang="en-US" sz="2000" baseline="0" dirty="0" smtClean="0"/>
              <a:t> OUR CULTURE AND</a:t>
            </a:r>
          </a:p>
          <a:p>
            <a:pPr eaLnBrk="1" hangingPunct="1"/>
            <a:r>
              <a:rPr lang="en-US" sz="2000" baseline="0" dirty="0" smtClean="0"/>
              <a:t>MAKE THE FIRE SERVICE SAFER</a:t>
            </a:r>
          </a:p>
          <a:p>
            <a:pPr eaLnBrk="1" hangingPunct="1"/>
            <a:r>
              <a:rPr lang="en-US" sz="2000" dirty="0" smtClean="0"/>
              <a:t>INCREASE THE LENGTH AND HAPPINESS OF OUR RETIREMENTS</a:t>
            </a:r>
          </a:p>
        </p:txBody>
      </p:sp>
    </p:spTree>
    <p:extLst>
      <p:ext uri="{BB962C8B-B14F-4D97-AF65-F5344CB8AC3E}">
        <p14:creationId xmlns:p14="http://schemas.microsoft.com/office/powerpoint/2010/main" val="3930219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5"/>
            <a:ext cx="6858000" cy="4183063"/>
          </a:xfrm>
        </p:spPr>
        <p:txBody>
          <a:bodyPr>
            <a:noAutofit/>
          </a:bodyPr>
          <a:lstStyle/>
          <a:p>
            <a:r>
              <a:rPr lang="en-US" sz="1600" dirty="0" smtClean="0"/>
              <a:t>IN THE OLD DAYS FF GOT UP, DRANK COFFEE AND WENT TO WORK,   WHERE THEY DRANK MORE COFFEE,   THEN</a:t>
            </a:r>
            <a:r>
              <a:rPr lang="en-US" sz="1600" baseline="0" dirty="0" smtClean="0"/>
              <a:t> </a:t>
            </a:r>
            <a:r>
              <a:rPr lang="en-US" sz="1600" dirty="0" smtClean="0"/>
              <a:t>CHECK THE APPARATUS AND DRINK MORE COFFEE,   THEN RESPOND TO CALLS</a:t>
            </a:r>
          </a:p>
          <a:p>
            <a:r>
              <a:rPr lang="en-US" sz="1600" dirty="0" smtClean="0"/>
              <a:t>INITIAL REHAB IN THE DAY OF THE HAND PUMPERS WAS PUMP FOR</a:t>
            </a:r>
            <a:r>
              <a:rPr lang="en-US" sz="1600" baseline="0" dirty="0" smtClean="0"/>
              <a:t> 15 MINUTES AND REHAB WITH A PINT OF WHISKEY</a:t>
            </a:r>
            <a:r>
              <a:rPr lang="en-US" sz="1600" dirty="0" smtClean="0"/>
              <a:t> AND </a:t>
            </a:r>
            <a:r>
              <a:rPr lang="en-US" sz="1600" baseline="0" dirty="0" smtClean="0"/>
              <a:t>REST FOR 15 MINUTES, THEN BACK TO PUMPING FOR 15 MINUTES</a:t>
            </a:r>
          </a:p>
          <a:p>
            <a:r>
              <a:rPr lang="en-US" sz="1600" baseline="0" dirty="0" smtClean="0"/>
              <a:t>THEN ANOTHER PINT OF WHISKEY     WE ALL SHOULD HAVE BEEN FF’S THEN</a:t>
            </a:r>
          </a:p>
          <a:p>
            <a:r>
              <a:rPr lang="en-US" sz="1600" baseline="0" dirty="0" smtClean="0"/>
              <a:t>ALTHOUGH, THERE WERE OFTEN BROKEN ARMS, SEPARATED SHOULDERS AND CONCUSSIONS</a:t>
            </a:r>
          </a:p>
          <a:p>
            <a:r>
              <a:rPr lang="en-US" sz="1600" baseline="0" dirty="0" smtClean="0"/>
              <a:t>THESE INJURIES INCREASED DRAMATICALLY AS THE FIRE WORE ON</a:t>
            </a:r>
          </a:p>
          <a:p>
            <a:r>
              <a:rPr lang="en-US" sz="1600" baseline="0" dirty="0" smtClean="0"/>
              <a:t>MOTORIZED APPARATUS CAME TO THE FIRE SERVICE AND REHAB WAS “IMPROVED” TO TAKE A BREAK FOR A SMOKE AND A  COFFEE</a:t>
            </a:r>
          </a:p>
          <a:p>
            <a:r>
              <a:rPr lang="en-US" sz="1600" dirty="0" smtClean="0"/>
              <a:t>WE STARTED OUR DAY WITH A CUP OF COFFEE AT HOME</a:t>
            </a:r>
          </a:p>
          <a:p>
            <a:r>
              <a:rPr lang="en-US" sz="1600" dirty="0" smtClean="0"/>
              <a:t>GOT TO THE STATION AND DRANK  MORE COFFEE</a:t>
            </a:r>
          </a:p>
          <a:p>
            <a:r>
              <a:rPr lang="en-US" sz="1600" dirty="0" smtClean="0"/>
              <a:t>WENT TO A FIRE AND REHABBED WITH COFFEE AND A SMOKE</a:t>
            </a:r>
          </a:p>
          <a:p>
            <a:r>
              <a:rPr lang="en-US" sz="1600" dirty="0" smtClean="0"/>
              <a:t>WE COULD NOT FIGURE OUT WHY WE WERE DEHYDRATED</a:t>
            </a:r>
            <a:endParaRPr lang="en-US" sz="16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37</a:t>
            </a:fld>
            <a:endParaRPr lang="en-US" dirty="0"/>
          </a:p>
        </p:txBody>
      </p:sp>
    </p:spTree>
    <p:extLst>
      <p:ext uri="{BB962C8B-B14F-4D97-AF65-F5344CB8AC3E}">
        <p14:creationId xmlns:p14="http://schemas.microsoft.com/office/powerpoint/2010/main" val="1704298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5"/>
            <a:ext cx="6858000" cy="4879975"/>
          </a:xfrm>
        </p:spPr>
        <p:txBody>
          <a:bodyPr>
            <a:normAutofit fontScale="85000" lnSpcReduction="10000"/>
          </a:bodyPr>
          <a:lstStyle/>
          <a:p>
            <a:r>
              <a:rPr lang="en-US" sz="2000" dirty="0" smtClean="0"/>
              <a:t>WHAT IS YOUR DEPARTMENTS POLICY ON REHAB</a:t>
            </a:r>
          </a:p>
          <a:p>
            <a:r>
              <a:rPr lang="en-US" sz="2000" dirty="0" smtClean="0"/>
              <a:t>FOR MANY DEPARTMENTS IT IS GET A DRINK OF WATER, SPEND UP TO TEN MINUTES IN REHAB AND PUT THIS FRESH BOTTLE ON</a:t>
            </a:r>
          </a:p>
          <a:p>
            <a:r>
              <a:rPr lang="en-US" sz="2000" dirty="0" smtClean="0"/>
              <a:t>WHEN THAT IS DONE YOU ARE REHABBED AND READY TO GO BACK TO FIREFIGHTING TASKS UNTIL YOU USE YOUR SECOND BOTTLE AT WHICH TIME YOU WILL GO TO REHAB FOR MORE FLUIDS AND MONITORING FATIGUE LEVEL FOR AT LEAST TEN MINUTES</a:t>
            </a:r>
          </a:p>
          <a:p>
            <a:r>
              <a:rPr lang="en-US" sz="2000" dirty="0" smtClean="0"/>
              <a:t>STUDIES</a:t>
            </a:r>
            <a:r>
              <a:rPr lang="en-US" sz="2000" baseline="0" dirty="0" smtClean="0"/>
              <a:t> ARE INDICATING THAT SOME COMMON CONCEPTIONS ON CURRENT REHAB PRACTICES ARE ACTUALLY MISCONCEPTIONS</a:t>
            </a:r>
          </a:p>
          <a:p>
            <a:r>
              <a:rPr lang="en-US" sz="2000" baseline="0" dirty="0" smtClean="0"/>
              <a:t>WHEN FIREFIGHTERS GO TO REHAB THE GOAL IS TO</a:t>
            </a:r>
          </a:p>
          <a:p>
            <a:r>
              <a:rPr lang="en-US" sz="2000" baseline="0" dirty="0" smtClean="0"/>
              <a:t>REDUCE THE HEART RATE</a:t>
            </a:r>
          </a:p>
          <a:p>
            <a:r>
              <a:rPr lang="en-US" sz="2000" baseline="0" dirty="0" smtClean="0"/>
              <a:t>LOWER THE CORE BODY TEMPERATURE</a:t>
            </a:r>
          </a:p>
          <a:p>
            <a:r>
              <a:rPr lang="en-US" sz="2000" baseline="0" dirty="0" smtClean="0"/>
              <a:t>HYDRATE TO REPLACE LOST BODY FLUIDS</a:t>
            </a:r>
          </a:p>
          <a:p>
            <a:r>
              <a:rPr lang="en-US" sz="2000" baseline="0" dirty="0" smtClean="0"/>
              <a:t>INGESTING CALORIES TO PROVIDE ENERGY TO KEEP WORKING</a:t>
            </a:r>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38</a:t>
            </a:fld>
            <a:endParaRPr lang="en-US" dirty="0"/>
          </a:p>
        </p:txBody>
      </p:sp>
    </p:spTree>
    <p:extLst>
      <p:ext uri="{BB962C8B-B14F-4D97-AF65-F5344CB8AC3E}">
        <p14:creationId xmlns:p14="http://schemas.microsoft.com/office/powerpoint/2010/main" val="3918773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5"/>
            <a:ext cx="6858000" cy="4879975"/>
          </a:xfrm>
        </p:spPr>
        <p:txBody>
          <a:bodyPr>
            <a:noAutofit/>
          </a:bodyPr>
          <a:lstStyle/>
          <a:p>
            <a:r>
              <a:rPr lang="en-US" baseline="0" dirty="0" smtClean="0"/>
              <a:t>REST FOR A MINIMUM OF TEN MINUTES OR UNTIL THE PULSE RATE IS BELOW 100 BPM</a:t>
            </a:r>
          </a:p>
          <a:p>
            <a:r>
              <a:rPr lang="en-US" baseline="0" dirty="0" smtClean="0"/>
              <a:t>HYDRATION 24 OUNCES OF WATER FOR EVERY POUND OF BODY WEIGHT LOST, OR AT LEAST 32 OUNCES PER HOUR</a:t>
            </a:r>
          </a:p>
          <a:p>
            <a:r>
              <a:rPr lang="en-US" baseline="0" dirty="0" smtClean="0"/>
              <a:t>ACTIVE COOLING TOWELS SOAKED IN ICE WATER FOR A MINIMUM OF 5 MINUTES HAVE BEEN SHOWN TO BE AS, OR MORE EFFECTIVE THAN, COOLING FANS, COOLING CHAIRS OR MISTING STATIONS.  PLACE THE TOWELS ON THE HEAD OR THE BACK OF THE NECK WHERE BLOOD FLOW IS THE GREATEST.</a:t>
            </a:r>
          </a:p>
          <a:p>
            <a:r>
              <a:rPr lang="en-US" baseline="0" dirty="0" smtClean="0"/>
              <a:t>FOR THE FIRST 30 MINUTES ONLY PROVIDE WATER, IT WILL BE THE MOST EFFECTIVE.</a:t>
            </a:r>
          </a:p>
          <a:p>
            <a:r>
              <a:rPr lang="en-US" baseline="0" dirty="0" smtClean="0"/>
              <a:t>FOR THE NEXT 30 MINUTES PROVIDE WATER AND AN ELECTROLYTE REPLACEMENT DRINK, REVIEW THE LITERATURE TO DETERMINE WHICH DRINK</a:t>
            </a:r>
          </a:p>
          <a:p>
            <a:r>
              <a:rPr lang="en-US" baseline="0" dirty="0" smtClean="0"/>
              <a:t>AFTER 120 MINUTES PROVIDE THE FLUIDS AND A DRINK OR BAR CONTAINING CALORIES, VITAMINS AND MINERALS.  A QUALIFIED NUTRITIONAL PROFESSIONAL WILL BE ABLE TO PROVIDE ADVICE IN YOUR SELECTIONS.</a:t>
            </a:r>
          </a:p>
          <a:p>
            <a:r>
              <a:rPr lang="en-US" baseline="0" dirty="0" smtClean="0"/>
              <a:t>MEDICAL MONITORING  MONITOR PULSE AND BODY TEMPERATURE.  STUDIES ARE SHOWING THAT FF CORE BODY TEMPERATURE TENDS TO CONTINUE TO INCREASE FOR TWENTY MINUTES AFTER ACTIVE FIREFIGHTING CEASES.</a:t>
            </a:r>
          </a:p>
          <a:p>
            <a:r>
              <a:rPr lang="en-US" baseline="0" dirty="0" smtClean="0"/>
              <a:t>REFUEL BY A DRINK OR BAR THAT REPLACES CALORIES, VITAMINS AND MINERALS</a:t>
            </a:r>
          </a:p>
          <a:p>
            <a:r>
              <a:rPr lang="en-US" baseline="0" dirty="0" smtClean="0"/>
              <a:t>A  PROFESSIONAL WILL BE ABLE TO HELP YOU MAKE YOUR CHOICES IN THIS AREA</a:t>
            </a:r>
          </a:p>
          <a:p>
            <a:r>
              <a:rPr lang="en-US" baseline="0" dirty="0" smtClean="0"/>
              <a:t>REFUELING CAN ALSO BE ACCOMPLISHED WITH STEW, BROTH OR SOUP </a:t>
            </a:r>
          </a:p>
          <a:p>
            <a:r>
              <a:rPr lang="en-US" baseline="0" dirty="0" smtClean="0"/>
              <a:t>AN ALTERNATIVE IS FRESH FRUIT SUCH AS APPLES, BANANAS, OR ORANGES</a:t>
            </a:r>
          </a:p>
          <a:p>
            <a:r>
              <a:rPr lang="en-US" baseline="0" dirty="0" smtClean="0"/>
              <a:t>FAST FOOD, FATTY AND SALTY FOODS SHOULD BE AVOIDED AS SHOULD CARBONATED DRINKS AND CAFFEINATED DRINKS</a:t>
            </a:r>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39</a:t>
            </a:fld>
            <a:endParaRPr lang="en-US" dirty="0"/>
          </a:p>
        </p:txBody>
      </p:sp>
    </p:spTree>
    <p:extLst>
      <p:ext uri="{BB962C8B-B14F-4D97-AF65-F5344CB8AC3E}">
        <p14:creationId xmlns:p14="http://schemas.microsoft.com/office/powerpoint/2010/main" val="628267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5"/>
            <a:ext cx="6858000" cy="4879975"/>
          </a:xfrm>
        </p:spPr>
        <p:txBody>
          <a:bodyPr>
            <a:noAutofit/>
          </a:bodyPr>
          <a:lstStyle/>
          <a:p>
            <a:r>
              <a:rPr lang="en-US" sz="1600" dirty="0" smtClean="0">
                <a:cs typeface="Times New Roman" pitchFamily="18" charset="0"/>
              </a:rPr>
              <a:t>SEVERAL DIFFERENT ALTERNATIVE COOLING METHODS ARE AVAILABLE    </a:t>
            </a:r>
          </a:p>
          <a:p>
            <a:r>
              <a:rPr lang="en-US" sz="1600" dirty="0" smtClean="0">
                <a:cs typeface="Times New Roman" pitchFamily="18" charset="0"/>
              </a:rPr>
              <a:t>AMBIENT AIR IS SIMPLY SITTING IN THE SHADE</a:t>
            </a:r>
          </a:p>
          <a:p>
            <a:r>
              <a:rPr lang="en-US" sz="1600" dirty="0" smtClean="0">
                <a:cs typeface="Times New Roman" pitchFamily="18" charset="0"/>
              </a:rPr>
              <a:t>BODY TEMPERATURE WILL CONTINUE TO INCREASE DURING REHAB      WITH A LACK OF FITNESS/WELLNESS BODY TEMPERATURE WILL TAKE LONGER TO RETURN TO NORMAL</a:t>
            </a:r>
          </a:p>
          <a:p>
            <a:r>
              <a:rPr lang="en-US" sz="1600" dirty="0" smtClean="0">
                <a:cs typeface="Times New Roman" pitchFamily="18" charset="0"/>
              </a:rPr>
              <a:t>POURING COOLER WATER ON THE HEAD, NECK, UPPER BACK WILL RESULT IN TEMPERATURE DECREASING SOONER</a:t>
            </a:r>
          </a:p>
          <a:p>
            <a:r>
              <a:rPr lang="en-US" sz="1600" dirty="0" smtClean="0">
                <a:cs typeface="Times New Roman" pitchFamily="18" charset="0"/>
              </a:rPr>
              <a:t>WET TOWELS, IN CURRENT STUDIES,</a:t>
            </a:r>
            <a:r>
              <a:rPr lang="en-US" sz="1600" baseline="0" dirty="0" smtClean="0">
                <a:cs typeface="Times New Roman" pitchFamily="18" charset="0"/>
              </a:rPr>
              <a:t> APPEARS TO BE THE MOST EFFECTIVE, YIELD A SIMILAR CORE BODY  TEMP. REDUCTION AS COOLING CHAIRS DO</a:t>
            </a:r>
          </a:p>
          <a:p>
            <a:r>
              <a:rPr lang="en-US" sz="1600" baseline="0" dirty="0" smtClean="0">
                <a:cs typeface="Times New Roman" pitchFamily="18" charset="0"/>
              </a:rPr>
              <a:t>WITH ALL METHODS CORE BODY TEMPERATURES CONTINUED TO RISE FOR ALL PARTICIPANTS DURING THE REHAB PERIOD</a:t>
            </a:r>
          </a:p>
          <a:p>
            <a:r>
              <a:rPr lang="en-US" sz="1600" baseline="0" dirty="0" smtClean="0">
                <a:cs typeface="Times New Roman" pitchFamily="18" charset="0"/>
              </a:rPr>
              <a:t>WET TOWELS WERE KEPT IN ICE WATER FOR AT LEAST FIVE MINUTES THEN PLACED ON THE UPPER BACK, NECK AND HEAD WHERE THERE IS THE GREATEST BLOOD FLOW</a:t>
            </a:r>
          </a:p>
          <a:p>
            <a:r>
              <a:rPr lang="en-US" sz="1600" baseline="0" dirty="0" smtClean="0">
                <a:cs typeface="Times New Roman" pitchFamily="18" charset="0"/>
              </a:rPr>
              <a:t>     </a:t>
            </a:r>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40</a:t>
            </a:fld>
            <a:endParaRPr lang="en-US" dirty="0"/>
          </a:p>
        </p:txBody>
      </p:sp>
    </p:spTree>
    <p:extLst>
      <p:ext uri="{BB962C8B-B14F-4D97-AF65-F5344CB8AC3E}">
        <p14:creationId xmlns:p14="http://schemas.microsoft.com/office/powerpoint/2010/main" val="560227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207264" y="4416425"/>
            <a:ext cx="6437376" cy="4183063"/>
          </a:xfrm>
          <a:noFill/>
          <a:ln/>
        </p:spPr>
        <p:txBody>
          <a:bodyPr/>
          <a:lstStyle/>
          <a:p>
            <a:r>
              <a:rPr lang="en-US" sz="2200" dirty="0" smtClean="0"/>
              <a:t>FF INJURIES HAVE BEEN STEADILY DECREASING</a:t>
            </a:r>
          </a:p>
          <a:p>
            <a:r>
              <a:rPr lang="en-US" sz="2200" dirty="0" smtClean="0"/>
              <a:t>DISCUSS WHY</a:t>
            </a:r>
          </a:p>
          <a:p>
            <a:r>
              <a:rPr lang="en-US" sz="2200" dirty="0" smtClean="0"/>
              <a:t>PPE, SCBA, PORTABLE RADIOS, ICS</a:t>
            </a:r>
          </a:p>
          <a:p>
            <a:r>
              <a:rPr lang="en-US" sz="2200" dirty="0" smtClean="0"/>
              <a:t>RESPONDING TO FEWER STRUCTURE FIRES</a:t>
            </a:r>
          </a:p>
          <a:p>
            <a:r>
              <a:rPr lang="en-US" sz="2200" dirty="0" smtClean="0"/>
              <a:t>NO GOOD ESTIMATE ON THE NUMBER OF FF INJURIES ASSOCIATED WITH DEHYDRATION</a:t>
            </a:r>
          </a:p>
        </p:txBody>
      </p:sp>
      <p:sp>
        <p:nvSpPr>
          <p:cNvPr id="70660" name="Slide Number Placeholder 3"/>
          <p:cNvSpPr>
            <a:spLocks noGrp="1"/>
          </p:cNvSpPr>
          <p:nvPr>
            <p:ph type="sldNum" sz="quarter" idx="5"/>
          </p:nvPr>
        </p:nvSpPr>
        <p:spPr>
          <a:noFill/>
        </p:spPr>
        <p:txBody>
          <a:bodyPr/>
          <a:lstStyle/>
          <a:p>
            <a:fld id="{174EC6CB-4AD7-4794-B6E7-92063279CF24}" type="slidenum">
              <a:rPr lang="en-US" smtClean="0"/>
              <a:pPr/>
              <a:t>5</a:t>
            </a:fld>
            <a:endParaRPr lang="en-US" dirty="0" smtClean="0"/>
          </a:p>
        </p:txBody>
      </p:sp>
    </p:spTree>
    <p:extLst>
      <p:ext uri="{BB962C8B-B14F-4D97-AF65-F5344CB8AC3E}">
        <p14:creationId xmlns:p14="http://schemas.microsoft.com/office/powerpoint/2010/main" val="1502428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5"/>
            <a:ext cx="6858000" cy="4879975"/>
          </a:xfrm>
        </p:spPr>
        <p:txBody>
          <a:bodyPr>
            <a:noAutofit/>
          </a:bodyPr>
          <a:lstStyle/>
          <a:p>
            <a:r>
              <a:rPr lang="en-US" sz="1800" dirty="0" smtClean="0">
                <a:cs typeface="Times New Roman" pitchFamily="18" charset="0"/>
              </a:rPr>
              <a:t>WHEN STUDY PARTICIPANTS WERE ASKED WHICH COOLING METHOD LOOKED MOST REFRESHING AND EFFECTIVE THE MAJORITY OF PICKED THE WET TOWEL METHOD</a:t>
            </a:r>
          </a:p>
          <a:p>
            <a:r>
              <a:rPr lang="en-US" sz="1800" dirty="0" smtClean="0">
                <a:cs typeface="Times New Roman" pitchFamily="18" charset="0"/>
              </a:rPr>
              <a:t>THIS MY INDICATE A PSYCHOLOGICAL BENEFIT FROM THE WET TOWEL METHOD</a:t>
            </a:r>
          </a:p>
          <a:p>
            <a:r>
              <a:rPr lang="en-US" sz="1800" baseline="0" dirty="0" smtClean="0"/>
              <a:t>MISTING FANS</a:t>
            </a:r>
          </a:p>
          <a:p>
            <a:r>
              <a:rPr lang="en-US" sz="1800" baseline="0" dirty="0" smtClean="0"/>
              <a:t>HAVE BEEN DEMONSTRATED TO BE MOST EFFECTIVE WHEN THE HUMIDITY IN BELOW 70%</a:t>
            </a:r>
          </a:p>
          <a:p>
            <a:r>
              <a:rPr lang="en-US" sz="1800" baseline="0" dirty="0" smtClean="0"/>
              <a:t>ABOVE 70% HUMIDITY THE COOLING OF THE AMBIENT AIR WILL NOT BE AS EFFECTIVE AND THE SYSTEM WILL NOT BE AS EFFECTIVE, CAN BE HOMEMADE AND BE QUITE USEFUL </a:t>
            </a:r>
          </a:p>
          <a:p>
            <a:r>
              <a:rPr lang="en-US" sz="1800" baseline="0" dirty="0" smtClean="0"/>
              <a:t>COOLING CHAIRS</a:t>
            </a:r>
          </a:p>
          <a:p>
            <a:r>
              <a:rPr lang="en-US" sz="1800" baseline="0" dirty="0" smtClean="0"/>
              <a:t> THE CHAIR HAS PLASTIC BAGS FOR ARMRESTS WHICH ARE FILLED WITH WATER TO SOAK THE FIREFIGHTERS FOREARMS AND REMOVE BODY HEAT     MOST EXPENSIVE METHOD</a:t>
            </a:r>
          </a:p>
          <a:p>
            <a:endParaRPr lang="en-US" sz="1800" baseline="0" dirty="0" smtClean="0"/>
          </a:p>
          <a:p>
            <a:endParaRPr lang="en-US" sz="1800" baseline="0" dirty="0" smtClean="0"/>
          </a:p>
          <a:p>
            <a:r>
              <a:rPr lang="en-US" sz="1800" baseline="0" dirty="0" smtClean="0"/>
              <a:t>     </a:t>
            </a:r>
          </a:p>
          <a:p>
            <a:r>
              <a:rPr lang="en-US" sz="1800" baseline="0" dirty="0" smtClean="0"/>
              <a:t>     </a:t>
            </a:r>
          </a:p>
          <a:p>
            <a:r>
              <a:rPr lang="en-US" sz="1800" baseline="0" dirty="0" smtClean="0"/>
              <a:t>     </a:t>
            </a:r>
            <a:endParaRPr lang="en-US" sz="1800" dirty="0" smtClean="0"/>
          </a:p>
          <a:p>
            <a:r>
              <a:rPr lang="en-US" sz="1800" dirty="0" smtClean="0"/>
              <a:t>	</a:t>
            </a:r>
            <a:endParaRPr lang="en-US" sz="18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41</a:t>
            </a:fld>
            <a:endParaRPr lang="en-US" dirty="0"/>
          </a:p>
        </p:txBody>
      </p:sp>
    </p:spTree>
    <p:extLst>
      <p:ext uri="{BB962C8B-B14F-4D97-AF65-F5344CB8AC3E}">
        <p14:creationId xmlns:p14="http://schemas.microsoft.com/office/powerpoint/2010/main" val="1442516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5"/>
            <a:ext cx="6858000" cy="4879975"/>
          </a:xfrm>
        </p:spPr>
        <p:txBody>
          <a:bodyPr>
            <a:normAutofit fontScale="92500" lnSpcReduction="10000"/>
          </a:bodyPr>
          <a:lstStyle/>
          <a:p>
            <a:r>
              <a:rPr lang="en-US" sz="2000" dirty="0" smtClean="0"/>
              <a:t>JUICES HAVE THEIR VALUE BUT ARE DIFFICULT FOR</a:t>
            </a:r>
            <a:r>
              <a:rPr lang="en-US" sz="2000" baseline="0" dirty="0" smtClean="0"/>
              <a:t> THE BODY TO PROCESS WHEN IT IS UNDER STRESS SUCH AS FIREFIGHTING</a:t>
            </a:r>
          </a:p>
          <a:p>
            <a:r>
              <a:rPr lang="en-US" sz="2000" baseline="0" dirty="0" smtClean="0"/>
              <a:t>CAFFEINATED DRINKS HAVE THE OPPOSITE IMPACT THAT WE WANT TO ACHIEVE.  THEY REDUCE THE LIQUID IN THE BODY.</a:t>
            </a:r>
          </a:p>
          <a:p>
            <a:r>
              <a:rPr lang="en-US" sz="2000" baseline="0" dirty="0" smtClean="0"/>
              <a:t>SODA PROVIDES WATER BUT WITH A TREMENDOUS AMOUNT OF SUGAR, POSSIBLY A LARGE AMOUNT OF CAFFEINE, AND CARBONATION WHICH IS AGAIN HARD ON A BODY UNDER STRESS.</a:t>
            </a:r>
          </a:p>
          <a:p>
            <a:r>
              <a:rPr lang="en-US" sz="2000" baseline="0" dirty="0" smtClean="0"/>
              <a:t>WATER IS THE PREFERRED DRINK FOR THE FIRST 30 MINUTES OF STRENUOUS PHYSICAL ACTIVITY</a:t>
            </a:r>
          </a:p>
          <a:p>
            <a:r>
              <a:rPr lang="en-US" sz="2000" baseline="0" dirty="0" smtClean="0"/>
              <a:t>SPORTS DRINKS ARE THE PREFERRED DRINK WHEN THE ACTIVITY DOES NOT EXCEED AN HOUR</a:t>
            </a:r>
          </a:p>
          <a:p>
            <a:r>
              <a:rPr lang="en-US" sz="2000" baseline="0" dirty="0" smtClean="0"/>
              <a:t>AFTER AN HOUR ALSO PROVIDE A GLUCOSE REPLACEMENT DRINK</a:t>
            </a:r>
            <a:endParaRPr lang="en-US" sz="20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42</a:t>
            </a:fld>
            <a:endParaRPr lang="en-US" dirty="0"/>
          </a:p>
        </p:txBody>
      </p:sp>
    </p:spTree>
    <p:extLst>
      <p:ext uri="{BB962C8B-B14F-4D97-AF65-F5344CB8AC3E}">
        <p14:creationId xmlns:p14="http://schemas.microsoft.com/office/powerpoint/2010/main" val="41745941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425"/>
            <a:ext cx="6858000" cy="4879975"/>
          </a:xfrm>
        </p:spPr>
        <p:txBody>
          <a:bodyPr>
            <a:normAutofit fontScale="25000" lnSpcReduction="20000"/>
          </a:bodyPr>
          <a:lstStyle/>
          <a:p>
            <a:r>
              <a:rPr lang="en-US" sz="5600" baseline="0" dirty="0" smtClean="0"/>
              <a:t>TODAY’S REHABILITATION THEORY OFTEN INCLUDES;</a:t>
            </a:r>
          </a:p>
          <a:p>
            <a:r>
              <a:rPr lang="en-US" sz="5600" baseline="0" dirty="0" smtClean="0"/>
              <a:t>AFTER 1</a:t>
            </a:r>
            <a:r>
              <a:rPr lang="en-US" sz="5600" dirty="0" smtClean="0"/>
              <a:t> OR 2 </a:t>
            </a:r>
            <a:r>
              <a:rPr lang="en-US" sz="5600" baseline="0" dirty="0" smtClean="0"/>
              <a:t>BOTTLES THE FF GOES TO REHAB WHERE PULSE IS TAKEN</a:t>
            </a:r>
          </a:p>
          <a:p>
            <a:r>
              <a:rPr lang="en-US" sz="5600" baseline="0" dirty="0" smtClean="0"/>
              <a:t>IF PULSE EXCEEDS 110 BPM ORAL TEMPERATURE WILL BE TAKEN</a:t>
            </a:r>
          </a:p>
          <a:p>
            <a:r>
              <a:rPr lang="en-US" sz="5600" baseline="0" dirty="0" smtClean="0"/>
              <a:t>IF ORAL TEMPERATURE EXCEEDS 110.6°F TURNOUTS WILL BE REMOVED</a:t>
            </a:r>
          </a:p>
          <a:p>
            <a:r>
              <a:rPr lang="en-US" sz="5600" baseline="0" dirty="0" smtClean="0"/>
              <a:t>IF TEMPERATURE IS BELOW 100.6°F BUT THE PULSE EXCEEDS 110 BPM ADDITIONAL TIME WILL BE SPENT IN REHAB</a:t>
            </a:r>
          </a:p>
          <a:p>
            <a:r>
              <a:rPr lang="en-US" sz="5600" baseline="0" dirty="0" smtClean="0"/>
              <a:t>WITH PULSE BELOW 110 BPM THE CHANCES OF HEAT STRESS ARE NEGLIGIBLE</a:t>
            </a:r>
          </a:p>
          <a:p>
            <a:r>
              <a:rPr lang="en-US" sz="5600" baseline="0" dirty="0" smtClean="0"/>
              <a:t>NEWEST THEORY, FROM THE DEHYDRATION STUDIES, IS TO USE ONE BOTTLE</a:t>
            </a:r>
          </a:p>
          <a:p>
            <a:r>
              <a:rPr lang="en-US" sz="5600" baseline="0" dirty="0" smtClean="0"/>
              <a:t>GO TO REHAB AND REMOVE TURNOUTS, PULLING PANT TO KNEES</a:t>
            </a:r>
          </a:p>
          <a:p>
            <a:r>
              <a:rPr lang="en-US" sz="5600" baseline="0" dirty="0" smtClean="0"/>
              <a:t>DRINK WATER IF YOU HAVE WORKED 30 MINUTES OR LESS</a:t>
            </a:r>
          </a:p>
          <a:p>
            <a:r>
              <a:rPr lang="en-US" sz="5600" baseline="0" dirty="0" smtClean="0"/>
              <a:t>DRINK A SPORTS DRINK IF YOU HAVE WORKED 30 MINUTES TO AN HOUR</a:t>
            </a:r>
          </a:p>
          <a:p>
            <a:r>
              <a:rPr lang="en-US" sz="5600" baseline="0" dirty="0" smtClean="0"/>
              <a:t>ADD A GLUCOSE REPLACEMENT DRINK TO THE FLUIDS WHEN WORK  ACTIVITY EXCEEDS ONE HOUR</a:t>
            </a:r>
          </a:p>
          <a:p>
            <a:r>
              <a:rPr lang="en-US" sz="5600" baseline="0" dirty="0" smtClean="0"/>
              <a:t>ADD A BAR/DRINK CONTAINING REPLACEMENT CALORIES, VITAMINS AND MINERALS</a:t>
            </a:r>
          </a:p>
          <a:p>
            <a:r>
              <a:rPr lang="en-US" sz="5600" baseline="0" dirty="0" smtClean="0"/>
              <a:t>SELF MONITOR PHYSICAL CONDITION OR HAVE A MEMBER OF REHAB TAKE YOUR PULSE</a:t>
            </a:r>
          </a:p>
          <a:p>
            <a:r>
              <a:rPr lang="en-US" sz="5600" baseline="0" dirty="0" smtClean="0"/>
              <a:t>TAKE YOUR OWN PULSE AND APPLY THE ABOVE RULES</a:t>
            </a:r>
          </a:p>
          <a:p>
            <a:r>
              <a:rPr lang="en-US" sz="5600" baseline="0" dirty="0" smtClean="0"/>
              <a:t>CONSIDER HOW YOU ACTUALLY FEEL</a:t>
            </a:r>
          </a:p>
          <a:p>
            <a:r>
              <a:rPr lang="en-US" sz="5600" baseline="0" dirty="0" smtClean="0"/>
              <a:t>RETURN TO FIREFIGHTING IF APPROPRIATE</a:t>
            </a:r>
          </a:p>
          <a:p>
            <a:endParaRPr lang="en-US" sz="5600" dirty="0" smtClean="0"/>
          </a:p>
          <a:p>
            <a:endParaRPr lang="en-US" sz="4300" baseline="0" dirty="0" smtClean="0"/>
          </a:p>
          <a:p>
            <a:endParaRPr lang="en-US" sz="2000" dirty="0" smtClean="0"/>
          </a:p>
          <a:p>
            <a:endParaRPr lang="en-US" sz="1600" dirty="0" smtClean="0"/>
          </a:p>
          <a:p>
            <a:endParaRPr lang="en-US" sz="1600" baseline="0" dirty="0" smtClean="0"/>
          </a:p>
          <a:p>
            <a:endParaRPr lang="en-US" sz="1600" baseline="0" dirty="0" smtClean="0"/>
          </a:p>
          <a:p>
            <a:endParaRPr lang="en-US" sz="2000" dirty="0" smtClean="0"/>
          </a:p>
          <a:p>
            <a:endParaRPr lang="en-US" sz="2000" baseline="0" dirty="0" smtClean="0"/>
          </a:p>
          <a:p>
            <a:endParaRPr lang="en-US" sz="2000" baseline="0" dirty="0" smtClean="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43</a:t>
            </a:fld>
            <a:endParaRPr lang="en-US" dirty="0"/>
          </a:p>
        </p:txBody>
      </p:sp>
    </p:spTree>
    <p:extLst>
      <p:ext uri="{BB962C8B-B14F-4D97-AF65-F5344CB8AC3E}">
        <p14:creationId xmlns:p14="http://schemas.microsoft.com/office/powerpoint/2010/main" val="4073896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REVIEW AND ASK ABOUT ANY OTHERS</a:t>
            </a:r>
            <a:endParaRPr lang="en-US" sz="2400" dirty="0"/>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44</a:t>
            </a:fld>
            <a:endParaRPr lang="en-US" dirty="0"/>
          </a:p>
        </p:txBody>
      </p:sp>
    </p:spTree>
    <p:extLst>
      <p:ext uri="{BB962C8B-B14F-4D97-AF65-F5344CB8AC3E}">
        <p14:creationId xmlns:p14="http://schemas.microsoft.com/office/powerpoint/2010/main" val="3890438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8E7B38A7-46B1-4320-9600-3A8B5641A439}" type="slidenum">
              <a:rPr lang="en-US" smtClean="0"/>
              <a:pPr/>
              <a:t>45</a:t>
            </a:fld>
            <a:endParaRPr lang="en-US" dirty="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231648" y="4416425"/>
            <a:ext cx="6437376" cy="4183063"/>
          </a:xfrm>
          <a:noFill/>
          <a:ln/>
        </p:spPr>
        <p:txBody>
          <a:bodyPr/>
          <a:lstStyle/>
          <a:p>
            <a:pPr eaLnBrk="1" hangingPunct="1"/>
            <a:r>
              <a:rPr lang="en-US" sz="2400" dirty="0" smtClean="0"/>
              <a:t>A GREAT PICTURE</a:t>
            </a:r>
          </a:p>
          <a:p>
            <a:pPr eaLnBrk="1" hangingPunct="1"/>
            <a:r>
              <a:rPr lang="en-US" sz="2400" dirty="0" smtClean="0"/>
              <a:t>WONDERFUL WORDS</a:t>
            </a:r>
          </a:p>
          <a:p>
            <a:pPr eaLnBrk="1" hangingPunct="1"/>
            <a:r>
              <a:rPr lang="en-US" sz="2400" dirty="0" smtClean="0"/>
              <a:t>THE KEY IS TO WORK TOGETHER TO BECOME THE BEST YOU CAN </a:t>
            </a:r>
            <a:r>
              <a:rPr lang="en-US" sz="2400" b="0" dirty="0" smtClean="0"/>
              <a:t>BE</a:t>
            </a:r>
          </a:p>
          <a:p>
            <a:pPr eaLnBrk="1" hangingPunct="1"/>
            <a:r>
              <a:rPr lang="en-US" sz="2400" dirty="0" smtClean="0"/>
              <a:t>TO MAKE FIREIGHTING A SAFER PROFESSION</a:t>
            </a:r>
            <a:endParaRPr lang="en-US" sz="2400" b="0" dirty="0" smtClean="0"/>
          </a:p>
        </p:txBody>
      </p:sp>
    </p:spTree>
    <p:extLst>
      <p:ext uri="{BB962C8B-B14F-4D97-AF65-F5344CB8AC3E}">
        <p14:creationId xmlns:p14="http://schemas.microsoft.com/office/powerpoint/2010/main" val="30532548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BA9DFE46-00FB-4982-94BA-0BBC91BB0D79}" type="slidenum">
              <a:rPr lang="en-US" smtClean="0"/>
              <a:pPr/>
              <a:t>46</a:t>
            </a:fld>
            <a:endParaRPr lang="en-US" smtClean="0"/>
          </a:p>
        </p:txBody>
      </p:sp>
    </p:spTree>
    <p:extLst>
      <p:ext uri="{BB962C8B-B14F-4D97-AF65-F5344CB8AC3E}">
        <p14:creationId xmlns:p14="http://schemas.microsoft.com/office/powerpoint/2010/main" val="2885525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371600" y="609600"/>
            <a:ext cx="4648200" cy="3486150"/>
          </a:xfrm>
          <a:ln/>
        </p:spPr>
      </p:sp>
      <p:sp>
        <p:nvSpPr>
          <p:cNvPr id="123907" name="Notes Placeholder 2"/>
          <p:cNvSpPr>
            <a:spLocks noGrp="1"/>
          </p:cNvSpPr>
          <p:nvPr>
            <p:ph type="body" idx="1"/>
          </p:nvPr>
        </p:nvSpPr>
        <p:spPr>
          <a:noFill/>
          <a:ln/>
        </p:spPr>
        <p:txBody>
          <a:bodyPr/>
          <a:lstStyle/>
          <a:p>
            <a:endParaRPr lang="en-US" dirty="0" smtClean="0"/>
          </a:p>
        </p:txBody>
      </p:sp>
      <p:sp>
        <p:nvSpPr>
          <p:cNvPr id="123908" name="Slide Number Placeholder 3"/>
          <p:cNvSpPr>
            <a:spLocks noGrp="1"/>
          </p:cNvSpPr>
          <p:nvPr>
            <p:ph type="sldNum" sz="quarter" idx="5"/>
          </p:nvPr>
        </p:nvSpPr>
        <p:spPr>
          <a:noFill/>
        </p:spPr>
        <p:txBody>
          <a:bodyPr/>
          <a:lstStyle/>
          <a:p>
            <a:fld id="{73883BEB-73AC-44CF-BD48-11E29645651A}" type="slidenum">
              <a:rPr lang="en-US" smtClean="0"/>
              <a:pPr/>
              <a:t>47</a:t>
            </a:fld>
            <a:endParaRPr lang="en-US" dirty="0" smtClean="0"/>
          </a:p>
        </p:txBody>
      </p:sp>
    </p:spTree>
    <p:extLst>
      <p:ext uri="{BB962C8B-B14F-4D97-AF65-F5344CB8AC3E}">
        <p14:creationId xmlns:p14="http://schemas.microsoft.com/office/powerpoint/2010/main" val="389407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55E9C19-6BE4-448A-AAF0-11D7E7CAC824}" type="slidenum">
              <a:rPr lang="en-US" smtClean="0"/>
              <a:pPr/>
              <a:t>48</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8929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0637" y="4416425"/>
            <a:ext cx="6697363" cy="4183063"/>
          </a:xfrm>
        </p:spPr>
        <p:txBody>
          <a:bodyPr>
            <a:noAutofit/>
          </a:bodyPr>
          <a:lstStyle/>
          <a:p>
            <a:r>
              <a:rPr lang="en-US" sz="2200" dirty="0" smtClean="0">
                <a:cs typeface="Times New Roman" pitchFamily="18" charset="0"/>
              </a:rPr>
              <a:t>MY SAYING HYDRATION IS A PROBLEM MAY NOT GET YOUR ATTENTION</a:t>
            </a:r>
          </a:p>
          <a:p>
            <a:r>
              <a:rPr lang="en-US" sz="2200" dirty="0" smtClean="0">
                <a:cs typeface="Times New Roman" pitchFamily="18" charset="0"/>
              </a:rPr>
              <a:t>MY SAYING THERE IS AN</a:t>
            </a:r>
            <a:r>
              <a:rPr lang="en-US" sz="2200" baseline="0" dirty="0" smtClean="0">
                <a:cs typeface="Times New Roman" pitchFamily="18" charset="0"/>
              </a:rPr>
              <a:t> IMPACT ON OUR CARDIO-VASCULAR SYSTEM FROM DEHYDRATION MAY NOT MEAN MUCH TO YOU</a:t>
            </a:r>
          </a:p>
          <a:p>
            <a:r>
              <a:rPr lang="en-US" sz="2200" baseline="0" dirty="0" smtClean="0">
                <a:cs typeface="Times New Roman" pitchFamily="18" charset="0"/>
              </a:rPr>
              <a:t>DEHYDRATION HAS NOT HAPPENED TO ME</a:t>
            </a:r>
          </a:p>
          <a:p>
            <a:r>
              <a:rPr lang="en-US" sz="2200" baseline="0" dirty="0" smtClean="0">
                <a:cs typeface="Times New Roman" pitchFamily="18" charset="0"/>
              </a:rPr>
              <a:t>EVEN THE FACT THAT 2% OF FF LODD’S MAY NOT HAVE YOUR ATTENTION</a:t>
            </a:r>
          </a:p>
          <a:p>
            <a:r>
              <a:rPr lang="en-US" sz="2200" baseline="0" dirty="0" smtClean="0">
                <a:cs typeface="Times New Roman" pitchFamily="18" charset="0"/>
              </a:rPr>
              <a:t>WHAT IF I SAID THAT MULTIPLE RECENT STUDIES ARE SHOWING THAT IN EXCESS OF 90% OF FF’S ARE AT LEAST SLIGHTLY DEHYDRATED BEFORE THEY HAVE RESPONDED TO THEIR FIRST ALARM OF THE DAY</a:t>
            </a:r>
            <a:endParaRPr lang="en-US" sz="2200" dirty="0">
              <a:cs typeface="Times New Roman" pitchFamily="18" charset="0"/>
            </a:endParaRPr>
          </a:p>
        </p:txBody>
      </p:sp>
      <p:sp>
        <p:nvSpPr>
          <p:cNvPr id="4" name="Slide Number Placeholder 3"/>
          <p:cNvSpPr>
            <a:spLocks noGrp="1"/>
          </p:cNvSpPr>
          <p:nvPr>
            <p:ph type="sldNum" sz="quarter" idx="10"/>
          </p:nvPr>
        </p:nvSpPr>
        <p:spPr/>
        <p:txBody>
          <a:bodyPr/>
          <a:lstStyle/>
          <a:p>
            <a:pPr>
              <a:defRPr/>
            </a:pPr>
            <a:fld id="{4DED7C7A-9DD8-4FFA-AD9C-B5FD4F71B6CC}" type="slidenum">
              <a:rPr lang="en-US" smtClean="0"/>
              <a:pPr>
                <a:defRPr/>
              </a:pPr>
              <a:t>6</a:t>
            </a:fld>
            <a:endParaRPr lang="en-US" dirty="0"/>
          </a:p>
        </p:txBody>
      </p:sp>
    </p:spTree>
    <p:extLst>
      <p:ext uri="{BB962C8B-B14F-4D97-AF65-F5344CB8AC3E}">
        <p14:creationId xmlns:p14="http://schemas.microsoft.com/office/powerpoint/2010/main" val="58678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092200" y="660400"/>
            <a:ext cx="4648200" cy="3486150"/>
          </a:xfrm>
          <a:ln/>
        </p:spPr>
      </p:sp>
      <p:sp>
        <p:nvSpPr>
          <p:cNvPr id="74755" name="Notes Placeholder 2"/>
          <p:cNvSpPr>
            <a:spLocks noGrp="1"/>
          </p:cNvSpPr>
          <p:nvPr>
            <p:ph type="body" idx="1"/>
          </p:nvPr>
        </p:nvSpPr>
        <p:spPr>
          <a:xfrm>
            <a:off x="231648" y="4416425"/>
            <a:ext cx="6400800" cy="4183063"/>
          </a:xfrm>
          <a:noFill/>
          <a:ln/>
        </p:spPr>
        <p:txBody>
          <a:bodyPr/>
          <a:lstStyle/>
          <a:p>
            <a:r>
              <a:rPr lang="en-US" sz="2200" dirty="0" smtClean="0"/>
              <a:t>THIS IS THE NUMBER OF FF DEATHS IN THE MOST TECHNOLOGICALLY ADVANCED NATION ON EARTH</a:t>
            </a:r>
          </a:p>
          <a:p>
            <a:r>
              <a:rPr lang="en-US" sz="2200" dirty="0" smtClean="0"/>
              <a:t>HOW DO WE EXPLAIN THESE NUMBERS</a:t>
            </a:r>
          </a:p>
          <a:p>
            <a:r>
              <a:rPr lang="en-US" sz="2200" dirty="0" smtClean="0"/>
              <a:t>WHAT DO YOU ATTRIBUTE THE RECENT FOUR YEAR DECREASE IN LODD?</a:t>
            </a:r>
          </a:p>
          <a:p>
            <a:r>
              <a:rPr lang="en-US" sz="2200" dirty="0" smtClean="0"/>
              <a:t>PPE, SCBA, COMMUNICATIONS, ICS, TRAINING, LESS FIRES, ETC</a:t>
            </a:r>
          </a:p>
          <a:p>
            <a:r>
              <a:rPr lang="en-US" sz="2200" dirty="0" smtClean="0"/>
              <a:t>WHAT ELSE DO YOU THINK?</a:t>
            </a:r>
          </a:p>
          <a:p>
            <a:r>
              <a:rPr lang="en-US" sz="2200" dirty="0" smtClean="0"/>
              <a:t>DISCUSS</a:t>
            </a:r>
          </a:p>
          <a:p>
            <a:endParaRPr lang="en-US" sz="2400" dirty="0" smtClean="0"/>
          </a:p>
        </p:txBody>
      </p:sp>
      <p:sp>
        <p:nvSpPr>
          <p:cNvPr id="74756" name="Slide Number Placeholder 3"/>
          <p:cNvSpPr>
            <a:spLocks noGrp="1"/>
          </p:cNvSpPr>
          <p:nvPr>
            <p:ph type="sldNum" sz="quarter" idx="5"/>
          </p:nvPr>
        </p:nvSpPr>
        <p:spPr>
          <a:noFill/>
        </p:spPr>
        <p:txBody>
          <a:bodyPr/>
          <a:lstStyle/>
          <a:p>
            <a:fld id="{E9228011-167F-4CEE-B48C-1AEC5A66111A}" type="slidenum">
              <a:rPr lang="en-US" smtClean="0"/>
              <a:pPr/>
              <a:t>7</a:t>
            </a:fld>
            <a:endParaRPr lang="en-US" dirty="0" smtClean="0"/>
          </a:p>
        </p:txBody>
      </p:sp>
    </p:spTree>
    <p:extLst>
      <p:ext uri="{BB962C8B-B14F-4D97-AF65-F5344CB8AC3E}">
        <p14:creationId xmlns:p14="http://schemas.microsoft.com/office/powerpoint/2010/main" val="1268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xfrm>
            <a:off x="243840" y="4416425"/>
            <a:ext cx="6388608" cy="4183063"/>
          </a:xfrm>
          <a:noFill/>
          <a:ln/>
        </p:spPr>
        <p:txBody>
          <a:bodyPr/>
          <a:lstStyle/>
          <a:p>
            <a:r>
              <a:rPr lang="en-US" sz="2400" dirty="0" smtClean="0"/>
              <a:t>SUDDEN CARDIAC DEATH (SCD) ARE MORE THAN HALF THE LODD’S</a:t>
            </a:r>
          </a:p>
          <a:p>
            <a:r>
              <a:rPr lang="en-US" sz="2400" dirty="0" smtClean="0"/>
              <a:t>INTERNAL TRAUMA, MANY FROM MVA’S ARE A QUARTER, ADD STROKE AND WE HAVE OVER 80%</a:t>
            </a:r>
          </a:p>
          <a:p>
            <a:r>
              <a:rPr lang="en-US" sz="2400" dirty="0" smtClean="0"/>
              <a:t>WE CONTROL MUCH OF THE 80%</a:t>
            </a:r>
          </a:p>
          <a:p>
            <a:r>
              <a:rPr lang="en-US" sz="2400" dirty="0" smtClean="0"/>
              <a:t>DISCUSS/EXPLAIN OUR FITNESS,  LIFESTYLE, </a:t>
            </a:r>
          </a:p>
          <a:p>
            <a:r>
              <a:rPr lang="en-US" sz="2400" dirty="0" smtClean="0"/>
              <a:t>HABITS, </a:t>
            </a:r>
          </a:p>
          <a:p>
            <a:r>
              <a:rPr lang="en-US" sz="2400" dirty="0" smtClean="0"/>
              <a:t>DRIVING,</a:t>
            </a:r>
          </a:p>
          <a:p>
            <a:r>
              <a:rPr lang="en-US" sz="2400" dirty="0" smtClean="0"/>
              <a:t>OUR RISK TAKING</a:t>
            </a:r>
          </a:p>
        </p:txBody>
      </p:sp>
      <p:sp>
        <p:nvSpPr>
          <p:cNvPr id="89092" name="Slide Number Placeholder 3"/>
          <p:cNvSpPr>
            <a:spLocks noGrp="1"/>
          </p:cNvSpPr>
          <p:nvPr>
            <p:ph type="sldNum" sz="quarter" idx="5"/>
          </p:nvPr>
        </p:nvSpPr>
        <p:spPr>
          <a:noFill/>
        </p:spPr>
        <p:txBody>
          <a:bodyPr/>
          <a:lstStyle/>
          <a:p>
            <a:fld id="{88342ECA-0BFE-4501-A345-1EE9FFD0085D}" type="slidenum">
              <a:rPr lang="en-US" smtClean="0"/>
              <a:pPr/>
              <a:t>8</a:t>
            </a:fld>
            <a:endParaRPr lang="en-US" dirty="0" smtClean="0"/>
          </a:p>
        </p:txBody>
      </p:sp>
    </p:spTree>
    <p:extLst>
      <p:ext uri="{BB962C8B-B14F-4D97-AF65-F5344CB8AC3E}">
        <p14:creationId xmlns:p14="http://schemas.microsoft.com/office/powerpoint/2010/main" val="77908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xfrm>
            <a:off x="1" y="4416425"/>
            <a:ext cx="6858000" cy="4183063"/>
          </a:xfrm>
          <a:noFill/>
          <a:ln/>
        </p:spPr>
        <p:txBody>
          <a:bodyPr/>
          <a:lstStyle/>
          <a:p>
            <a:r>
              <a:rPr lang="en-US" sz="1800" dirty="0" smtClean="0"/>
              <a:t>too many of us start to put on pounds and become less active as we age</a:t>
            </a:r>
          </a:p>
          <a:p>
            <a:r>
              <a:rPr lang="en-US" sz="1800" dirty="0" smtClean="0"/>
              <a:t>THIS IS THE PROBLEM, STRESS ON OUR BODIES HAS BEEN SHOWN TO INCREASE AS SOON AS THE ALARM SOUNDS</a:t>
            </a:r>
          </a:p>
          <a:p>
            <a:r>
              <a:rPr lang="en-US" sz="1800" dirty="0" smtClean="0"/>
              <a:t>MORE STRESS DURING OUR RESPONSE</a:t>
            </a:r>
          </a:p>
          <a:p>
            <a:r>
              <a:rPr lang="en-US" sz="1800" dirty="0" smtClean="0"/>
              <a:t>AND EVEN MORE HEAT AND PHYSIOLOGICAL STRESS AS WE FIGHT THE FIRE</a:t>
            </a:r>
          </a:p>
          <a:p>
            <a:r>
              <a:rPr lang="en-US" sz="1800" dirty="0" smtClean="0"/>
              <a:t>WE</a:t>
            </a:r>
            <a:r>
              <a:rPr lang="en-US" sz="1800" baseline="0" dirty="0" smtClean="0"/>
              <a:t> NEED TO IMPROVE OUR WELLNESS AND FITNESS TO LIVE LONG, HAPPY, PRODUCTIVE LIVES</a:t>
            </a:r>
            <a:endParaRPr lang="en-US" sz="1800" dirty="0" smtClean="0"/>
          </a:p>
          <a:p>
            <a:r>
              <a:rPr lang="en-US" sz="1800" dirty="0" smtClean="0"/>
              <a:t>WE NEED TO BE INVOLVED IN FITNESS ACTIVITIES</a:t>
            </a:r>
          </a:p>
          <a:p>
            <a:r>
              <a:rPr lang="en-US" sz="1800" dirty="0" smtClean="0"/>
              <a:t>WE NEED TO BE MORE CONCERNED WITH OUR NUTRITION</a:t>
            </a:r>
          </a:p>
          <a:p>
            <a:r>
              <a:rPr lang="en-US" sz="1800" dirty="0" smtClean="0"/>
              <a:t>WE NEED TO HAVE ANNUAL MEDICAL PHYSICALS TO MONITOR OUR BODIES CHANGES</a:t>
            </a:r>
          </a:p>
          <a:p>
            <a:r>
              <a:rPr lang="en-US" sz="1800" dirty="0" smtClean="0"/>
              <a:t>WE NEED TO THINK ABOUT AND PARTICIPATE IN WHOLE BODY WELLNESS ACTIVITIES</a:t>
            </a:r>
          </a:p>
        </p:txBody>
      </p:sp>
      <p:sp>
        <p:nvSpPr>
          <p:cNvPr id="84996" name="Slide Number Placeholder 3"/>
          <p:cNvSpPr>
            <a:spLocks noGrp="1"/>
          </p:cNvSpPr>
          <p:nvPr>
            <p:ph type="sldNum" sz="quarter" idx="5"/>
          </p:nvPr>
        </p:nvSpPr>
        <p:spPr>
          <a:noFill/>
        </p:spPr>
        <p:txBody>
          <a:bodyPr/>
          <a:lstStyle/>
          <a:p>
            <a:fld id="{23BC2141-BEFF-420E-90A3-C78F4A068E49}" type="slidenum">
              <a:rPr lang="en-US" smtClean="0"/>
              <a:pPr/>
              <a:t>9</a:t>
            </a:fld>
            <a:endParaRPr lang="en-US" dirty="0" smtClean="0"/>
          </a:p>
        </p:txBody>
      </p:sp>
    </p:spTree>
    <p:extLst>
      <p:ext uri="{BB962C8B-B14F-4D97-AF65-F5344CB8AC3E}">
        <p14:creationId xmlns:p14="http://schemas.microsoft.com/office/powerpoint/2010/main" val="56777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xfrm>
            <a:off x="243840" y="4416425"/>
            <a:ext cx="6291072" cy="4183063"/>
          </a:xfrm>
          <a:noFill/>
          <a:ln/>
        </p:spPr>
        <p:txBody>
          <a:bodyPr/>
          <a:lstStyle/>
          <a:p>
            <a:r>
              <a:rPr lang="en-US" sz="2400" dirty="0" smtClean="0"/>
              <a:t>LONG TERM STUDY</a:t>
            </a:r>
          </a:p>
          <a:p>
            <a:r>
              <a:rPr lang="en-US" sz="2400" dirty="0" smtClean="0"/>
              <a:t>WE REALLY NEED TO CHANGE OUR CULTURE</a:t>
            </a:r>
          </a:p>
          <a:p>
            <a:r>
              <a:rPr lang="en-US" sz="2400" dirty="0" smtClean="0"/>
              <a:t>THIS IS INCREDIBLE</a:t>
            </a:r>
            <a:r>
              <a:rPr lang="en-US" sz="2400" kern="1200" dirty="0" smtClean="0">
                <a:solidFill>
                  <a:schemeClr val="tx1"/>
                </a:solidFill>
                <a:latin typeface="Times New Roman" pitchFamily="18" charset="0"/>
                <a:ea typeface="+mn-ea"/>
                <a:cs typeface="+mn-cs"/>
              </a:rPr>
              <a:t> INFORMATION</a:t>
            </a:r>
          </a:p>
        </p:txBody>
      </p:sp>
      <p:sp>
        <p:nvSpPr>
          <p:cNvPr id="100356" name="Slide Number Placeholder 3"/>
          <p:cNvSpPr>
            <a:spLocks noGrp="1"/>
          </p:cNvSpPr>
          <p:nvPr>
            <p:ph type="sldNum" sz="quarter" idx="5"/>
          </p:nvPr>
        </p:nvSpPr>
        <p:spPr>
          <a:noFill/>
        </p:spPr>
        <p:txBody>
          <a:bodyPr/>
          <a:lstStyle/>
          <a:p>
            <a:fld id="{0B3105BA-B5EC-447C-92E3-62CBA61A91E8}" type="slidenum">
              <a:rPr lang="en-US" smtClean="0"/>
              <a:pPr/>
              <a:t>10</a:t>
            </a:fld>
            <a:endParaRPr lang="en-US" dirty="0" smtClean="0"/>
          </a:p>
        </p:txBody>
      </p:sp>
    </p:spTree>
    <p:extLst>
      <p:ext uri="{BB962C8B-B14F-4D97-AF65-F5344CB8AC3E}">
        <p14:creationId xmlns:p14="http://schemas.microsoft.com/office/powerpoint/2010/main" val="119445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8500" y="3238500"/>
            <a:ext cx="7772400" cy="635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11252552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1195770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30176577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554016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40005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18063069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2249344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40284518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0" y="3238500"/>
            <a:ext cx="7772400" cy="635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34806152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14023870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30603401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95400" y="1905000"/>
            <a:ext cx="7772400" cy="4114800"/>
          </a:xfrm>
          <a:prstGeom prst="rect">
            <a:avLst/>
          </a:prstGeom>
        </p:spPr>
        <p:txBody>
          <a:bodyPr>
            <a:normAutofit/>
          </a:bodyPr>
          <a:lstStyle/>
          <a:p>
            <a:pPr lvl="0"/>
            <a:endParaRPr lang="en-US" noProof="0" dirty="0" smtClean="0"/>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dirty="0"/>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98BD22E3-0BCF-4B55-B37C-53FF67D2EAB8}" type="slidenum">
              <a:rPr lang="en-US"/>
              <a:pPr>
                <a:defRPr/>
              </a:pPr>
              <a:t>‹#›</a:t>
            </a:fld>
            <a:endParaRPr lang="en-US" dirty="0"/>
          </a:p>
        </p:txBody>
      </p:sp>
    </p:spTree>
    <p:extLst>
      <p:ext uri="{BB962C8B-B14F-4D97-AF65-F5344CB8AC3E}">
        <p14:creationId xmlns:p14="http://schemas.microsoft.com/office/powerpoint/2010/main" val="3750317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21267"/>
            <a:ext cx="6858000" cy="1588696"/>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17089918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718359"/>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3133617"/>
            <a:ext cx="7886700" cy="304334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187726607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4178570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28013750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273626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824056"/>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32289094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3043990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41617546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4675309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14702517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CCADEC-86ED-4615-B84A-D3DF1657D168}" type="datetimeFigureOut">
              <a:rPr lang="en-US" smtClean="0"/>
              <a:t>8/21/2013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C25FE29-1243-4E63-A19B-F6B2CC3FC9EC}" type="slidenum">
              <a:rPr lang="en-US" smtClean="0"/>
              <a:t>‹#›</a:t>
            </a:fld>
            <a:endParaRPr lang="en-US"/>
          </a:p>
        </p:txBody>
      </p:sp>
    </p:spTree>
    <p:extLst>
      <p:ext uri="{BB962C8B-B14F-4D97-AF65-F5344CB8AC3E}">
        <p14:creationId xmlns:p14="http://schemas.microsoft.com/office/powerpoint/2010/main" val="11624787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0" y="3238500"/>
            <a:ext cx="7772400" cy="635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8500" y="3238500"/>
            <a:ext cx="7772400" cy="635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026"/>
          <p:cNvSpPr>
            <a:spLocks noGrp="1" noChangeArrowheads="1"/>
          </p:cNvSpPr>
          <p:nvPr>
            <p:ph type="title"/>
          </p:nvPr>
        </p:nvSpPr>
        <p:spPr bwMode="auto">
          <a:xfrm>
            <a:off x="698500" y="1816100"/>
            <a:ext cx="7772400" cy="63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Rectangle 1027"/>
          <p:cNvSpPr>
            <a:spLocks noGrp="1" noChangeArrowheads="1"/>
          </p:cNvSpPr>
          <p:nvPr>
            <p:ph type="body" idx="1"/>
          </p:nvPr>
        </p:nvSpPr>
        <p:spPr bwMode="auto">
          <a:xfrm>
            <a:off x="685800" y="2590800"/>
            <a:ext cx="7772400"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5"/>
          <p:cNvSpPr>
            <a:spLocks noChangeArrowheads="1"/>
          </p:cNvSpPr>
          <p:nvPr userDrawn="1"/>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defRPr/>
            </a:pPr>
            <a:endParaRPr lang="en-US" sz="1800" b="0"/>
          </a:p>
        </p:txBody>
      </p:sp>
      <p:pic>
        <p:nvPicPr>
          <p:cNvPr id="17" name="Picture 9" descr="9d28d52321894277ba1a1f0347adc96d"/>
          <p:cNvPicPr>
            <a:picLocks noChangeAspect="1" noChangeArrowheads="1"/>
          </p:cNvPicPr>
          <p:nvPr userDrawn="1"/>
        </p:nvPicPr>
        <p:blipFill>
          <a:blip r:embed="rId13"/>
          <a:srcRect/>
          <a:stretch>
            <a:fillRect/>
          </a:stretch>
        </p:blipFill>
        <p:spPr bwMode="auto">
          <a:xfrm>
            <a:off x="266700" y="266700"/>
            <a:ext cx="8597900" cy="1487488"/>
          </a:xfrm>
          <a:prstGeom prst="rect">
            <a:avLst/>
          </a:prstGeom>
          <a:noFill/>
          <a:ln w="9525">
            <a:noFill/>
            <a:miter lim="800000"/>
            <a:headEnd/>
            <a:tailEnd/>
          </a:ln>
        </p:spPr>
      </p:pic>
      <p:sp>
        <p:nvSpPr>
          <p:cNvPr id="18" name="Text Box 12"/>
          <p:cNvSpPr txBox="1">
            <a:spLocks noChangeArrowheads="1"/>
          </p:cNvSpPr>
          <p:nvPr userDrawn="1"/>
        </p:nvSpPr>
        <p:spPr bwMode="auto">
          <a:xfrm>
            <a:off x="241300" y="6261100"/>
            <a:ext cx="7429500" cy="457200"/>
          </a:xfrm>
          <a:prstGeom prst="rect">
            <a:avLst/>
          </a:prstGeom>
          <a:noFill/>
          <a:ln w="9525">
            <a:noFill/>
            <a:miter lim="800000"/>
            <a:headEnd/>
            <a:tailEnd/>
          </a:ln>
          <a:effectLst/>
        </p:spPr>
        <p:txBody>
          <a:bodyPr>
            <a:spAutoFit/>
          </a:bodyPr>
          <a:lstStyle/>
          <a:p>
            <a:pPr>
              <a:spcBef>
                <a:spcPct val="50000"/>
              </a:spcBef>
              <a:defRPr/>
            </a:pPr>
            <a:r>
              <a:rPr lang="en-US" sz="1200" i="1"/>
              <a:t>Funding and support for this project has been provided by the State of Washington, Department of Labor &amp; Industries, Safety &amp; Health Investment Projects (SHIP)</a:t>
            </a:r>
          </a:p>
        </p:txBody>
      </p:sp>
      <p:pic>
        <p:nvPicPr>
          <p:cNvPr id="19" name="Picture 13" descr="wfc RED logo"/>
          <p:cNvPicPr>
            <a:picLocks noChangeAspect="1" noChangeArrowheads="1"/>
          </p:cNvPicPr>
          <p:nvPr userDrawn="1"/>
        </p:nvPicPr>
        <p:blipFill>
          <a:blip r:embed="rId14"/>
          <a:srcRect/>
          <a:stretch>
            <a:fillRect/>
          </a:stretch>
        </p:blipFill>
        <p:spPr bwMode="auto">
          <a:xfrm>
            <a:off x="7713663" y="6143625"/>
            <a:ext cx="1150937" cy="714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2000"/>
                                        <p:tgtEl>
                                          <p:spTgt spid="1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fade">
                                      <p:cBhvr>
                                        <p:cTn id="18" dur="2000"/>
                                        <p:tgtEl>
                                          <p:spTgt spid="1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2000"/>
                                        <p:tgtEl>
                                          <p:spTgt spid="1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xEl>
                                              <p:pRg st="4" end="4"/>
                                            </p:txEl>
                                          </p:spTgt>
                                        </p:tgtEl>
                                        <p:attrNameLst>
                                          <p:attrName>style.visibility</p:attrName>
                                        </p:attrNameLst>
                                      </p:cBhvr>
                                      <p:to>
                                        <p:strVal val="visible"/>
                                      </p:to>
                                    </p:set>
                                    <p:animEffect transition="in" filter="fade">
                                      <p:cBhvr>
                                        <p:cTn id="24" dur="20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000"/>
                        <p:tgtEl>
                          <p:spTgt spid="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000"/>
                        <p:tgtEl>
                          <p:spTgt spid="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000"/>
                        <p:tgtEl>
                          <p:spTgt spid="1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000"/>
                        <p:tgtEl>
                          <p:spTgt spid="1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000"/>
                        <p:tgtEl>
                          <p:spTgt spid="15"/>
                        </p:tgtEl>
                      </p:cBhvr>
                    </p:animEffect>
                  </p:childTnLst>
                </p:cTn>
              </p:par>
            </p:tnLst>
          </p:tmpl>
        </p:tmplLst>
      </p:bldP>
    </p:bldLst>
  </p:timing>
  <p:txStyles>
    <p:titleStyle>
      <a:lvl1pPr algn="ctr" rtl="0" eaLnBrk="0" fontAlgn="base" hangingPunct="0">
        <a:spcBef>
          <a:spcPct val="0"/>
        </a:spcBef>
        <a:spcAft>
          <a:spcPct val="0"/>
        </a:spcAft>
        <a:defRPr sz="4800">
          <a:solidFill>
            <a:schemeClr val="tx2"/>
          </a:solidFill>
          <a:latin typeface="+mj-lt"/>
          <a:ea typeface="+mj-ea"/>
          <a:cs typeface="+mj-cs"/>
        </a:defRPr>
      </a:lvl1pPr>
      <a:lvl2pPr algn="ctr" rtl="0" eaLnBrk="0" fontAlgn="base" hangingPunct="0">
        <a:spcBef>
          <a:spcPct val="0"/>
        </a:spcBef>
        <a:spcAft>
          <a:spcPct val="0"/>
        </a:spcAft>
        <a:defRPr sz="4800">
          <a:solidFill>
            <a:schemeClr val="tx2"/>
          </a:solidFill>
          <a:latin typeface="Times New Roman" pitchFamily="18" charset="0"/>
        </a:defRPr>
      </a:lvl2pPr>
      <a:lvl3pPr algn="ctr" rtl="0" eaLnBrk="0" fontAlgn="base" hangingPunct="0">
        <a:spcBef>
          <a:spcPct val="0"/>
        </a:spcBef>
        <a:spcAft>
          <a:spcPct val="0"/>
        </a:spcAft>
        <a:defRPr sz="4800">
          <a:solidFill>
            <a:schemeClr val="tx2"/>
          </a:solidFill>
          <a:latin typeface="Times New Roman" pitchFamily="18" charset="0"/>
        </a:defRPr>
      </a:lvl3pPr>
      <a:lvl4pPr algn="ctr" rtl="0" eaLnBrk="0" fontAlgn="base" hangingPunct="0">
        <a:spcBef>
          <a:spcPct val="0"/>
        </a:spcBef>
        <a:spcAft>
          <a:spcPct val="0"/>
        </a:spcAft>
        <a:defRPr sz="4800">
          <a:solidFill>
            <a:schemeClr val="tx2"/>
          </a:solidFill>
          <a:latin typeface="Times New Roman" pitchFamily="18" charset="0"/>
        </a:defRPr>
      </a:lvl4pPr>
      <a:lvl5pPr algn="ctr" rtl="0" eaLnBrk="0" fontAlgn="base" hangingPunct="0">
        <a:spcBef>
          <a:spcPct val="0"/>
        </a:spcBef>
        <a:spcAft>
          <a:spcPct val="0"/>
        </a:spcAft>
        <a:defRPr sz="4800">
          <a:solidFill>
            <a:schemeClr val="tx2"/>
          </a:solidFill>
          <a:latin typeface="Times New Roman" pitchFamily="18" charset="0"/>
        </a:defRPr>
      </a:lvl5pPr>
      <a:lvl6pPr marL="457200" algn="ctr" rtl="0" fontAlgn="base">
        <a:spcBef>
          <a:spcPct val="0"/>
        </a:spcBef>
        <a:spcAft>
          <a:spcPct val="0"/>
        </a:spcAft>
        <a:defRPr sz="4800">
          <a:solidFill>
            <a:schemeClr val="tx2"/>
          </a:solidFill>
          <a:latin typeface="Times New Roman" pitchFamily="18" charset="0"/>
        </a:defRPr>
      </a:lvl6pPr>
      <a:lvl7pPr marL="914400" algn="ctr" rtl="0" fontAlgn="base">
        <a:spcBef>
          <a:spcPct val="0"/>
        </a:spcBef>
        <a:spcAft>
          <a:spcPct val="0"/>
        </a:spcAft>
        <a:defRPr sz="4800">
          <a:solidFill>
            <a:schemeClr val="tx2"/>
          </a:solidFill>
          <a:latin typeface="Times New Roman" pitchFamily="18" charset="0"/>
        </a:defRPr>
      </a:lvl7pPr>
      <a:lvl8pPr marL="1371600" algn="ctr" rtl="0" fontAlgn="base">
        <a:spcBef>
          <a:spcPct val="0"/>
        </a:spcBef>
        <a:spcAft>
          <a:spcPct val="0"/>
        </a:spcAft>
        <a:defRPr sz="4800">
          <a:solidFill>
            <a:schemeClr val="tx2"/>
          </a:solidFill>
          <a:latin typeface="Times New Roman" pitchFamily="18" charset="0"/>
        </a:defRPr>
      </a:lvl8pPr>
      <a:lvl9pPr marL="1828800" algn="ctr" rtl="0" fontAlgn="base">
        <a:spcBef>
          <a:spcPct val="0"/>
        </a:spcBef>
        <a:spcAft>
          <a:spcPct val="0"/>
        </a:spcAft>
        <a:defRPr sz="4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026"/>
          <p:cNvSpPr>
            <a:spLocks noGrp="1" noChangeArrowheads="1"/>
          </p:cNvSpPr>
          <p:nvPr>
            <p:ph type="title"/>
          </p:nvPr>
        </p:nvSpPr>
        <p:spPr bwMode="auto">
          <a:xfrm>
            <a:off x="698500" y="1816100"/>
            <a:ext cx="7772400" cy="63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 name="Rectangle 1027"/>
          <p:cNvSpPr>
            <a:spLocks noGrp="1" noChangeArrowheads="1"/>
          </p:cNvSpPr>
          <p:nvPr>
            <p:ph type="body" idx="1"/>
          </p:nvPr>
        </p:nvSpPr>
        <p:spPr bwMode="auto">
          <a:xfrm>
            <a:off x="685800" y="2590800"/>
            <a:ext cx="7772400"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5"/>
          <p:cNvSpPr>
            <a:spLocks noChangeArrowheads="1"/>
          </p:cNvSpPr>
          <p:nvPr userDrawn="1"/>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defRPr/>
            </a:pPr>
            <a:endParaRPr lang="en-US" sz="1800" b="0"/>
          </a:p>
        </p:txBody>
      </p:sp>
      <p:pic>
        <p:nvPicPr>
          <p:cNvPr id="19" name="Picture 9" descr="9d28d52321894277ba1a1f0347adc96d"/>
          <p:cNvPicPr>
            <a:picLocks noChangeAspect="1" noChangeArrowheads="1"/>
          </p:cNvPicPr>
          <p:nvPr userDrawn="1"/>
        </p:nvPicPr>
        <p:blipFill>
          <a:blip r:embed="rId14"/>
          <a:srcRect/>
          <a:stretch>
            <a:fillRect/>
          </a:stretch>
        </p:blipFill>
        <p:spPr bwMode="auto">
          <a:xfrm>
            <a:off x="266700" y="266700"/>
            <a:ext cx="8597900" cy="1487488"/>
          </a:xfrm>
          <a:prstGeom prst="rect">
            <a:avLst/>
          </a:prstGeom>
          <a:noFill/>
          <a:ln w="9525">
            <a:noFill/>
            <a:miter lim="800000"/>
            <a:headEnd/>
            <a:tailEnd/>
          </a:ln>
        </p:spPr>
      </p:pic>
      <p:sp>
        <p:nvSpPr>
          <p:cNvPr id="20" name="Text Box 12"/>
          <p:cNvSpPr txBox="1">
            <a:spLocks noChangeArrowheads="1"/>
          </p:cNvSpPr>
          <p:nvPr userDrawn="1"/>
        </p:nvSpPr>
        <p:spPr bwMode="auto">
          <a:xfrm>
            <a:off x="241300" y="6261100"/>
            <a:ext cx="7429500" cy="457200"/>
          </a:xfrm>
          <a:prstGeom prst="rect">
            <a:avLst/>
          </a:prstGeom>
          <a:noFill/>
          <a:ln w="9525">
            <a:noFill/>
            <a:miter lim="800000"/>
            <a:headEnd/>
            <a:tailEnd/>
          </a:ln>
          <a:effectLst/>
        </p:spPr>
        <p:txBody>
          <a:bodyPr>
            <a:spAutoFit/>
          </a:bodyPr>
          <a:lstStyle/>
          <a:p>
            <a:pPr>
              <a:spcBef>
                <a:spcPct val="50000"/>
              </a:spcBef>
              <a:defRPr/>
            </a:pPr>
            <a:r>
              <a:rPr lang="en-US" sz="1200" i="1"/>
              <a:t>Funding and support for this project has been provided by the State of Washington, Department of Labor &amp; Industries, Safety &amp; Health Investment Projects (SHIP)</a:t>
            </a:r>
          </a:p>
        </p:txBody>
      </p:sp>
      <p:pic>
        <p:nvPicPr>
          <p:cNvPr id="21" name="Picture 13" descr="wfc RED logo"/>
          <p:cNvPicPr>
            <a:picLocks noChangeAspect="1" noChangeArrowheads="1"/>
          </p:cNvPicPr>
          <p:nvPr userDrawn="1"/>
        </p:nvPicPr>
        <p:blipFill>
          <a:blip r:embed="rId15"/>
          <a:srcRect/>
          <a:stretch>
            <a:fillRect/>
          </a:stretch>
        </p:blipFill>
        <p:spPr bwMode="auto">
          <a:xfrm>
            <a:off x="7713663" y="6143625"/>
            <a:ext cx="1150937" cy="714375"/>
          </a:xfrm>
          <a:prstGeom prst="rect">
            <a:avLst/>
          </a:prstGeom>
          <a:noFill/>
          <a:ln w="9525">
            <a:noFill/>
            <a:miter lim="800000"/>
            <a:headEnd/>
            <a:tailEnd/>
          </a:ln>
        </p:spPr>
      </p:pic>
    </p:spTree>
    <p:extLst>
      <p:ext uri="{BB962C8B-B14F-4D97-AF65-F5344CB8AC3E}">
        <p14:creationId xmlns:p14="http://schemas.microsoft.com/office/powerpoint/2010/main" val="2265404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2000"/>
                                        <p:tgtEl>
                                          <p:spTgt spid="1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2000"/>
                                        <p:tgtEl>
                                          <p:spTgt spid="1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fade">
                                      <p:cBhvr>
                                        <p:cTn id="18" dur="2000"/>
                                        <p:tgtEl>
                                          <p:spTgt spid="1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fade">
                                      <p:cBhvr>
                                        <p:cTn id="21" dur="2000"/>
                                        <p:tgtEl>
                                          <p:spTgt spid="1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xEl>
                                              <p:pRg st="4" end="4"/>
                                            </p:txEl>
                                          </p:spTgt>
                                        </p:tgtEl>
                                        <p:attrNameLst>
                                          <p:attrName>style.visibility</p:attrName>
                                        </p:attrNameLst>
                                      </p:cBhvr>
                                      <p:to>
                                        <p:strVal val="visible"/>
                                      </p:to>
                                    </p:set>
                                    <p:animEffect transition="in" filter="fade">
                                      <p:cBhvr>
                                        <p:cTn id="24" dur="2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000"/>
                        <p:tgtEl>
                          <p:spTgt spid="1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000"/>
                        <p:tgtEl>
                          <p:spTgt spid="1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000"/>
                        <p:tgtEl>
                          <p:spTgt spid="1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000"/>
                        <p:tgtEl>
                          <p:spTgt spid="1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000"/>
                        <p:tgtEl>
                          <p:spTgt spid="17"/>
                        </p:tgtEl>
                      </p:cBhvr>
                    </p:animEffect>
                  </p:childTnLst>
                </p:cTn>
              </p:par>
            </p:tnLst>
          </p:tmpl>
        </p:tmplLst>
      </p:b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026"/>
          <p:cNvSpPr>
            <a:spLocks noGrp="1" noChangeArrowheads="1"/>
          </p:cNvSpPr>
          <p:nvPr>
            <p:ph type="title"/>
          </p:nvPr>
        </p:nvSpPr>
        <p:spPr bwMode="auto">
          <a:xfrm>
            <a:off x="698500" y="1816100"/>
            <a:ext cx="7772400" cy="63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 name="Rectangle 1027"/>
          <p:cNvSpPr>
            <a:spLocks noGrp="1" noChangeArrowheads="1"/>
          </p:cNvSpPr>
          <p:nvPr>
            <p:ph type="body" idx="1"/>
          </p:nvPr>
        </p:nvSpPr>
        <p:spPr bwMode="auto">
          <a:xfrm>
            <a:off x="685800" y="2590800"/>
            <a:ext cx="7772400"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Rectangle 5"/>
          <p:cNvSpPr>
            <a:spLocks noChangeArrowheads="1"/>
          </p:cNvSpPr>
          <p:nvPr userDrawn="1"/>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defRPr/>
            </a:pPr>
            <a:endParaRPr lang="en-US" sz="1800" b="0"/>
          </a:p>
        </p:txBody>
      </p:sp>
      <p:pic>
        <p:nvPicPr>
          <p:cNvPr id="15" name="Picture 9" descr="9d28d52321894277ba1a1f0347adc96d"/>
          <p:cNvPicPr>
            <a:picLocks noChangeAspect="1" noChangeArrowheads="1"/>
          </p:cNvPicPr>
          <p:nvPr userDrawn="1"/>
        </p:nvPicPr>
        <p:blipFill>
          <a:blip r:embed="rId13"/>
          <a:srcRect/>
          <a:stretch>
            <a:fillRect/>
          </a:stretch>
        </p:blipFill>
        <p:spPr bwMode="auto">
          <a:xfrm>
            <a:off x="266700" y="266700"/>
            <a:ext cx="8597900" cy="1487488"/>
          </a:xfrm>
          <a:prstGeom prst="rect">
            <a:avLst/>
          </a:prstGeom>
          <a:noFill/>
          <a:ln w="9525">
            <a:noFill/>
            <a:miter lim="800000"/>
            <a:headEnd/>
            <a:tailEnd/>
          </a:ln>
        </p:spPr>
      </p:pic>
      <p:sp>
        <p:nvSpPr>
          <p:cNvPr id="16" name="Text Box 12"/>
          <p:cNvSpPr txBox="1">
            <a:spLocks noChangeArrowheads="1"/>
          </p:cNvSpPr>
          <p:nvPr userDrawn="1"/>
        </p:nvSpPr>
        <p:spPr bwMode="auto">
          <a:xfrm>
            <a:off x="241300" y="6261100"/>
            <a:ext cx="7429500" cy="457200"/>
          </a:xfrm>
          <a:prstGeom prst="rect">
            <a:avLst/>
          </a:prstGeom>
          <a:noFill/>
          <a:ln w="9525">
            <a:noFill/>
            <a:miter lim="800000"/>
            <a:headEnd/>
            <a:tailEnd/>
          </a:ln>
          <a:effectLst/>
        </p:spPr>
        <p:txBody>
          <a:bodyPr>
            <a:spAutoFit/>
          </a:bodyPr>
          <a:lstStyle/>
          <a:p>
            <a:pPr>
              <a:spcBef>
                <a:spcPct val="50000"/>
              </a:spcBef>
              <a:defRPr/>
            </a:pPr>
            <a:r>
              <a:rPr lang="en-US" sz="1200" i="1"/>
              <a:t>Funding and support for this project has been provided by the State of Washington, Department of Labor &amp; Industries, Safety &amp; Health Investment Projects (SHIP)</a:t>
            </a:r>
          </a:p>
        </p:txBody>
      </p:sp>
      <p:pic>
        <p:nvPicPr>
          <p:cNvPr id="17" name="Picture 13" descr="wfc RED logo"/>
          <p:cNvPicPr>
            <a:picLocks noChangeAspect="1" noChangeArrowheads="1"/>
          </p:cNvPicPr>
          <p:nvPr userDrawn="1"/>
        </p:nvPicPr>
        <p:blipFill>
          <a:blip r:embed="rId14"/>
          <a:srcRect/>
          <a:stretch>
            <a:fillRect/>
          </a:stretch>
        </p:blipFill>
        <p:spPr bwMode="auto">
          <a:xfrm>
            <a:off x="7713663" y="6143625"/>
            <a:ext cx="1150937" cy="714375"/>
          </a:xfrm>
          <a:prstGeom prst="rect">
            <a:avLst/>
          </a:prstGeom>
          <a:noFill/>
          <a:ln w="9525">
            <a:noFill/>
            <a:miter lim="800000"/>
            <a:headEnd/>
            <a:tailEnd/>
          </a:ln>
        </p:spPr>
      </p:pic>
    </p:spTree>
    <p:extLst>
      <p:ext uri="{BB962C8B-B14F-4D97-AF65-F5344CB8AC3E}">
        <p14:creationId xmlns:p14="http://schemas.microsoft.com/office/powerpoint/2010/main" val="64238807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2000"/>
                                        <p:tgtEl>
                                          <p:spTgt spid="1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2000"/>
                                        <p:tgtEl>
                                          <p:spTgt spid="1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2000"/>
                                        <p:tgtEl>
                                          <p:spTgt spid="1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Lst>
      </p:b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12.wmf"/></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subTitle" idx="1"/>
          </p:nvPr>
        </p:nvSpPr>
        <p:spPr>
          <a:xfrm>
            <a:off x="406398" y="2032006"/>
            <a:ext cx="8305795" cy="825493"/>
          </a:xfrm>
        </p:spPr>
        <p:txBody>
          <a:bodyPr/>
          <a:lstStyle/>
          <a:p>
            <a:r>
              <a:rPr sz="4800" b="1" dirty="0">
                <a:latin typeface="Garamond"/>
              </a:rPr>
              <a:t>HYDRATION </a:t>
            </a:r>
          </a:p>
          <a:p>
            <a:endParaRPr dirty="0"/>
          </a:p>
        </p:txBody>
      </p:sp>
      <p:sp>
        <p:nvSpPr>
          <p:cNvPr id="27650" name="Rectangle 5"/>
          <p:cNvSpPr>
            <a:spLocks noChangeArrowheads="1"/>
          </p:cNvSpPr>
          <p:nvPr/>
        </p:nvSpPr>
        <p:spPr bwMode="auto">
          <a:xfrm>
            <a:off x="228600" y="228600"/>
            <a:ext cx="8686800" cy="5854693"/>
          </a:xfrm>
          <a:prstGeom prst="rect">
            <a:avLst/>
          </a:prstGeom>
          <a:noFill/>
          <a:ln w="76200" cmpd="tri">
            <a:solidFill>
              <a:schemeClr val="bg2"/>
            </a:solidFill>
            <a:miter lim="800000"/>
            <a:headEnd/>
            <a:tailEnd/>
          </a:ln>
        </p:spPr>
        <p:txBody>
          <a:bodyPr wrap="none" anchor="ctr"/>
          <a:lstStyle/>
          <a:p>
            <a:endParaRPr/>
          </a:p>
        </p:txBody>
      </p:sp>
      <p:pic>
        <p:nvPicPr>
          <p:cNvPr id="27652" name="Picture 6" descr="wfc RED logo"/>
          <p:cNvPicPr>
            <a:picLocks noChangeAspect="1" noChangeArrowheads="1"/>
          </p:cNvPicPr>
          <p:nvPr/>
        </p:nvPicPr>
        <p:blipFill>
          <a:blip r:embed="rId3" cstate="print"/>
          <a:srcRect/>
          <a:stretch>
            <a:fillRect/>
          </a:stretch>
        </p:blipFill>
        <p:spPr bwMode="auto">
          <a:xfrm>
            <a:off x="2873378" y="2849560"/>
            <a:ext cx="3422651" cy="2124079"/>
          </a:xfrm>
          <a:prstGeom prst="rect">
            <a:avLst/>
          </a:prstGeom>
          <a:noFill/>
          <a:ln w="9525">
            <a:noFill/>
            <a:miter lim="800000"/>
            <a:headEnd/>
            <a:tailEnd/>
          </a:ln>
        </p:spPr>
      </p:pic>
      <p:sp>
        <p:nvSpPr>
          <p:cNvPr id="27653" name="Rectangle 3"/>
          <p:cNvSpPr>
            <a:spLocks noChangeArrowheads="1"/>
          </p:cNvSpPr>
          <p:nvPr/>
        </p:nvSpPr>
        <p:spPr bwMode="auto">
          <a:xfrm>
            <a:off x="457200" y="5041896"/>
            <a:ext cx="8305795" cy="825493"/>
          </a:xfrm>
          <a:prstGeom prst="rect">
            <a:avLst/>
          </a:prstGeom>
          <a:noFill/>
          <a:ln w="9525">
            <a:noFill/>
            <a:miter lim="800000"/>
            <a:headEnd/>
            <a:tailEnd/>
          </a:ln>
        </p:spPr>
        <p:txBody>
          <a:bodyPr/>
          <a:lstStyle/>
          <a:p>
            <a:pPr algn="ctr"/>
            <a:r>
              <a:rPr sz="2800">
                <a:latin typeface="Garamond"/>
              </a:rPr>
              <a:t>Date</a:t>
            </a:r>
          </a:p>
          <a:p>
            <a:pPr algn="ctr"/>
            <a:r>
              <a:rPr sz="2800">
                <a:latin typeface="Garamond"/>
              </a:rPr>
              <a:t>Location</a:t>
            </a:r>
          </a:p>
          <a:p>
            <a:pPr algn="ctr"/>
            <a:endParaRPr/>
          </a:p>
        </p:txBody>
      </p:sp>
      <p:pic>
        <p:nvPicPr>
          <p:cNvPr id="7" name="Picture 9" descr="9d28d52321894277ba1a1f0347adc96d"/>
          <p:cNvPicPr>
            <a:picLocks noChangeAspect="1" noChangeArrowheads="1"/>
          </p:cNvPicPr>
          <p:nvPr/>
        </p:nvPicPr>
        <p:blipFill>
          <a:blip r:embed="rId4" cstate="print"/>
          <a:srcRect/>
          <a:stretch>
            <a:fillRect/>
          </a:stretch>
        </p:blipFill>
        <p:spPr bwMode="auto">
          <a:xfrm>
            <a:off x="266704" y="266704"/>
            <a:ext cx="8597893" cy="1487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663" y="1851533"/>
            <a:ext cx="8650705" cy="1168393"/>
          </a:xfrm>
        </p:spPr>
        <p:txBody>
          <a:bodyPr/>
          <a:lstStyle/>
          <a:p>
            <a:pPr algn="ctr"/>
            <a:r>
              <a:rPr sz="4000" b="1" dirty="0"/>
              <a:t>50% OF LODD’S ARE ATTRIBUTED TO SCD</a:t>
            </a:r>
          </a:p>
        </p:txBody>
      </p:sp>
      <p:sp>
        <p:nvSpPr>
          <p:cNvPr id="44034" name="Content Placeholder 2"/>
          <p:cNvSpPr>
            <a:spLocks noGrp="1"/>
          </p:cNvSpPr>
          <p:nvPr>
            <p:ph idx="1"/>
          </p:nvPr>
        </p:nvSpPr>
        <p:spPr>
          <a:xfrm>
            <a:off x="685800" y="3019926"/>
            <a:ext cx="7772400" cy="2885569"/>
          </a:xfrm>
        </p:spPr>
        <p:txBody>
          <a:bodyPr/>
          <a:lstStyle/>
          <a:p>
            <a:pPr lvl="1">
              <a:buClr>
                <a:srgbClr val="C00000"/>
              </a:buClr>
              <a:buFont typeface="Wingdings"/>
              <a:buChar char="Ø"/>
            </a:pPr>
            <a:r>
              <a:rPr dirty="0"/>
              <a:t>Of 440 deaths over a 10 year period, 308 (43.5%) had a known heart condition</a:t>
            </a:r>
          </a:p>
          <a:p>
            <a:pPr lvl="1">
              <a:buFont typeface="Wingdings"/>
              <a:buChar char="Ø"/>
            </a:pPr>
            <a:endParaRPr dirty="0"/>
          </a:p>
          <a:p>
            <a:pPr lvl="1">
              <a:buClr>
                <a:srgbClr val="C00000"/>
              </a:buClr>
              <a:buFont typeface="Wingdings"/>
              <a:buChar char="Ø"/>
            </a:pPr>
            <a:r>
              <a:rPr dirty="0"/>
              <a:t>If you start with the number of deaths attributed to firefighters with a known heart condition, add in age, other health conditions and smoking, that number accounts for roughly 75% of all firefighter deaths </a:t>
            </a:r>
          </a:p>
          <a:p>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53334" y="1842236"/>
            <a:ext cx="8635998" cy="533395"/>
          </a:xfrm>
        </p:spPr>
        <p:txBody>
          <a:bodyPr>
            <a:noAutofit/>
          </a:bodyPr>
          <a:lstStyle/>
          <a:p>
            <a:pPr algn="ctr"/>
            <a:r>
              <a:rPr sz="4000" b="1" dirty="0"/>
              <a:t>SUDDEN CARDIAC  DEATH STUDY</a:t>
            </a:r>
          </a:p>
        </p:txBody>
      </p:sp>
      <p:graphicFrame>
        <p:nvGraphicFramePr>
          <p:cNvPr id="2050" name="Object 3"/>
          <p:cNvGraphicFramePr>
            <a:graphicFrameLocks noGrp="1" noChangeAspect="1"/>
          </p:cNvGraphicFramePr>
          <p:nvPr>
            <p:ph type="chart" idx="1"/>
            <p:extLst>
              <p:ext uri="{D42A27DB-BD31-4B8C-83A1-F6EECF244321}">
                <p14:modId xmlns:p14="http://schemas.microsoft.com/office/powerpoint/2010/main" val="2404788965"/>
              </p:ext>
            </p:extLst>
          </p:nvPr>
        </p:nvGraphicFramePr>
        <p:xfrm>
          <a:off x="1106904" y="2475658"/>
          <a:ext cx="6760411" cy="3570878"/>
        </p:xfrm>
        <a:graphic>
          <a:graphicData uri="http://schemas.openxmlformats.org/presentationml/2006/ole">
            <mc:AlternateContent xmlns:mc="http://schemas.openxmlformats.org/markup-compatibility/2006">
              <mc:Choice xmlns:v="urn:schemas-microsoft-com:vml" Requires="v">
                <p:oleObj spid="_x0000_s2052" name="Chart" r:id="rId4" imgW="8600936" imgH="4657835" progId="MSGraph.Chart.8">
                  <p:embed followColorScheme="full"/>
                </p:oleObj>
              </mc:Choice>
              <mc:Fallback>
                <p:oleObj name="Chart" r:id="rId4" imgW="8600936" imgH="4657835" progId="MSGraph.Chart.8">
                  <p:embed followColorScheme="full"/>
                  <p:pic>
                    <p:nvPicPr>
                      <p:cNvPr id="0" name="Object 3"/>
                      <p:cNvPicPr>
                        <a:picLocks noChangeAspect="1" noChangeArrowheads="1"/>
                      </p:cNvPicPr>
                      <p:nvPr/>
                    </p:nvPicPr>
                    <p:blipFill>
                      <a:blip r:embed="rId5"/>
                      <a:srcRect/>
                      <a:stretch>
                        <a:fillRect/>
                      </a:stretch>
                    </p:blipFill>
                    <p:spPr bwMode="auto">
                      <a:xfrm>
                        <a:off x="1106904" y="2475658"/>
                        <a:ext cx="6760411" cy="3570878"/>
                      </a:xfrm>
                      <a:prstGeom prst="rect">
                        <a:avLst/>
                      </a:prstGeom>
                      <a:noFill/>
                    </p:spPr>
                  </p:pic>
                </p:oleObj>
              </mc:Fallback>
            </mc:AlternateContent>
          </a:graphicData>
        </a:graphic>
      </p:graphicFrame>
      <p:sp>
        <p:nvSpPr>
          <p:cNvPr id="2052" name="Text Box 4"/>
          <p:cNvSpPr txBox="1">
            <a:spLocks noChangeArrowheads="1"/>
          </p:cNvSpPr>
          <p:nvPr/>
        </p:nvSpPr>
        <p:spPr bwMode="auto">
          <a:xfrm>
            <a:off x="-146049" y="2275605"/>
            <a:ext cx="8928096" cy="400105"/>
          </a:xfrm>
          <a:prstGeom prst="rect">
            <a:avLst/>
          </a:prstGeom>
          <a:noFill/>
          <a:ln w="9525">
            <a:noFill/>
            <a:miter lim="800000"/>
            <a:headEnd/>
            <a:tailEnd/>
          </a:ln>
        </p:spPr>
        <p:txBody>
          <a:bodyPr wrap="square">
            <a:spAutoFit/>
          </a:bodyPr>
          <a:lstStyle/>
          <a:p>
            <a:pPr algn="ctr"/>
            <a:r>
              <a:rPr sz="2000" b="1" dirty="0">
                <a:latin typeface="+mn-lt"/>
                <a:cs typeface="Arial"/>
              </a:rPr>
              <a:t>Between 1995-2004</a:t>
            </a:r>
            <a:r>
              <a:rPr sz="2000" dirty="0">
                <a:latin typeface="+mn-lt"/>
                <a:cs typeface="Arial"/>
              </a:rPr>
              <a:t>                                         </a:t>
            </a:r>
            <a:r>
              <a:rPr sz="2000" b="1" dirty="0">
                <a:latin typeface="+mn-lt"/>
                <a:cs typeface="Arial"/>
              </a:rPr>
              <a:t>      440 LODDs were due to SCD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6668" y="1947779"/>
            <a:ext cx="8610604" cy="1422400"/>
          </a:xfrm>
        </p:spPr>
        <p:txBody>
          <a:bodyPr>
            <a:noAutofit/>
          </a:bodyPr>
          <a:lstStyle/>
          <a:p>
            <a:pPr algn="ctr"/>
            <a:r>
              <a:rPr sz="4000" b="1" dirty="0"/>
              <a:t>WHAT </a:t>
            </a:r>
            <a:r>
              <a:rPr sz="4000" b="1" dirty="0" smtClean="0"/>
              <a:t>WE </a:t>
            </a:r>
            <a:r>
              <a:rPr sz="4000" b="1" dirty="0"/>
              <a:t>NEED TO </a:t>
            </a:r>
            <a:r>
              <a:rPr sz="4000" b="1" dirty="0" smtClean="0"/>
              <a:t>DO</a:t>
            </a:r>
            <a:r>
              <a:rPr lang="en-US" sz="4000" b="1" dirty="0" smtClean="0"/>
              <a:t> TO PREVENT </a:t>
            </a:r>
            <a:r>
              <a:rPr lang="en-US" sz="4000" b="1" u="sng" dirty="0" smtClean="0">
                <a:solidFill>
                  <a:schemeClr val="tx1"/>
                </a:solidFill>
              </a:rPr>
              <a:t>SCD</a:t>
            </a:r>
            <a:r>
              <a:rPr lang="en-US" sz="4000" b="1" dirty="0" smtClean="0"/>
              <a:t> LODD </a:t>
            </a:r>
            <a:r>
              <a:rPr lang="en-US" sz="4000" b="1" dirty="0" smtClean="0"/>
              <a:t/>
            </a:r>
            <a:br>
              <a:rPr lang="en-US" sz="4000" b="1" dirty="0" smtClean="0"/>
            </a:br>
            <a:r>
              <a:rPr lang="en-US" sz="4000" b="1" dirty="0" smtClean="0"/>
              <a:t>(</a:t>
            </a:r>
            <a:r>
              <a:rPr lang="en-US" sz="4000" b="1" dirty="0" smtClean="0"/>
              <a:t>it is related to dehydration prevention)</a:t>
            </a:r>
            <a:endParaRPr sz="4000" b="1" dirty="0"/>
          </a:p>
        </p:txBody>
      </p:sp>
      <p:sp>
        <p:nvSpPr>
          <p:cNvPr id="46083" name="Rectangle 3"/>
          <p:cNvSpPr>
            <a:spLocks noGrp="1" noChangeArrowheads="1"/>
          </p:cNvSpPr>
          <p:nvPr>
            <p:ph idx="1"/>
          </p:nvPr>
        </p:nvSpPr>
        <p:spPr>
          <a:xfrm>
            <a:off x="478922" y="3370179"/>
            <a:ext cx="8166095" cy="2466474"/>
          </a:xfrm>
        </p:spPr>
        <p:txBody>
          <a:bodyPr/>
          <a:lstStyle/>
          <a:p>
            <a:pPr>
              <a:buNone/>
            </a:pPr>
            <a:endParaRPr dirty="0"/>
          </a:p>
          <a:p>
            <a:pPr indent="-514350">
              <a:buClr>
                <a:srgbClr val="CC0000"/>
              </a:buClr>
              <a:buFont typeface="+mj-lt"/>
              <a:buAutoNum type="arabicPeriod"/>
            </a:pPr>
            <a:r>
              <a:rPr lang="en-US" b="1" dirty="0" smtClean="0"/>
              <a:t>Purposeful Standards</a:t>
            </a:r>
          </a:p>
          <a:p>
            <a:pPr indent="-514350">
              <a:buClr>
                <a:srgbClr val="CC0000"/>
              </a:buClr>
              <a:buFont typeface="+mj-lt"/>
              <a:buAutoNum type="arabicPeriod"/>
            </a:pPr>
            <a:r>
              <a:rPr lang="en-US" b="1" dirty="0" smtClean="0"/>
              <a:t>Policy </a:t>
            </a:r>
            <a:endParaRPr lang="en-US" dirty="0" smtClean="0"/>
          </a:p>
          <a:p>
            <a:pPr indent="-514350">
              <a:buClr>
                <a:srgbClr val="CC0000"/>
              </a:buClr>
              <a:buFont typeface="+mj-lt"/>
              <a:buAutoNum type="arabicPeriod"/>
            </a:pPr>
            <a:r>
              <a:rPr lang="en-US" b="1" dirty="0" smtClean="0"/>
              <a:t>PPE/Safety Equipment </a:t>
            </a:r>
            <a:endParaRPr lang="en-US" dirty="0" smtClean="0"/>
          </a:p>
          <a:p>
            <a:pPr indent="-514350">
              <a:buClr>
                <a:srgbClr val="CC0000"/>
              </a:buClr>
              <a:buFont typeface="+mj-lt"/>
              <a:buAutoNum type="arabicPeriod"/>
            </a:pPr>
            <a:r>
              <a:rPr lang="en-US" b="1" dirty="0" smtClean="0"/>
              <a:t>Training/Education</a:t>
            </a:r>
            <a:endParaRPr lang="en-US" dirty="0" smtClean="0"/>
          </a:p>
          <a:p>
            <a:pPr indent="-514350">
              <a:buClr>
                <a:srgbClr val="CC0000"/>
              </a:buClr>
              <a:buFont typeface="+mj-lt"/>
              <a:buAutoNum type="arabicPeriod"/>
            </a:pPr>
            <a:r>
              <a:rPr lang="en-US" b="1" dirty="0" smtClean="0"/>
              <a:t>Changing Our Culture</a:t>
            </a:r>
            <a:endParaRPr b="1" dirty="0"/>
          </a:p>
          <a:p>
            <a:pPr>
              <a:buClr>
                <a:srgbClr val="CC0000"/>
              </a:buClr>
              <a:buFont typeface="Wingdings"/>
              <a:buChar char="Ø"/>
            </a:pPr>
            <a:endParaRPr dirty="0"/>
          </a:p>
          <a:p>
            <a:pPr lvl="1">
              <a:buNone/>
            </a:pPr>
            <a:endParaRPr dirty="0"/>
          </a:p>
          <a:p>
            <a:pPr lvl="1"/>
            <a:endParaRPr dirty="0"/>
          </a:p>
          <a:p>
            <a:pPr lvl="1">
              <a:buNone/>
            </a:pPr>
            <a:endParaRPr dirty="0"/>
          </a:p>
          <a:p>
            <a:pPr>
              <a:buNone/>
            </a:pPr>
            <a:endParaRPr dirty="0"/>
          </a:p>
          <a:p>
            <a:pPr>
              <a:buNone/>
            </a:pPr>
            <a:endParaRPr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32" y="1910102"/>
            <a:ext cx="8698167" cy="1066804"/>
          </a:xfrm>
        </p:spPr>
        <p:txBody>
          <a:bodyPr>
            <a:noAutofit/>
          </a:bodyPr>
          <a:lstStyle/>
          <a:p>
            <a:pPr algn="ctr"/>
            <a:r>
              <a:rPr sz="4000" b="1" dirty="0" smtClean="0">
                <a:solidFill>
                  <a:schemeClr val="tx1"/>
                </a:solidFill>
              </a:rPr>
              <a:t>NFPA 1584</a:t>
            </a:r>
            <a:endParaRPr sz="4000" b="1" dirty="0"/>
          </a:p>
        </p:txBody>
      </p:sp>
      <p:sp>
        <p:nvSpPr>
          <p:cNvPr id="3" name="Content Placeholder 2"/>
          <p:cNvSpPr>
            <a:spLocks noGrp="1"/>
          </p:cNvSpPr>
          <p:nvPr>
            <p:ph idx="1"/>
          </p:nvPr>
        </p:nvSpPr>
        <p:spPr>
          <a:xfrm>
            <a:off x="393701" y="2754566"/>
            <a:ext cx="7213598" cy="927097"/>
          </a:xfrm>
        </p:spPr>
        <p:txBody>
          <a:bodyPr/>
          <a:lstStyle/>
          <a:p>
            <a:pPr>
              <a:buClr>
                <a:srgbClr val="CC0000"/>
              </a:buClr>
              <a:buFont typeface="Wingdings"/>
              <a:buChar char="Ø"/>
            </a:pPr>
            <a:r>
              <a:rPr dirty="0">
                <a:latin typeface="Times New Roman"/>
              </a:rPr>
              <a:t> </a:t>
            </a:r>
            <a:r>
              <a:rPr b="1" dirty="0">
                <a:latin typeface="Times New Roman"/>
              </a:rPr>
              <a:t>Standard on the Rehabilitation Process for    Members During Emergency Operations and Training Exercises</a:t>
            </a:r>
          </a:p>
          <a:p>
            <a:endParaRPr dirty="0"/>
          </a:p>
          <a:p>
            <a:endParaRPr dirty="0"/>
          </a:p>
        </p:txBody>
      </p:sp>
      <p:pic>
        <p:nvPicPr>
          <p:cNvPr id="4" name="Picture 2"/>
          <p:cNvPicPr>
            <a:picLocks noChangeAspect="1" noChangeArrowheads="1"/>
          </p:cNvPicPr>
          <p:nvPr/>
        </p:nvPicPr>
        <p:blipFill>
          <a:blip r:embed="rId3" cstate="print"/>
          <a:srcRect/>
          <a:stretch>
            <a:fillRect/>
          </a:stretch>
        </p:blipFill>
        <p:spPr bwMode="auto">
          <a:xfrm>
            <a:off x="5155531" y="3516563"/>
            <a:ext cx="2743200" cy="2057400"/>
          </a:xfrm>
          <a:prstGeom prst="rect">
            <a:avLst/>
          </a:prstGeom>
          <a:noFill/>
          <a:ln w="9525">
            <a:noFill/>
            <a:miter lim="800000"/>
            <a:headEnd/>
            <a:tailEnd/>
          </a:ln>
        </p:spPr>
      </p:pic>
      <p:sp>
        <p:nvSpPr>
          <p:cNvPr id="5" name="TextBox 4"/>
          <p:cNvSpPr txBox="1"/>
          <p:nvPr/>
        </p:nvSpPr>
        <p:spPr>
          <a:xfrm>
            <a:off x="7607299" y="2832721"/>
            <a:ext cx="1193800" cy="523220"/>
          </a:xfrm>
          <a:prstGeom prst="rect">
            <a:avLst/>
          </a:prstGeom>
          <a:solidFill>
            <a:srgbClr val="92D050"/>
          </a:solidFill>
        </p:spPr>
        <p:txBody>
          <a:bodyPr wrap="square" rtlCol="0">
            <a:spAutoFit/>
          </a:bodyPr>
          <a:lstStyle/>
          <a:p>
            <a:pPr indent="-514350">
              <a:buClr>
                <a:srgbClr val="CC0000"/>
              </a:buClr>
            </a:pPr>
            <a:r>
              <a:rPr lang="en-US" sz="1400" dirty="0" smtClean="0"/>
              <a:t>Purposeful Standards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flipH="1" flipV="1">
            <a:off x="12649195" y="1143000"/>
            <a:ext cx="152404" cy="152404"/>
          </a:xfrm>
          <a:prstGeom prst="line">
            <a:avLst/>
          </a:prstGeom>
          <a:noFill/>
          <a:ln w="57150" cap="sq" cmpd="thinThick">
            <a:solidFill>
              <a:srgbClr val="000080"/>
            </a:solidFill>
            <a:round/>
            <a:headEnd type="none" w="sm" len="sm"/>
            <a:tailEnd type="none" w="sm" len="sm"/>
          </a:ln>
        </p:spPr>
        <p:txBody>
          <a:bodyPr wrap="none" anchor="ctr"/>
          <a:lstStyle/>
          <a:p>
            <a:endParaRPr/>
          </a:p>
        </p:txBody>
      </p:sp>
      <p:sp>
        <p:nvSpPr>
          <p:cNvPr id="48131" name="Rectangle 3"/>
          <p:cNvSpPr>
            <a:spLocks noGrp="1" noChangeArrowheads="1"/>
          </p:cNvSpPr>
          <p:nvPr>
            <p:ph type="title"/>
          </p:nvPr>
        </p:nvSpPr>
        <p:spPr>
          <a:xfrm>
            <a:off x="418230" y="1735024"/>
            <a:ext cx="8229600" cy="1295404"/>
          </a:xfrm>
        </p:spPr>
        <p:txBody>
          <a:bodyPr/>
          <a:lstStyle/>
          <a:p>
            <a:pPr algn="ctr"/>
            <a:r>
              <a:rPr sz="4000" b="1" dirty="0">
                <a:solidFill>
                  <a:schemeClr val="tx1"/>
                </a:solidFill>
              </a:rPr>
              <a:t>WELLNESS-FITNESS INITIATIVE</a:t>
            </a:r>
          </a:p>
        </p:txBody>
      </p:sp>
      <p:sp>
        <p:nvSpPr>
          <p:cNvPr id="6" name="Text Placeholder 5"/>
          <p:cNvSpPr>
            <a:spLocks noGrp="1"/>
          </p:cNvSpPr>
          <p:nvPr>
            <p:ph type="body" idx="1"/>
          </p:nvPr>
        </p:nvSpPr>
        <p:spPr>
          <a:xfrm>
            <a:off x="457200" y="2445880"/>
            <a:ext cx="8128000" cy="609600"/>
          </a:xfrm>
        </p:spPr>
        <p:txBody>
          <a:bodyPr/>
          <a:lstStyle/>
          <a:p>
            <a:pPr algn="ctr"/>
            <a:r>
              <a:rPr lang="en-US" dirty="0" smtClean="0"/>
              <a:t>LABOR AND MANAGEMENT WORKING TOGETHER</a:t>
            </a:r>
          </a:p>
        </p:txBody>
      </p:sp>
      <p:sp>
        <p:nvSpPr>
          <p:cNvPr id="48132" name="Rectangle 4"/>
          <p:cNvSpPr>
            <a:spLocks noGrp="1" noChangeArrowheads="1"/>
          </p:cNvSpPr>
          <p:nvPr>
            <p:ph sz="half" idx="2"/>
          </p:nvPr>
        </p:nvSpPr>
        <p:spPr>
          <a:xfrm>
            <a:off x="406398" y="3545390"/>
            <a:ext cx="8191502" cy="2416997"/>
          </a:xfrm>
        </p:spPr>
        <p:txBody>
          <a:bodyPr/>
          <a:lstStyle/>
          <a:p>
            <a:pPr>
              <a:buClr>
                <a:srgbClr val="CC0000"/>
              </a:buClr>
              <a:buFont typeface="Wingdings" pitchFamily="2" charset="2"/>
              <a:buChar char="Ø"/>
            </a:pPr>
            <a:r>
              <a:rPr lang="en-US" b="1" dirty="0" smtClean="0"/>
              <a:t>Medical Evaluation</a:t>
            </a:r>
          </a:p>
          <a:p>
            <a:pPr>
              <a:buClr>
                <a:srgbClr val="CC0000"/>
              </a:buClr>
              <a:buFont typeface="Wingdings" pitchFamily="2" charset="2"/>
              <a:buChar char="Ø"/>
            </a:pPr>
            <a:r>
              <a:rPr lang="en-US" b="1" dirty="0" smtClean="0"/>
              <a:t>Fitness</a:t>
            </a:r>
          </a:p>
          <a:p>
            <a:pPr>
              <a:buClr>
                <a:srgbClr val="CC0000"/>
              </a:buClr>
              <a:buFont typeface="Wingdings" pitchFamily="2" charset="2"/>
              <a:buChar char="Ø"/>
            </a:pPr>
            <a:r>
              <a:rPr lang="en-US" b="1" dirty="0" smtClean="0"/>
              <a:t>Rehabilitation</a:t>
            </a:r>
          </a:p>
          <a:p>
            <a:pPr>
              <a:buClr>
                <a:srgbClr val="CC0000"/>
              </a:buClr>
              <a:buFont typeface="Wingdings" pitchFamily="2" charset="2"/>
              <a:buChar char="Ø"/>
            </a:pPr>
            <a:r>
              <a:rPr lang="en-US" b="1" dirty="0" smtClean="0"/>
              <a:t> Injury Prevention</a:t>
            </a:r>
          </a:p>
          <a:p>
            <a:pPr>
              <a:buClr>
                <a:srgbClr val="CC0000"/>
              </a:buClr>
              <a:buFont typeface="Wingdings" pitchFamily="2" charset="2"/>
              <a:buChar char="Ø"/>
            </a:pPr>
            <a:r>
              <a:rPr lang="en-US" b="1" dirty="0" smtClean="0"/>
              <a:t> Behavioral Health</a:t>
            </a:r>
          </a:p>
          <a:p>
            <a:pPr>
              <a:buClr>
                <a:srgbClr val="CC0000"/>
              </a:buClr>
              <a:buFont typeface="Wingdings" pitchFamily="2" charset="2"/>
              <a:buChar char="Ø"/>
            </a:pPr>
            <a:r>
              <a:rPr lang="en-US" b="1" dirty="0" smtClean="0"/>
              <a:t> Data Collection</a:t>
            </a:r>
          </a:p>
          <a:p>
            <a:pPr lvl="2"/>
            <a:endParaRPr dirty="0"/>
          </a:p>
        </p:txBody>
      </p:sp>
      <p:sp>
        <p:nvSpPr>
          <p:cNvPr id="11" name="Rectangle 10"/>
          <p:cNvSpPr/>
          <p:nvPr/>
        </p:nvSpPr>
        <p:spPr>
          <a:xfrm>
            <a:off x="7492215" y="2715660"/>
            <a:ext cx="1297229" cy="584775"/>
          </a:xfrm>
          <a:prstGeom prst="rect">
            <a:avLst/>
          </a:prstGeom>
          <a:solidFill>
            <a:srgbClr val="92D050"/>
          </a:solidFill>
          <a:ln>
            <a:solidFill>
              <a:schemeClr val="accent1"/>
            </a:solidFill>
          </a:ln>
        </p:spPr>
        <p:txBody>
          <a:bodyPr wrap="square">
            <a:spAutoFit/>
          </a:bodyPr>
          <a:lstStyle/>
          <a:p>
            <a:pPr indent="-514350">
              <a:buClr>
                <a:srgbClr val="CC0000"/>
              </a:buClr>
            </a:pPr>
            <a:r>
              <a:rPr lang="en-US" dirty="0" smtClean="0"/>
              <a:t>Purposeful Standards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88" y="1869981"/>
            <a:ext cx="8563811" cy="778296"/>
          </a:xfrm>
        </p:spPr>
        <p:txBody>
          <a:bodyPr/>
          <a:lstStyle/>
          <a:p>
            <a:pPr algn="ctr"/>
            <a:r>
              <a:rPr sz="4000" b="1" dirty="0"/>
              <a:t>PREVENTING</a:t>
            </a:r>
          </a:p>
        </p:txBody>
      </p:sp>
      <p:sp>
        <p:nvSpPr>
          <p:cNvPr id="3" name="Content Placeholder 2"/>
          <p:cNvSpPr>
            <a:spLocks noGrp="1"/>
          </p:cNvSpPr>
          <p:nvPr>
            <p:ph idx="1"/>
          </p:nvPr>
        </p:nvSpPr>
        <p:spPr>
          <a:xfrm>
            <a:off x="1752600" y="3705725"/>
            <a:ext cx="5207001" cy="2199769"/>
          </a:xfrm>
        </p:spPr>
        <p:txBody>
          <a:bodyPr/>
          <a:lstStyle/>
          <a:p>
            <a:pPr>
              <a:buClr>
                <a:srgbClr val="CC0000"/>
              </a:buClr>
              <a:buFont typeface="Wingdings"/>
              <a:buChar char="Ø"/>
            </a:pPr>
            <a:r>
              <a:rPr b="1" dirty="0" smtClean="0"/>
              <a:t>Education</a:t>
            </a:r>
            <a:endParaRPr dirty="0"/>
          </a:p>
          <a:p>
            <a:pPr>
              <a:buClr>
                <a:srgbClr val="CC0000"/>
              </a:buClr>
              <a:buFont typeface="Wingdings"/>
              <a:buChar char="Ø"/>
            </a:pPr>
            <a:r>
              <a:rPr b="1" dirty="0"/>
              <a:t>Physical </a:t>
            </a:r>
            <a:r>
              <a:rPr b="1" dirty="0" smtClean="0"/>
              <a:t>Fitness</a:t>
            </a:r>
            <a:endParaRPr dirty="0"/>
          </a:p>
          <a:p>
            <a:pPr>
              <a:buClr>
                <a:srgbClr val="CC0000"/>
              </a:buClr>
              <a:buFont typeface="Wingdings"/>
              <a:buChar char="Ø"/>
            </a:pPr>
            <a:r>
              <a:rPr b="1" dirty="0" smtClean="0"/>
              <a:t>Nutrition</a:t>
            </a:r>
            <a:endParaRPr dirty="0"/>
          </a:p>
          <a:p>
            <a:pPr>
              <a:buClr>
                <a:srgbClr val="CC0000"/>
              </a:buClr>
              <a:buFont typeface="Wingdings"/>
              <a:buChar char="Ø"/>
            </a:pPr>
            <a:r>
              <a:rPr b="1" dirty="0"/>
              <a:t>Fluid Intake</a:t>
            </a:r>
          </a:p>
          <a:p>
            <a:pPr>
              <a:buClr>
                <a:srgbClr val="CC0000"/>
              </a:buClr>
              <a:buFont typeface="Wingdings"/>
              <a:buChar char="Ø"/>
            </a:pPr>
            <a:endParaRPr dirty="0"/>
          </a:p>
          <a:p>
            <a:endParaRPr dirty="0"/>
          </a:p>
          <a:p>
            <a:endParaRPr dirty="0"/>
          </a:p>
        </p:txBody>
      </p:sp>
      <p:sp>
        <p:nvSpPr>
          <p:cNvPr id="4" name="Rectangle 3"/>
          <p:cNvSpPr/>
          <p:nvPr/>
        </p:nvSpPr>
        <p:spPr>
          <a:xfrm>
            <a:off x="7435024" y="2592225"/>
            <a:ext cx="1297229" cy="584775"/>
          </a:xfrm>
          <a:prstGeom prst="rect">
            <a:avLst/>
          </a:prstGeom>
          <a:solidFill>
            <a:srgbClr val="92D050"/>
          </a:solidFill>
          <a:ln>
            <a:solidFill>
              <a:schemeClr val="accent1"/>
            </a:solidFill>
          </a:ln>
        </p:spPr>
        <p:txBody>
          <a:bodyPr wrap="square">
            <a:spAutoFit/>
          </a:bodyPr>
          <a:lstStyle/>
          <a:p>
            <a:pPr indent="-514350">
              <a:buClr>
                <a:srgbClr val="CC0000"/>
              </a:buClr>
            </a:pPr>
            <a:r>
              <a:rPr lang="en-US" dirty="0" smtClean="0"/>
              <a:t>Purposeful Standards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96" y="1898979"/>
            <a:ext cx="7772400" cy="723905"/>
          </a:xfrm>
        </p:spPr>
        <p:txBody>
          <a:bodyPr/>
          <a:lstStyle/>
          <a:p>
            <a:pPr algn="ctr"/>
            <a:r>
              <a:rPr sz="4000" dirty="0">
                <a:solidFill>
                  <a:schemeClr val="tx1"/>
                </a:solidFill>
              </a:rPr>
              <a:t>PREVENTING</a:t>
            </a:r>
          </a:p>
        </p:txBody>
      </p:sp>
      <p:sp>
        <p:nvSpPr>
          <p:cNvPr id="3" name="Content Placeholder 2"/>
          <p:cNvSpPr>
            <a:spLocks noGrp="1"/>
          </p:cNvSpPr>
          <p:nvPr>
            <p:ph idx="1"/>
          </p:nvPr>
        </p:nvSpPr>
        <p:spPr>
          <a:xfrm>
            <a:off x="2031997" y="3808659"/>
            <a:ext cx="6438899" cy="1244604"/>
          </a:xfrm>
        </p:spPr>
        <p:txBody>
          <a:bodyPr/>
          <a:lstStyle/>
          <a:p>
            <a:pPr>
              <a:buClr>
                <a:srgbClr val="CC0000"/>
              </a:buClr>
              <a:buFont typeface="Wingdings"/>
              <a:buChar char="Ø"/>
            </a:pPr>
            <a:r>
              <a:rPr b="1" dirty="0"/>
              <a:t>Medical </a:t>
            </a:r>
            <a:r>
              <a:rPr b="1" dirty="0" smtClean="0"/>
              <a:t>Screening</a:t>
            </a:r>
            <a:endParaRPr dirty="0"/>
          </a:p>
          <a:p>
            <a:pPr>
              <a:buClr>
                <a:srgbClr val="CC0000"/>
              </a:buClr>
              <a:buFont typeface="Wingdings"/>
              <a:buChar char="Ø"/>
            </a:pPr>
            <a:r>
              <a:rPr b="1" dirty="0" smtClean="0"/>
              <a:t>Rehabilitation</a:t>
            </a:r>
            <a:endParaRPr dirty="0"/>
          </a:p>
          <a:p>
            <a:pPr>
              <a:buClr>
                <a:srgbClr val="CC0000"/>
              </a:buClr>
              <a:buFont typeface="Wingdings"/>
              <a:buChar char="Ø"/>
            </a:pPr>
            <a:r>
              <a:rPr b="1" dirty="0"/>
              <a:t>We need to care about our families</a:t>
            </a:r>
          </a:p>
          <a:p>
            <a:endParaRPr dirty="0"/>
          </a:p>
          <a:p>
            <a:endParaRPr dirty="0"/>
          </a:p>
        </p:txBody>
      </p:sp>
      <p:sp>
        <p:nvSpPr>
          <p:cNvPr id="4" name="Rectangle 3"/>
          <p:cNvSpPr/>
          <p:nvPr/>
        </p:nvSpPr>
        <p:spPr>
          <a:xfrm>
            <a:off x="7398929" y="2622884"/>
            <a:ext cx="1297229" cy="584775"/>
          </a:xfrm>
          <a:prstGeom prst="rect">
            <a:avLst/>
          </a:prstGeom>
          <a:solidFill>
            <a:srgbClr val="92D050"/>
          </a:solidFill>
          <a:ln>
            <a:solidFill>
              <a:schemeClr val="accent1"/>
            </a:solidFill>
          </a:ln>
        </p:spPr>
        <p:txBody>
          <a:bodyPr wrap="square">
            <a:spAutoFit/>
          </a:bodyPr>
          <a:lstStyle/>
          <a:p>
            <a:pPr indent="-514350">
              <a:buClr>
                <a:srgbClr val="CC0000"/>
              </a:buClr>
            </a:pPr>
            <a:r>
              <a:rPr lang="en-US" dirty="0" smtClean="0"/>
              <a:t>Purposeful Standards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Untitled-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567371" y="262522"/>
            <a:ext cx="1297229" cy="584775"/>
          </a:xfrm>
          <a:prstGeom prst="rect">
            <a:avLst/>
          </a:prstGeom>
          <a:solidFill>
            <a:srgbClr val="92D050"/>
          </a:solidFill>
          <a:ln>
            <a:solidFill>
              <a:schemeClr val="accent1"/>
            </a:solidFill>
          </a:ln>
        </p:spPr>
        <p:txBody>
          <a:bodyPr wrap="square">
            <a:spAutoFit/>
          </a:bodyPr>
          <a:lstStyle/>
          <a:p>
            <a:pPr indent="-514350">
              <a:buClr>
                <a:srgbClr val="CC0000"/>
              </a:buClr>
            </a:pPr>
            <a:r>
              <a:rPr lang="en-US" dirty="0" smtClean="0"/>
              <a:t>Purposeful Standards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5" y="1913021"/>
            <a:ext cx="8559805" cy="940472"/>
          </a:xfrm>
        </p:spPr>
        <p:txBody>
          <a:bodyPr/>
          <a:lstStyle/>
          <a:p>
            <a:pPr algn="ctr"/>
            <a:r>
              <a:rPr sz="4000" b="1" dirty="0"/>
              <a:t>WHY WE BECOME DEHYDRATED</a:t>
            </a:r>
          </a:p>
        </p:txBody>
      </p:sp>
      <p:sp>
        <p:nvSpPr>
          <p:cNvPr id="3" name="Content Placeholder 2"/>
          <p:cNvSpPr>
            <a:spLocks noGrp="1"/>
          </p:cNvSpPr>
          <p:nvPr>
            <p:ph idx="1"/>
          </p:nvPr>
        </p:nvSpPr>
        <p:spPr>
          <a:xfrm>
            <a:off x="304795" y="3092116"/>
            <a:ext cx="8470896" cy="2813378"/>
          </a:xfrm>
        </p:spPr>
        <p:txBody>
          <a:bodyPr/>
          <a:lstStyle/>
          <a:p>
            <a:pPr>
              <a:buNone/>
            </a:pPr>
            <a:r>
              <a:rPr b="1" dirty="0"/>
              <a:t>Firefighters are at extreme risk because:</a:t>
            </a:r>
          </a:p>
          <a:p>
            <a:pPr>
              <a:buClr>
                <a:srgbClr val="CC0000"/>
              </a:buClr>
              <a:buFont typeface="Wingdings"/>
              <a:buChar char="Ø"/>
            </a:pPr>
            <a:r>
              <a:rPr b="1" dirty="0"/>
              <a:t> We do extremely strenuous emergency </a:t>
            </a:r>
            <a:r>
              <a:rPr b="1" dirty="0" smtClean="0"/>
              <a:t>activity</a:t>
            </a:r>
            <a:endParaRPr dirty="0"/>
          </a:p>
          <a:p>
            <a:pPr>
              <a:buClr>
                <a:srgbClr val="CC0000"/>
              </a:buClr>
              <a:buFont typeface="Wingdings"/>
              <a:buChar char="Ø"/>
            </a:pPr>
            <a:r>
              <a:rPr b="1" dirty="0"/>
              <a:t>Are exposed to extremely high </a:t>
            </a:r>
            <a:r>
              <a:rPr b="1" dirty="0" smtClean="0"/>
              <a:t>temperatures</a:t>
            </a:r>
            <a:endParaRPr dirty="0"/>
          </a:p>
          <a:p>
            <a:pPr>
              <a:buClr>
                <a:srgbClr val="CC0000"/>
              </a:buClr>
              <a:buFont typeface="Wingdings"/>
              <a:buChar char="Ø"/>
            </a:pPr>
            <a:r>
              <a:rPr b="1" dirty="0"/>
              <a:t>Are wrapped in heavy, non-ventilated </a:t>
            </a:r>
            <a:r>
              <a:rPr b="1" dirty="0" smtClean="0"/>
              <a:t>PPE</a:t>
            </a:r>
            <a:endParaRPr dirty="0"/>
          </a:p>
        </p:txBody>
      </p:sp>
      <p:sp>
        <p:nvSpPr>
          <p:cNvPr id="4" name="Rectangle 3"/>
          <p:cNvSpPr/>
          <p:nvPr/>
        </p:nvSpPr>
        <p:spPr>
          <a:xfrm>
            <a:off x="7478462" y="2680417"/>
            <a:ext cx="1297229" cy="584775"/>
          </a:xfrm>
          <a:prstGeom prst="rect">
            <a:avLst/>
          </a:prstGeom>
          <a:solidFill>
            <a:srgbClr val="92D050"/>
          </a:solidFill>
          <a:ln>
            <a:solidFill>
              <a:schemeClr val="accent1"/>
            </a:solidFill>
          </a:ln>
        </p:spPr>
        <p:txBody>
          <a:bodyPr wrap="square">
            <a:spAutoFit/>
          </a:bodyPr>
          <a:lstStyle/>
          <a:p>
            <a:pPr indent="-514350">
              <a:buClr>
                <a:srgbClr val="CC0000"/>
              </a:buClr>
            </a:pPr>
            <a:r>
              <a:rPr lang="en-US" dirty="0" smtClean="0"/>
              <a:t>Purposeful Standards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5" y="1961152"/>
            <a:ext cx="8559805" cy="790743"/>
          </a:xfrm>
        </p:spPr>
        <p:txBody>
          <a:bodyPr/>
          <a:lstStyle/>
          <a:p>
            <a:pPr algn="ctr"/>
            <a:r>
              <a:rPr lang="en-US" sz="4000" b="1" dirty="0" smtClean="0"/>
              <a:t>WHY </a:t>
            </a:r>
            <a:r>
              <a:rPr lang="en-US" sz="4000" b="1" dirty="0" smtClean="0"/>
              <a:t>WE BECOME DEHYDRATED</a:t>
            </a:r>
            <a:endParaRPr sz="4000" b="1" dirty="0">
              <a:solidFill>
                <a:srgbClr val="FF0000"/>
              </a:solidFill>
            </a:endParaRPr>
          </a:p>
        </p:txBody>
      </p:sp>
      <p:sp>
        <p:nvSpPr>
          <p:cNvPr id="3" name="Content Placeholder 2"/>
          <p:cNvSpPr>
            <a:spLocks noGrp="1"/>
          </p:cNvSpPr>
          <p:nvPr>
            <p:ph idx="1"/>
          </p:nvPr>
        </p:nvSpPr>
        <p:spPr>
          <a:xfrm>
            <a:off x="304795" y="2959768"/>
            <a:ext cx="8470896" cy="2945740"/>
          </a:xfrm>
        </p:spPr>
        <p:txBody>
          <a:bodyPr/>
          <a:lstStyle/>
          <a:p>
            <a:pPr>
              <a:buNone/>
            </a:pPr>
            <a:r>
              <a:rPr b="1" dirty="0"/>
              <a:t>Firefighters are at extreme risk because:</a:t>
            </a:r>
          </a:p>
          <a:p>
            <a:pPr>
              <a:buClr>
                <a:srgbClr val="CC0000"/>
              </a:buClr>
              <a:buFont typeface="Wingdings"/>
              <a:buChar char="Ø"/>
            </a:pPr>
            <a:r>
              <a:rPr b="1" dirty="0"/>
              <a:t>We often start our shift already </a:t>
            </a:r>
            <a:r>
              <a:rPr b="1" dirty="0" smtClean="0"/>
              <a:t>dehydrated</a:t>
            </a:r>
            <a:endParaRPr lang="en-US" b="1" dirty="0" smtClean="0"/>
          </a:p>
          <a:p>
            <a:pPr>
              <a:buClr>
                <a:srgbClr val="CC0000"/>
              </a:buClr>
              <a:buFont typeface="Wingdings" pitchFamily="2" charset="2"/>
              <a:buChar char="Ø"/>
            </a:pPr>
            <a:r>
              <a:rPr lang="en-US" b="1" dirty="0" smtClean="0"/>
              <a:t>We do not drink enough water</a:t>
            </a:r>
            <a:endParaRPr b="1" dirty="0"/>
          </a:p>
          <a:p>
            <a:pPr>
              <a:buClr>
                <a:srgbClr val="CC0000"/>
              </a:buClr>
              <a:buFont typeface="Wingdings"/>
              <a:buChar char="Ø"/>
            </a:pPr>
            <a:r>
              <a:rPr b="1" dirty="0"/>
              <a:t>We are not physically </a:t>
            </a:r>
            <a:r>
              <a:rPr b="1" dirty="0" smtClean="0"/>
              <a:t>fit</a:t>
            </a:r>
            <a:endParaRPr lang="en-US" b="1" dirty="0" smtClean="0"/>
          </a:p>
          <a:p>
            <a:pPr>
              <a:buClr>
                <a:srgbClr val="CC0000"/>
              </a:buClr>
              <a:buFont typeface="Wingdings"/>
              <a:buChar char="Ø"/>
            </a:pPr>
            <a:r>
              <a:rPr lang="en-US" b="1" dirty="0" smtClean="0"/>
              <a:t>ITS hot out</a:t>
            </a:r>
          </a:p>
          <a:p>
            <a:pPr>
              <a:buClr>
                <a:srgbClr val="CC0000"/>
              </a:buClr>
              <a:buNone/>
            </a:pPr>
            <a:endParaRPr b="1" dirty="0"/>
          </a:p>
          <a:p>
            <a:pPr>
              <a:buClr>
                <a:srgbClr val="CC0000"/>
              </a:buClr>
              <a:buNone/>
            </a:pPr>
            <a:endParaRPr b="1" dirty="0"/>
          </a:p>
        </p:txBody>
      </p:sp>
      <p:sp>
        <p:nvSpPr>
          <p:cNvPr id="4" name="Rectangle 3"/>
          <p:cNvSpPr/>
          <p:nvPr/>
        </p:nvSpPr>
        <p:spPr>
          <a:xfrm>
            <a:off x="7478462" y="2751895"/>
            <a:ext cx="1297229" cy="584775"/>
          </a:xfrm>
          <a:prstGeom prst="rect">
            <a:avLst/>
          </a:prstGeom>
          <a:solidFill>
            <a:srgbClr val="92D050"/>
          </a:solidFill>
          <a:ln>
            <a:solidFill>
              <a:schemeClr val="accent1"/>
            </a:solidFill>
          </a:ln>
        </p:spPr>
        <p:txBody>
          <a:bodyPr wrap="square">
            <a:spAutoFit/>
          </a:bodyPr>
          <a:lstStyle/>
          <a:p>
            <a:pPr indent="-514350">
              <a:buClr>
                <a:srgbClr val="CC0000"/>
              </a:buClr>
            </a:pPr>
            <a:r>
              <a:rPr lang="en-US" dirty="0" smtClean="0"/>
              <a:t>Purposeful Standards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46106" y="1756611"/>
            <a:ext cx="7970834" cy="4352090"/>
          </a:xfrm>
        </p:spPr>
        <p:txBody>
          <a:bodyPr/>
          <a:lstStyle/>
          <a:p>
            <a:pPr algn="ctr"/>
            <a:r>
              <a:rPr lang="en-US" sz="7200" b="1" u="sng" dirty="0" smtClean="0"/>
              <a:t>DE</a:t>
            </a:r>
            <a:r>
              <a:rPr sz="7200" b="1" u="sng" dirty="0" smtClean="0"/>
              <a:t>HYDRATION</a:t>
            </a:r>
            <a:r>
              <a:rPr sz="7200" b="1" u="sng" dirty="0"/>
              <a:t/>
            </a:r>
            <a:br>
              <a:rPr sz="7200" b="1" u="sng" dirty="0"/>
            </a:br>
            <a:r>
              <a:rPr sz="6000" b="1" dirty="0"/>
              <a:t>&amp;</a:t>
            </a:r>
            <a:r>
              <a:rPr sz="6000" b="1" u="sng" dirty="0"/>
              <a:t/>
            </a:r>
            <a:br>
              <a:rPr sz="6000" b="1" u="sng" dirty="0"/>
            </a:br>
            <a:r>
              <a:rPr sz="6000" b="1" dirty="0"/>
              <a:t>Firefighters</a:t>
            </a:r>
            <a:r>
              <a:rPr sz="6000" b="1" u="sng" dirty="0"/>
              <a:t> </a:t>
            </a:r>
            <a:br>
              <a:rPr sz="6000" b="1" u="sng" dirty="0"/>
            </a:br>
            <a:r>
              <a:rPr sz="6000" b="1" u="sng" dirty="0"/>
              <a:t/>
            </a:r>
            <a:br>
              <a:rPr sz="6000" b="1" u="sng" dirty="0"/>
            </a:br>
            <a:r>
              <a:rPr sz="4000" b="1" dirty="0"/>
              <a:t>Our </a:t>
            </a:r>
            <a:r>
              <a:rPr sz="4000" b="1" dirty="0" smtClean="0">
                <a:solidFill>
                  <a:schemeClr val="tx1"/>
                </a:solidFill>
              </a:rPr>
              <a:t>overlooked</a:t>
            </a:r>
            <a:r>
              <a:rPr sz="4000" b="1" dirty="0" smtClean="0">
                <a:solidFill>
                  <a:srgbClr val="FF0000"/>
                </a:solidFill>
              </a:rPr>
              <a:t> </a:t>
            </a:r>
            <a:r>
              <a:rPr sz="4000" b="1" dirty="0" smtClean="0"/>
              <a:t>condition</a:t>
            </a:r>
            <a:endParaRPr sz="40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4" y="1900455"/>
            <a:ext cx="8559805" cy="847297"/>
          </a:xfrm>
        </p:spPr>
        <p:txBody>
          <a:bodyPr/>
          <a:lstStyle/>
          <a:p>
            <a:pPr algn="ctr"/>
            <a:r>
              <a:rPr lang="en-US" sz="4000" b="1" dirty="0" smtClean="0"/>
              <a:t>WHY WE BECOME DEHYDRATED</a:t>
            </a:r>
            <a:endParaRPr sz="4000" b="1" dirty="0">
              <a:solidFill>
                <a:srgbClr val="FF0000"/>
              </a:solidFill>
            </a:endParaRPr>
          </a:p>
        </p:txBody>
      </p:sp>
      <p:sp>
        <p:nvSpPr>
          <p:cNvPr id="3" name="Content Placeholder 2"/>
          <p:cNvSpPr>
            <a:spLocks noGrp="1"/>
          </p:cNvSpPr>
          <p:nvPr>
            <p:ph idx="1"/>
          </p:nvPr>
        </p:nvSpPr>
        <p:spPr>
          <a:xfrm>
            <a:off x="304795" y="2911642"/>
            <a:ext cx="8470896" cy="2993866"/>
          </a:xfrm>
        </p:spPr>
        <p:txBody>
          <a:bodyPr/>
          <a:lstStyle/>
          <a:p>
            <a:pPr>
              <a:buNone/>
            </a:pPr>
            <a:r>
              <a:rPr b="1" dirty="0"/>
              <a:t>Firefighters are at extreme risk because:</a:t>
            </a:r>
          </a:p>
          <a:p>
            <a:pPr>
              <a:buClr>
                <a:srgbClr val="CC0000"/>
              </a:buClr>
              <a:buFont typeface="Wingdings"/>
              <a:buChar char="Ø"/>
            </a:pPr>
            <a:r>
              <a:rPr b="1" dirty="0" smtClean="0"/>
              <a:t>We </a:t>
            </a:r>
            <a:r>
              <a:rPr b="1" dirty="0"/>
              <a:t>have excessive body </a:t>
            </a:r>
            <a:r>
              <a:rPr b="1" dirty="0" smtClean="0"/>
              <a:t>weight</a:t>
            </a:r>
            <a:r>
              <a:rPr lang="en-US" b="1" dirty="0" smtClean="0"/>
              <a:t> (muscle?)</a:t>
            </a:r>
            <a:endParaRPr b="1" dirty="0"/>
          </a:p>
          <a:p>
            <a:pPr>
              <a:buClr>
                <a:srgbClr val="CC0000"/>
              </a:buClr>
              <a:buFont typeface="Wingdings"/>
              <a:buChar char="Ø"/>
            </a:pPr>
            <a:r>
              <a:rPr b="1" dirty="0"/>
              <a:t>We do not understand the impact of dehydration on increased heart stress</a:t>
            </a:r>
          </a:p>
        </p:txBody>
      </p:sp>
      <p:sp>
        <p:nvSpPr>
          <p:cNvPr id="4" name="Rectangle 3"/>
          <p:cNvSpPr/>
          <p:nvPr/>
        </p:nvSpPr>
        <p:spPr>
          <a:xfrm>
            <a:off x="7478462" y="2747752"/>
            <a:ext cx="1297229" cy="584775"/>
          </a:xfrm>
          <a:prstGeom prst="rect">
            <a:avLst/>
          </a:prstGeom>
          <a:solidFill>
            <a:srgbClr val="92D050"/>
          </a:solidFill>
          <a:ln>
            <a:solidFill>
              <a:schemeClr val="accent1"/>
            </a:solidFill>
          </a:ln>
        </p:spPr>
        <p:txBody>
          <a:bodyPr wrap="square">
            <a:spAutoFit/>
          </a:bodyPr>
          <a:lstStyle/>
          <a:p>
            <a:pPr indent="-514350">
              <a:buClr>
                <a:srgbClr val="CC0000"/>
              </a:buClr>
            </a:pPr>
            <a:r>
              <a:rPr lang="en-US" dirty="0" smtClean="0"/>
              <a:t>Purposeful Standards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42900" y="1828800"/>
            <a:ext cx="8458200" cy="1104895"/>
          </a:xfrm>
        </p:spPr>
        <p:txBody>
          <a:bodyPr/>
          <a:lstStyle/>
          <a:p>
            <a:pPr algn="ctr"/>
            <a:r>
              <a:rPr sz="4000" b="1" dirty="0"/>
              <a:t>HYDRATION</a:t>
            </a:r>
          </a:p>
        </p:txBody>
      </p:sp>
      <p:sp>
        <p:nvSpPr>
          <p:cNvPr id="3087" name="Line 15"/>
          <p:cNvSpPr>
            <a:spLocks noChangeShapeType="1"/>
          </p:cNvSpPr>
          <p:nvPr/>
        </p:nvSpPr>
        <p:spPr bwMode="auto">
          <a:xfrm>
            <a:off x="12649195" y="1371600"/>
            <a:ext cx="0" cy="457200"/>
          </a:xfrm>
          <a:prstGeom prst="line">
            <a:avLst/>
          </a:prstGeom>
          <a:noFill/>
          <a:ln w="12700" cap="sq">
            <a:solidFill>
              <a:schemeClr val="tx1"/>
            </a:solidFill>
            <a:round/>
            <a:headEnd type="none" w="sm" len="sm"/>
            <a:tailEnd type="none" w="sm" len="sm"/>
          </a:ln>
        </p:spPr>
        <p:txBody>
          <a:bodyPr wrap="none" anchor="ctr"/>
          <a:lstStyle/>
          <a:p>
            <a:endParaRPr/>
          </a:p>
        </p:txBody>
      </p:sp>
      <p:sp>
        <p:nvSpPr>
          <p:cNvPr id="26" name="TextBox 25"/>
          <p:cNvSpPr txBox="1"/>
          <p:nvPr/>
        </p:nvSpPr>
        <p:spPr>
          <a:xfrm>
            <a:off x="342900" y="3719507"/>
            <a:ext cx="8664707" cy="2446824"/>
          </a:xfrm>
          <a:prstGeom prst="rect">
            <a:avLst/>
          </a:prstGeom>
          <a:noFill/>
        </p:spPr>
        <p:txBody>
          <a:bodyPr wrap="square">
            <a:spAutoFit/>
          </a:bodyPr>
          <a:lstStyle/>
          <a:p>
            <a:pPr indent="-514350">
              <a:buClr>
                <a:srgbClr val="CC0000"/>
              </a:buClr>
              <a:buFont typeface="Wingdings" pitchFamily="2" charset="2"/>
              <a:buChar char="Ø"/>
            </a:pPr>
            <a:r>
              <a:rPr sz="2100" dirty="0" smtClean="0">
                <a:latin typeface="+mn-lt"/>
              </a:rPr>
              <a:t>We </a:t>
            </a:r>
            <a:r>
              <a:rPr sz="2100" dirty="0">
                <a:latin typeface="+mn-lt"/>
              </a:rPr>
              <a:t>need to have a policy</a:t>
            </a:r>
          </a:p>
          <a:p>
            <a:pPr indent="-514350">
              <a:buClr>
                <a:srgbClr val="CC0000"/>
              </a:buClr>
              <a:buFont typeface="Wingdings"/>
              <a:buChar char="Ø"/>
            </a:pPr>
            <a:r>
              <a:rPr sz="2100" b="1" dirty="0">
                <a:latin typeface="+mn-lt"/>
              </a:rPr>
              <a:t>Multiple policies are available through </a:t>
            </a:r>
            <a:r>
              <a:rPr sz="2100" b="1" dirty="0" smtClean="0">
                <a:latin typeface="+mn-lt"/>
              </a:rPr>
              <a:t>an </a:t>
            </a:r>
            <a:r>
              <a:rPr sz="2100" b="1" dirty="0">
                <a:latin typeface="+mn-lt"/>
              </a:rPr>
              <a:t>internet search</a:t>
            </a:r>
          </a:p>
          <a:p>
            <a:pPr indent="-514350">
              <a:buClr>
                <a:srgbClr val="CC0000"/>
              </a:buClr>
              <a:buFont typeface="Wingdings"/>
              <a:buChar char="Ø"/>
            </a:pPr>
            <a:r>
              <a:rPr sz="2100" dirty="0">
                <a:latin typeface="+mn-lt"/>
              </a:rPr>
              <a:t>The important point is to have an </a:t>
            </a:r>
            <a:r>
              <a:rPr sz="2100" dirty="0" smtClean="0">
                <a:latin typeface="+mn-lt"/>
              </a:rPr>
              <a:t>accepted </a:t>
            </a:r>
            <a:r>
              <a:rPr sz="2100" dirty="0">
                <a:latin typeface="+mn-lt"/>
              </a:rPr>
              <a:t>policy</a:t>
            </a:r>
          </a:p>
          <a:p>
            <a:pPr indent="-514350">
              <a:buFont typeface="+mj-lt"/>
              <a:buAutoNum type="arabicPeriod"/>
            </a:pPr>
            <a:endParaRPr dirty="0"/>
          </a:p>
          <a:p>
            <a:pPr indent="-514350"/>
            <a:r>
              <a:rPr sz="2600" b="1" dirty="0"/>
              <a:t>		</a:t>
            </a:r>
          </a:p>
          <a:p>
            <a:endParaRPr dirty="0"/>
          </a:p>
          <a:p>
            <a:endParaRPr dirty="0"/>
          </a:p>
          <a:p>
            <a:endParaRPr dirty="0"/>
          </a:p>
        </p:txBody>
      </p:sp>
      <p:sp>
        <p:nvSpPr>
          <p:cNvPr id="27" name="Rectangle 26"/>
          <p:cNvSpPr/>
          <p:nvPr/>
        </p:nvSpPr>
        <p:spPr>
          <a:xfrm>
            <a:off x="7503871" y="2633793"/>
            <a:ext cx="1297229" cy="400110"/>
          </a:xfrm>
          <a:prstGeom prst="rect">
            <a:avLst/>
          </a:prstGeom>
          <a:solidFill>
            <a:schemeClr val="accent6">
              <a:lumMod val="20000"/>
              <a:lumOff val="80000"/>
            </a:schemeClr>
          </a:solidFill>
          <a:ln>
            <a:solidFill>
              <a:schemeClr val="accent1"/>
            </a:solidFill>
          </a:ln>
        </p:spPr>
        <p:txBody>
          <a:bodyPr wrap="square">
            <a:spAutoFit/>
          </a:bodyPr>
          <a:lstStyle/>
          <a:p>
            <a:pPr indent="-514350" algn="ctr">
              <a:buClr>
                <a:srgbClr val="CC0000"/>
              </a:buClr>
            </a:pPr>
            <a:r>
              <a:rPr lang="en-US" sz="2000" dirty="0" smtClean="0"/>
              <a:t>POLICY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63047" y="1828800"/>
            <a:ext cx="8701929" cy="1092198"/>
          </a:xfrm>
        </p:spPr>
        <p:txBody>
          <a:bodyPr/>
          <a:lstStyle/>
          <a:p>
            <a:pPr algn="ctr"/>
            <a:r>
              <a:rPr sz="4000" b="1" dirty="0"/>
              <a:t>HYDRATION</a:t>
            </a:r>
          </a:p>
        </p:txBody>
      </p:sp>
      <p:sp>
        <p:nvSpPr>
          <p:cNvPr id="3087" name="Line 15"/>
          <p:cNvSpPr>
            <a:spLocks noChangeShapeType="1"/>
          </p:cNvSpPr>
          <p:nvPr/>
        </p:nvSpPr>
        <p:spPr bwMode="auto">
          <a:xfrm>
            <a:off x="12649195" y="1371600"/>
            <a:ext cx="0" cy="457200"/>
          </a:xfrm>
          <a:prstGeom prst="line">
            <a:avLst/>
          </a:prstGeom>
          <a:noFill/>
          <a:ln w="12700" cap="sq">
            <a:solidFill>
              <a:schemeClr val="tx1"/>
            </a:solidFill>
            <a:round/>
            <a:headEnd type="none" w="sm" len="sm"/>
            <a:tailEnd type="none" w="sm" len="sm"/>
          </a:ln>
        </p:spPr>
        <p:txBody>
          <a:bodyPr wrap="none" anchor="ctr"/>
          <a:lstStyle/>
          <a:p>
            <a:endParaRPr/>
          </a:p>
        </p:txBody>
      </p:sp>
      <p:sp>
        <p:nvSpPr>
          <p:cNvPr id="26" name="TextBox 25"/>
          <p:cNvSpPr txBox="1"/>
          <p:nvPr/>
        </p:nvSpPr>
        <p:spPr>
          <a:xfrm>
            <a:off x="367083" y="2867045"/>
            <a:ext cx="8597893" cy="3016210"/>
          </a:xfrm>
          <a:prstGeom prst="rect">
            <a:avLst/>
          </a:prstGeom>
          <a:noFill/>
        </p:spPr>
        <p:txBody>
          <a:bodyPr wrap="square">
            <a:spAutoFit/>
          </a:bodyPr>
          <a:lstStyle/>
          <a:p>
            <a:pPr indent="-514350"/>
            <a:r>
              <a:rPr sz="2100" b="1" dirty="0">
                <a:latin typeface="+mn-lt"/>
              </a:rPr>
              <a:t>PPE/SAFETY EQUIPMENT</a:t>
            </a:r>
          </a:p>
          <a:p>
            <a:pPr indent="-514350"/>
            <a:endParaRPr sz="2100" dirty="0"/>
          </a:p>
          <a:p>
            <a:pPr indent="-514350">
              <a:buClr>
                <a:srgbClr val="CC0000"/>
              </a:buClr>
              <a:buFont typeface="Wingdings"/>
              <a:buChar char="Ø"/>
            </a:pPr>
            <a:r>
              <a:rPr sz="2100" dirty="0">
                <a:latin typeface="+mn-lt"/>
              </a:rPr>
              <a:t>Increases thermal impact on the </a:t>
            </a:r>
            <a:r>
              <a:rPr sz="2100" dirty="0" smtClean="0">
                <a:latin typeface="+mn-lt"/>
              </a:rPr>
              <a:t>body</a:t>
            </a:r>
            <a:endParaRPr sz="2100" dirty="0"/>
          </a:p>
          <a:p>
            <a:pPr indent="-514350">
              <a:buClr>
                <a:srgbClr val="CC0000"/>
              </a:buClr>
              <a:buFont typeface="Wingdings"/>
              <a:buChar char="Ø"/>
            </a:pPr>
            <a:r>
              <a:rPr sz="2100" b="1" dirty="0">
                <a:latin typeface="+mn-lt"/>
              </a:rPr>
              <a:t>Reduces heat </a:t>
            </a:r>
            <a:r>
              <a:rPr sz="2100" b="1" dirty="0" smtClean="0">
                <a:latin typeface="+mn-lt"/>
              </a:rPr>
              <a:t>dissipation</a:t>
            </a:r>
            <a:endParaRPr sz="2100" dirty="0"/>
          </a:p>
          <a:p>
            <a:pPr indent="-514350">
              <a:buClr>
                <a:srgbClr val="CC0000"/>
              </a:buClr>
              <a:buFont typeface="Wingdings"/>
              <a:buChar char="Ø"/>
            </a:pPr>
            <a:r>
              <a:rPr sz="2100" dirty="0">
                <a:latin typeface="+mn-lt"/>
              </a:rPr>
              <a:t>Must allow perspiration to be </a:t>
            </a:r>
            <a:r>
              <a:rPr sz="2100" dirty="0" smtClean="0">
                <a:latin typeface="+mn-lt"/>
              </a:rPr>
              <a:t>evaporate</a:t>
            </a:r>
            <a:r>
              <a:rPr sz="2100" b="1" dirty="0" smtClean="0">
                <a:latin typeface="+mn-lt"/>
              </a:rPr>
              <a:t>d</a:t>
            </a:r>
            <a:endParaRPr sz="2100" dirty="0"/>
          </a:p>
          <a:p>
            <a:pPr indent="-514350">
              <a:buClr>
                <a:srgbClr val="CC0000"/>
              </a:buClr>
              <a:buFont typeface="Wingdings"/>
              <a:buChar char="Ø"/>
            </a:pPr>
            <a:r>
              <a:rPr sz="2100" dirty="0">
                <a:latin typeface="+mn-lt"/>
              </a:rPr>
              <a:t>Full PPE must be worn at emergency scenes</a:t>
            </a:r>
          </a:p>
          <a:p>
            <a:pPr indent="-514350"/>
            <a:endParaRPr dirty="0"/>
          </a:p>
          <a:p>
            <a:endParaRPr dirty="0"/>
          </a:p>
          <a:p>
            <a:endParaRPr dirty="0"/>
          </a:p>
          <a:p>
            <a:endParaRPr dirty="0"/>
          </a:p>
        </p:txBody>
      </p:sp>
      <p:sp>
        <p:nvSpPr>
          <p:cNvPr id="27" name="Rectangle 26"/>
          <p:cNvSpPr/>
          <p:nvPr/>
        </p:nvSpPr>
        <p:spPr>
          <a:xfrm>
            <a:off x="7388650" y="2607491"/>
            <a:ext cx="1297229" cy="400110"/>
          </a:xfrm>
          <a:prstGeom prst="rect">
            <a:avLst/>
          </a:prstGeom>
          <a:solidFill>
            <a:srgbClr val="00B0F0"/>
          </a:solidFill>
          <a:ln>
            <a:solidFill>
              <a:schemeClr val="accent1"/>
            </a:solidFill>
          </a:ln>
        </p:spPr>
        <p:txBody>
          <a:bodyPr wrap="square">
            <a:spAutoFit/>
          </a:bodyPr>
          <a:lstStyle/>
          <a:p>
            <a:pPr indent="-514350" algn="ctr">
              <a:buClr>
                <a:srgbClr val="CC0000"/>
              </a:buClr>
            </a:pPr>
            <a:r>
              <a:rPr lang="en-US" sz="2000" dirty="0" smtClean="0"/>
              <a:t>PPE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257306" y="1828800"/>
            <a:ext cx="5969000" cy="1079501"/>
          </a:xfrm>
        </p:spPr>
        <p:txBody>
          <a:bodyPr/>
          <a:lstStyle/>
          <a:p>
            <a:pPr algn="ctr"/>
            <a:r>
              <a:rPr sz="4000" b="1" dirty="0"/>
              <a:t>HYDRATION</a:t>
            </a:r>
          </a:p>
        </p:txBody>
      </p:sp>
      <p:sp>
        <p:nvSpPr>
          <p:cNvPr id="26" name="TextBox 25"/>
          <p:cNvSpPr txBox="1"/>
          <p:nvPr/>
        </p:nvSpPr>
        <p:spPr>
          <a:xfrm>
            <a:off x="585784" y="2628373"/>
            <a:ext cx="7962900" cy="3170099"/>
          </a:xfrm>
          <a:prstGeom prst="rect">
            <a:avLst/>
          </a:prstGeom>
          <a:noFill/>
        </p:spPr>
        <p:txBody>
          <a:bodyPr wrap="square">
            <a:spAutoFit/>
          </a:bodyPr>
          <a:lstStyle/>
          <a:p>
            <a:pPr indent="-514350"/>
            <a:r>
              <a:rPr sz="2100" b="1" dirty="0" smtClean="0">
                <a:latin typeface="+mn-lt"/>
              </a:rPr>
              <a:t>We </a:t>
            </a:r>
            <a:r>
              <a:rPr sz="2100" b="1" dirty="0">
                <a:latin typeface="+mn-lt"/>
              </a:rPr>
              <a:t>need to know:</a:t>
            </a:r>
          </a:p>
          <a:p>
            <a:pPr indent="-514350"/>
            <a:endParaRPr sz="2100" dirty="0"/>
          </a:p>
          <a:p>
            <a:pPr indent="-514350">
              <a:buClr>
                <a:srgbClr val="CC0000"/>
              </a:buClr>
              <a:buFont typeface="Wingdings"/>
              <a:buChar char="Ø"/>
            </a:pPr>
            <a:r>
              <a:rPr sz="2100" b="1" dirty="0">
                <a:latin typeface="+mn-lt"/>
              </a:rPr>
              <a:t>Where heat comes </a:t>
            </a:r>
            <a:r>
              <a:rPr sz="2100" b="1" i="1" dirty="0">
                <a:latin typeface="+mn-lt"/>
              </a:rPr>
              <a:t>from</a:t>
            </a:r>
          </a:p>
          <a:p>
            <a:pPr indent="-514350">
              <a:buClr>
                <a:srgbClr val="CC0000"/>
              </a:buClr>
              <a:buFont typeface="Wingdings"/>
              <a:buChar char="Ø"/>
            </a:pPr>
            <a:endParaRPr sz="2100" i="1" dirty="0"/>
          </a:p>
          <a:p>
            <a:pPr indent="-514350" algn="ctr">
              <a:buClr>
                <a:srgbClr val="CC0000"/>
              </a:buClr>
              <a:buFont typeface="Wingdings"/>
              <a:buChar char="Ø"/>
            </a:pPr>
            <a:r>
              <a:rPr sz="2100" i="1" dirty="0">
                <a:latin typeface="+mn-lt"/>
              </a:rPr>
              <a:t>The impact of long term exposure to heat</a:t>
            </a:r>
          </a:p>
          <a:p>
            <a:pPr indent="-514350" algn="ctr">
              <a:buClr>
                <a:srgbClr val="CC0000"/>
              </a:buClr>
              <a:buFont typeface="Wingdings"/>
              <a:buChar char="Ø"/>
            </a:pPr>
            <a:endParaRPr sz="2100" dirty="0"/>
          </a:p>
          <a:p>
            <a:pPr indent="-514350" algn="ctr">
              <a:buClr>
                <a:srgbClr val="CC0000"/>
              </a:buClr>
              <a:buFont typeface="Wingdings"/>
              <a:buChar char="Ø"/>
            </a:pPr>
            <a:r>
              <a:rPr sz="2100" b="1" dirty="0">
                <a:latin typeface="+mn-lt"/>
              </a:rPr>
              <a:t>The effects of heat </a:t>
            </a:r>
            <a:r>
              <a:rPr sz="2100" b="1" dirty="0" smtClean="0">
                <a:latin typeface="+mn-lt"/>
              </a:rPr>
              <a:t>stress</a:t>
            </a:r>
            <a:r>
              <a:rPr sz="2600" b="1" dirty="0"/>
              <a:t>	</a:t>
            </a:r>
          </a:p>
          <a:p>
            <a:endParaRPr dirty="0"/>
          </a:p>
          <a:p>
            <a:endParaRPr dirty="0"/>
          </a:p>
          <a:p>
            <a:endParaRPr dirty="0"/>
          </a:p>
        </p:txBody>
      </p:sp>
      <p:sp>
        <p:nvSpPr>
          <p:cNvPr id="27" name="Rectangle 26"/>
          <p:cNvSpPr/>
          <p:nvPr/>
        </p:nvSpPr>
        <p:spPr>
          <a:xfrm>
            <a:off x="7023895" y="2654224"/>
            <a:ext cx="1727201" cy="707886"/>
          </a:xfrm>
          <a:prstGeom prst="rect">
            <a:avLst/>
          </a:prstGeom>
          <a:solidFill>
            <a:srgbClr val="FFFF00"/>
          </a:solidFill>
          <a:ln>
            <a:solidFill>
              <a:schemeClr val="accent1"/>
            </a:solidFill>
          </a:ln>
        </p:spPr>
        <p:txBody>
          <a:bodyPr wrap="square">
            <a:spAutoFit/>
          </a:bodyPr>
          <a:lstStyle/>
          <a:p>
            <a:pPr indent="-514350" algn="ctr"/>
            <a:r>
              <a:rPr lang="en-US" sz="2000" dirty="0" smtClean="0"/>
              <a:t>TRAINING</a:t>
            </a:r>
          </a:p>
          <a:p>
            <a:pPr indent="-514350" algn="ctr"/>
            <a:r>
              <a:rPr lang="en-US" sz="2000" dirty="0" smtClean="0"/>
              <a:t>EDUCATION</a:t>
            </a:r>
            <a:endParaRPr lang="en-US" sz="2000" dirty="0"/>
          </a:p>
        </p:txBody>
      </p:sp>
      <p:sp>
        <p:nvSpPr>
          <p:cNvPr id="2" name="Content Placeholder 1"/>
          <p:cNvSpPr>
            <a:spLocks noGrp="1"/>
          </p:cNvSpPr>
          <p:nvPr>
            <p:ph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625600" y="2010082"/>
            <a:ext cx="5969000" cy="1079501"/>
          </a:xfrm>
        </p:spPr>
        <p:txBody>
          <a:bodyPr/>
          <a:lstStyle/>
          <a:p>
            <a:pPr algn="ctr"/>
            <a:r>
              <a:rPr sz="4000" b="1" dirty="0"/>
              <a:t>HYDRATION</a:t>
            </a:r>
          </a:p>
        </p:txBody>
      </p:sp>
      <p:sp>
        <p:nvSpPr>
          <p:cNvPr id="26" name="TextBox 25"/>
          <p:cNvSpPr txBox="1"/>
          <p:nvPr/>
        </p:nvSpPr>
        <p:spPr>
          <a:xfrm>
            <a:off x="673099" y="3390902"/>
            <a:ext cx="7874001" cy="2354491"/>
          </a:xfrm>
          <a:prstGeom prst="rect">
            <a:avLst/>
          </a:prstGeom>
          <a:noFill/>
        </p:spPr>
        <p:txBody>
          <a:bodyPr wrap="square">
            <a:spAutoFit/>
          </a:bodyPr>
          <a:lstStyle/>
          <a:p>
            <a:pPr indent="-514350"/>
            <a:r>
              <a:rPr sz="2100" b="1" dirty="0" smtClean="0">
                <a:latin typeface="+mn-lt"/>
              </a:rPr>
              <a:t>We </a:t>
            </a:r>
            <a:r>
              <a:rPr sz="2100" b="1" dirty="0">
                <a:latin typeface="+mn-lt"/>
              </a:rPr>
              <a:t>need to know:</a:t>
            </a:r>
          </a:p>
          <a:p>
            <a:pPr indent="-514350"/>
            <a:endParaRPr sz="2100" dirty="0"/>
          </a:p>
          <a:p>
            <a:pPr indent="-514350">
              <a:buClr>
                <a:srgbClr val="CC0000"/>
              </a:buClr>
              <a:buFont typeface="Wingdings"/>
              <a:buChar char="Ø"/>
            </a:pPr>
            <a:r>
              <a:rPr sz="2100" b="1" dirty="0">
                <a:latin typeface="+mn-lt"/>
              </a:rPr>
              <a:t> </a:t>
            </a:r>
            <a:r>
              <a:rPr sz="2100" b="1" dirty="0" smtClean="0">
                <a:latin typeface="+mn-lt"/>
              </a:rPr>
              <a:t>Physiological </a:t>
            </a:r>
            <a:r>
              <a:rPr sz="2100" b="1" dirty="0">
                <a:latin typeface="+mn-lt"/>
              </a:rPr>
              <a:t>Effects of Heat Stress</a:t>
            </a:r>
          </a:p>
          <a:p>
            <a:pPr indent="-514350">
              <a:buClr>
                <a:srgbClr val="CC0000"/>
              </a:buClr>
              <a:buFont typeface="Wingdings"/>
              <a:buChar char="Ø"/>
            </a:pPr>
            <a:endParaRPr sz="2100" dirty="0"/>
          </a:p>
          <a:p>
            <a:pPr indent="-514350">
              <a:buClr>
                <a:srgbClr val="CC0000"/>
              </a:buClr>
              <a:buFont typeface="Wingdings" pitchFamily="2" charset="2"/>
              <a:buChar char="Ø"/>
            </a:pPr>
            <a:r>
              <a:rPr sz="2100" dirty="0" smtClean="0">
                <a:latin typeface="+mn-lt"/>
              </a:rPr>
              <a:t> </a:t>
            </a:r>
            <a:r>
              <a:rPr sz="2100" dirty="0">
                <a:latin typeface="+mn-lt"/>
              </a:rPr>
              <a:t>Increased Risk Factors</a:t>
            </a:r>
          </a:p>
          <a:p>
            <a:pPr indent="-514350">
              <a:buClr>
                <a:srgbClr val="CC0000"/>
              </a:buClr>
              <a:buFont typeface="Wingdings"/>
              <a:buChar char="Ø"/>
            </a:pPr>
            <a:endParaRPr sz="2100" dirty="0"/>
          </a:p>
          <a:p>
            <a:pPr indent="-514350">
              <a:buClr>
                <a:srgbClr val="CC0000"/>
              </a:buClr>
              <a:buFont typeface="Wingdings"/>
              <a:buChar char="Ø"/>
            </a:pPr>
            <a:r>
              <a:rPr sz="2100" b="1" dirty="0">
                <a:latin typeface="+mn-lt"/>
              </a:rPr>
              <a:t>Symptoms of the Effects of Heat </a:t>
            </a:r>
            <a:r>
              <a:rPr sz="2100" dirty="0" smtClean="0">
                <a:latin typeface="+mn-lt"/>
              </a:rPr>
              <a:t>S</a:t>
            </a:r>
            <a:r>
              <a:rPr sz="2100" b="1" dirty="0" smtClean="0">
                <a:latin typeface="+mn-lt"/>
              </a:rPr>
              <a:t>tress</a:t>
            </a:r>
            <a:endParaRPr dirty="0"/>
          </a:p>
        </p:txBody>
      </p:sp>
      <p:sp>
        <p:nvSpPr>
          <p:cNvPr id="27" name="Rectangle 26"/>
          <p:cNvSpPr/>
          <p:nvPr/>
        </p:nvSpPr>
        <p:spPr>
          <a:xfrm>
            <a:off x="7062779" y="2790165"/>
            <a:ext cx="1727201" cy="707886"/>
          </a:xfrm>
          <a:prstGeom prst="rect">
            <a:avLst/>
          </a:prstGeom>
          <a:solidFill>
            <a:srgbClr val="FFFF00"/>
          </a:solidFill>
          <a:ln>
            <a:solidFill>
              <a:schemeClr val="accent1"/>
            </a:solidFill>
          </a:ln>
        </p:spPr>
        <p:txBody>
          <a:bodyPr wrap="square">
            <a:spAutoFit/>
          </a:bodyPr>
          <a:lstStyle/>
          <a:p>
            <a:pPr indent="-514350" algn="ctr"/>
            <a:r>
              <a:rPr lang="en-US" sz="2000" dirty="0" smtClean="0"/>
              <a:t>TRAINING</a:t>
            </a:r>
          </a:p>
          <a:p>
            <a:pPr indent="-514350" algn="ctr"/>
            <a:r>
              <a:rPr lang="en-US" sz="2000" dirty="0" smtClean="0"/>
              <a:t>EDUCATION</a:t>
            </a:r>
            <a:endParaRPr lang="en-US" sz="20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650996" y="1968494"/>
            <a:ext cx="5969000" cy="1079501"/>
          </a:xfrm>
        </p:spPr>
        <p:txBody>
          <a:bodyPr/>
          <a:lstStyle/>
          <a:p>
            <a:pPr algn="ctr"/>
            <a:r>
              <a:rPr sz="4000" b="1" dirty="0"/>
              <a:t>HYDRATION</a:t>
            </a:r>
          </a:p>
        </p:txBody>
      </p:sp>
      <p:sp>
        <p:nvSpPr>
          <p:cNvPr id="26" name="TextBox 25"/>
          <p:cNvSpPr txBox="1"/>
          <p:nvPr/>
        </p:nvSpPr>
        <p:spPr>
          <a:xfrm>
            <a:off x="664792" y="3072007"/>
            <a:ext cx="7874001" cy="2277547"/>
          </a:xfrm>
          <a:prstGeom prst="rect">
            <a:avLst/>
          </a:prstGeom>
          <a:noFill/>
        </p:spPr>
        <p:txBody>
          <a:bodyPr wrap="square">
            <a:spAutoFit/>
          </a:bodyPr>
          <a:lstStyle/>
          <a:p>
            <a:pPr indent="-514350"/>
            <a:r>
              <a:rPr sz="2100" b="1" dirty="0" smtClean="0">
                <a:latin typeface="+mn-lt"/>
              </a:rPr>
              <a:t>We </a:t>
            </a:r>
            <a:r>
              <a:rPr sz="2100" b="1" dirty="0">
                <a:latin typeface="+mn-lt"/>
              </a:rPr>
              <a:t>need to know:</a:t>
            </a:r>
          </a:p>
          <a:p>
            <a:pPr indent="-514350"/>
            <a:endParaRPr lang="en-US" sz="2100" dirty="0" smtClean="0"/>
          </a:p>
          <a:p>
            <a:pPr indent="-514350">
              <a:buClr>
                <a:srgbClr val="CC0000"/>
              </a:buClr>
              <a:buFont typeface="Wingdings"/>
              <a:buChar char="Ø"/>
            </a:pPr>
            <a:r>
              <a:rPr lang="en-US" sz="2100" dirty="0" smtClean="0"/>
              <a:t> The Risk Factors</a:t>
            </a:r>
          </a:p>
          <a:p>
            <a:pPr lvl="2" indent="-514350">
              <a:buClr>
                <a:srgbClr val="CC0000"/>
              </a:buClr>
              <a:buFont typeface="Times New Roman"/>
              <a:buChar char="‒"/>
            </a:pPr>
            <a:r>
              <a:rPr lang="en-US" sz="2100" dirty="0" smtClean="0"/>
              <a:t>Medical Issues</a:t>
            </a:r>
          </a:p>
          <a:p>
            <a:pPr lvl="2" indent="-514350">
              <a:buClr>
                <a:srgbClr val="CC0000"/>
              </a:buClr>
              <a:buFont typeface="Times New Roman"/>
              <a:buChar char="‒"/>
            </a:pPr>
            <a:r>
              <a:rPr lang="en-US" sz="2100" dirty="0" smtClean="0"/>
              <a:t>Medications</a:t>
            </a:r>
          </a:p>
          <a:p>
            <a:pPr lvl="2" indent="-514350">
              <a:buClr>
                <a:srgbClr val="CC0000"/>
              </a:buClr>
              <a:buFont typeface="Times New Roman"/>
              <a:buChar char="‒"/>
            </a:pPr>
            <a:r>
              <a:rPr lang="en-US" sz="2100" dirty="0" smtClean="0"/>
              <a:t>Alcohol/Caffeine</a:t>
            </a:r>
            <a:endParaRPr dirty="0"/>
          </a:p>
          <a:p>
            <a:endParaRPr dirty="0"/>
          </a:p>
        </p:txBody>
      </p:sp>
      <p:sp>
        <p:nvSpPr>
          <p:cNvPr id="27" name="Rectangle 26"/>
          <p:cNvSpPr/>
          <p:nvPr/>
        </p:nvSpPr>
        <p:spPr>
          <a:xfrm>
            <a:off x="6988647" y="2922652"/>
            <a:ext cx="1727201" cy="707886"/>
          </a:xfrm>
          <a:prstGeom prst="rect">
            <a:avLst/>
          </a:prstGeom>
          <a:solidFill>
            <a:srgbClr val="FFFF00"/>
          </a:solidFill>
          <a:ln>
            <a:solidFill>
              <a:schemeClr val="accent1"/>
            </a:solidFill>
          </a:ln>
        </p:spPr>
        <p:txBody>
          <a:bodyPr wrap="square">
            <a:spAutoFit/>
          </a:bodyPr>
          <a:lstStyle/>
          <a:p>
            <a:pPr indent="-514350" algn="ctr"/>
            <a:r>
              <a:rPr lang="en-US" sz="2000" dirty="0" smtClean="0"/>
              <a:t>TRAINING</a:t>
            </a:r>
          </a:p>
          <a:p>
            <a:pPr indent="-514350" algn="ctr"/>
            <a:r>
              <a:rPr lang="en-US" sz="2000" dirty="0" smtClean="0"/>
              <a:t>EDUCATION</a:t>
            </a:r>
            <a:endParaRPr lang="en-US" sz="20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601537" y="1851532"/>
            <a:ext cx="5969000" cy="1079501"/>
          </a:xfrm>
        </p:spPr>
        <p:txBody>
          <a:bodyPr/>
          <a:lstStyle/>
          <a:p>
            <a:pPr algn="ctr"/>
            <a:r>
              <a:rPr sz="4000" b="1" dirty="0"/>
              <a:t>HYDRATION</a:t>
            </a:r>
          </a:p>
        </p:txBody>
      </p:sp>
      <p:sp>
        <p:nvSpPr>
          <p:cNvPr id="26" name="TextBox 25"/>
          <p:cNvSpPr txBox="1"/>
          <p:nvPr/>
        </p:nvSpPr>
        <p:spPr>
          <a:xfrm>
            <a:off x="856247" y="2664326"/>
            <a:ext cx="7874001" cy="3262432"/>
          </a:xfrm>
          <a:prstGeom prst="rect">
            <a:avLst/>
          </a:prstGeom>
          <a:noFill/>
        </p:spPr>
        <p:txBody>
          <a:bodyPr wrap="square">
            <a:spAutoFit/>
          </a:bodyPr>
          <a:lstStyle/>
          <a:p>
            <a:pPr indent="-514350"/>
            <a:r>
              <a:rPr sz="2100" b="1" dirty="0" smtClean="0">
                <a:latin typeface="+mn-lt"/>
              </a:rPr>
              <a:t>We </a:t>
            </a:r>
            <a:r>
              <a:rPr sz="2100" b="1" dirty="0">
                <a:latin typeface="+mn-lt"/>
              </a:rPr>
              <a:t>need to know:</a:t>
            </a:r>
          </a:p>
          <a:p>
            <a:pPr indent="-514350"/>
            <a:endParaRPr sz="2100" dirty="0"/>
          </a:p>
          <a:p>
            <a:pPr indent="-514350">
              <a:buClr>
                <a:srgbClr val="CC0000"/>
              </a:buClr>
              <a:buFont typeface="Wingdings"/>
              <a:buChar char="Ø"/>
            </a:pPr>
            <a:r>
              <a:rPr sz="2100" b="1" dirty="0">
                <a:latin typeface="+mn-lt"/>
              </a:rPr>
              <a:t>  </a:t>
            </a:r>
            <a:r>
              <a:rPr lang="en-US" sz="2100" dirty="0" smtClean="0"/>
              <a:t>The Risk Factors</a:t>
            </a:r>
          </a:p>
          <a:p>
            <a:pPr lvl="2" indent="-514350">
              <a:buClr>
                <a:srgbClr val="CC0000"/>
              </a:buClr>
              <a:buFont typeface="Times New Roman"/>
              <a:buChar char="‒"/>
            </a:pPr>
            <a:r>
              <a:rPr lang="en-US" sz="2100" dirty="0" smtClean="0"/>
              <a:t>Dehydration</a:t>
            </a:r>
          </a:p>
          <a:p>
            <a:pPr lvl="2" indent="-514350">
              <a:buClr>
                <a:srgbClr val="CC0000"/>
              </a:buClr>
              <a:buFont typeface="Times New Roman"/>
              <a:buChar char="‒"/>
            </a:pPr>
            <a:r>
              <a:rPr lang="en-US" sz="2100" dirty="0" smtClean="0"/>
              <a:t>Fitness</a:t>
            </a:r>
          </a:p>
          <a:p>
            <a:pPr lvl="2" indent="-514350">
              <a:buClr>
                <a:srgbClr val="CC0000"/>
              </a:buClr>
              <a:buFont typeface="Times New Roman"/>
              <a:buChar char="‒"/>
            </a:pPr>
            <a:r>
              <a:rPr lang="en-US" sz="2100" dirty="0" smtClean="0"/>
              <a:t>Heat Acclimation</a:t>
            </a:r>
          </a:p>
          <a:p>
            <a:pPr indent="-514350"/>
            <a:endParaRPr sz="3200" b="1" dirty="0"/>
          </a:p>
          <a:p>
            <a:endParaRPr dirty="0"/>
          </a:p>
          <a:p>
            <a:endParaRPr dirty="0"/>
          </a:p>
          <a:p>
            <a:endParaRPr dirty="0"/>
          </a:p>
        </p:txBody>
      </p:sp>
      <p:sp>
        <p:nvSpPr>
          <p:cNvPr id="27" name="Rectangle 26"/>
          <p:cNvSpPr/>
          <p:nvPr/>
        </p:nvSpPr>
        <p:spPr>
          <a:xfrm>
            <a:off x="7077910" y="2664326"/>
            <a:ext cx="1727201" cy="707886"/>
          </a:xfrm>
          <a:prstGeom prst="rect">
            <a:avLst/>
          </a:prstGeom>
          <a:solidFill>
            <a:srgbClr val="FFFF00"/>
          </a:solidFill>
          <a:ln>
            <a:solidFill>
              <a:schemeClr val="accent1"/>
            </a:solidFill>
          </a:ln>
        </p:spPr>
        <p:txBody>
          <a:bodyPr wrap="square">
            <a:spAutoFit/>
          </a:bodyPr>
          <a:lstStyle/>
          <a:p>
            <a:pPr indent="-514350" algn="ctr"/>
            <a:r>
              <a:rPr lang="en-US" sz="2000" dirty="0" smtClean="0"/>
              <a:t>TRAINING</a:t>
            </a:r>
          </a:p>
          <a:p>
            <a:pPr indent="-514350" algn="ctr"/>
            <a:r>
              <a:rPr lang="en-US" sz="2000" dirty="0" smtClean="0"/>
              <a:t>EDUCATION</a:t>
            </a:r>
            <a:endParaRPr lang="en-US" sz="20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638296" y="1898653"/>
            <a:ext cx="5969000" cy="1079501"/>
          </a:xfrm>
        </p:spPr>
        <p:txBody>
          <a:bodyPr/>
          <a:lstStyle/>
          <a:p>
            <a:pPr algn="ctr"/>
            <a:r>
              <a:rPr sz="4000" b="1" dirty="0"/>
              <a:t>HYDRATION</a:t>
            </a:r>
          </a:p>
        </p:txBody>
      </p:sp>
      <p:sp>
        <p:nvSpPr>
          <p:cNvPr id="26" name="TextBox 25"/>
          <p:cNvSpPr txBox="1"/>
          <p:nvPr/>
        </p:nvSpPr>
        <p:spPr>
          <a:xfrm>
            <a:off x="654481" y="3593923"/>
            <a:ext cx="7874001" cy="2123658"/>
          </a:xfrm>
          <a:prstGeom prst="rect">
            <a:avLst/>
          </a:prstGeom>
          <a:noFill/>
        </p:spPr>
        <p:txBody>
          <a:bodyPr wrap="square">
            <a:spAutoFit/>
          </a:bodyPr>
          <a:lstStyle/>
          <a:p>
            <a:pPr indent="-514350">
              <a:buClr>
                <a:srgbClr val="CC0000"/>
              </a:buClr>
              <a:buFont typeface="Wingdings" pitchFamily="2" charset="2"/>
              <a:buChar char="Ø"/>
            </a:pPr>
            <a:r>
              <a:rPr lang="en-US" sz="2100" dirty="0" smtClean="0"/>
              <a:t>Fluids</a:t>
            </a:r>
          </a:p>
          <a:p>
            <a:pPr indent="-514350">
              <a:buClr>
                <a:srgbClr val="CC0000"/>
              </a:buClr>
              <a:buFont typeface="Wingdings"/>
              <a:buChar char="Ø"/>
            </a:pPr>
            <a:r>
              <a:rPr lang="en-US" sz="2100" dirty="0" smtClean="0"/>
              <a:t>Nutrition</a:t>
            </a:r>
          </a:p>
          <a:p>
            <a:pPr indent="-514350">
              <a:buClr>
                <a:srgbClr val="CC0000"/>
              </a:buClr>
              <a:buFont typeface="Wingdings"/>
              <a:buChar char="Ø"/>
            </a:pPr>
            <a:r>
              <a:rPr lang="en-US" sz="2100" dirty="0" smtClean="0"/>
              <a:t>Fitness</a:t>
            </a:r>
          </a:p>
          <a:p>
            <a:pPr indent="-514350">
              <a:buClr>
                <a:srgbClr val="CC0000"/>
              </a:buClr>
              <a:buFont typeface="Wingdings"/>
              <a:buChar char="Ø"/>
            </a:pPr>
            <a:r>
              <a:rPr lang="en-US" sz="2100" dirty="0" smtClean="0"/>
              <a:t>Medical Conditions</a:t>
            </a:r>
            <a:endParaRPr sz="2100" b="1" dirty="0"/>
          </a:p>
          <a:p>
            <a:endParaRPr dirty="0"/>
          </a:p>
          <a:p>
            <a:endParaRPr dirty="0"/>
          </a:p>
          <a:p>
            <a:endParaRPr dirty="0"/>
          </a:p>
        </p:txBody>
      </p:sp>
      <p:sp>
        <p:nvSpPr>
          <p:cNvPr id="27" name="Rectangle 26"/>
          <p:cNvSpPr/>
          <p:nvPr/>
        </p:nvSpPr>
        <p:spPr>
          <a:xfrm>
            <a:off x="7050253" y="2977022"/>
            <a:ext cx="1727201" cy="707886"/>
          </a:xfrm>
          <a:prstGeom prst="rect">
            <a:avLst/>
          </a:prstGeom>
          <a:solidFill>
            <a:srgbClr val="FFC000"/>
          </a:solidFill>
          <a:ln>
            <a:solidFill>
              <a:schemeClr val="accent1"/>
            </a:solidFill>
          </a:ln>
        </p:spPr>
        <p:txBody>
          <a:bodyPr wrap="square">
            <a:spAutoFit/>
          </a:bodyPr>
          <a:lstStyle/>
          <a:p>
            <a:pPr indent="-514350" algn="ctr"/>
            <a:r>
              <a:rPr lang="en-US" sz="2000" dirty="0" smtClean="0"/>
              <a:t>CULTURE CHANGE</a:t>
            </a:r>
            <a:endParaRPr lang="en-US" sz="20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4298"/>
            <a:ext cx="7772400" cy="1371600"/>
          </a:xfrm>
        </p:spPr>
        <p:txBody>
          <a:bodyPr/>
          <a:lstStyle/>
          <a:p>
            <a:pPr algn="ctr"/>
            <a:r>
              <a:rPr sz="4000" b="1" dirty="0"/>
              <a:t>HEAT INJURIES</a:t>
            </a:r>
          </a:p>
        </p:txBody>
      </p:sp>
      <p:sp>
        <p:nvSpPr>
          <p:cNvPr id="3" name="Content Placeholder 2"/>
          <p:cNvSpPr>
            <a:spLocks noGrp="1"/>
          </p:cNvSpPr>
          <p:nvPr>
            <p:ph idx="1"/>
          </p:nvPr>
        </p:nvSpPr>
        <p:spPr>
          <a:xfrm>
            <a:off x="685800" y="3255898"/>
            <a:ext cx="7772400" cy="1616199"/>
          </a:xfrm>
        </p:spPr>
        <p:txBody>
          <a:bodyPr/>
          <a:lstStyle/>
          <a:p>
            <a:pPr>
              <a:buClr>
                <a:srgbClr val="CC0000"/>
              </a:buClr>
              <a:buFont typeface="Wingdings"/>
              <a:buChar char="Ø"/>
            </a:pPr>
            <a:r>
              <a:rPr b="1" dirty="0" err="1"/>
              <a:t>Miliaria</a:t>
            </a:r>
            <a:r>
              <a:rPr b="1" dirty="0"/>
              <a:t> (Prickly Heat</a:t>
            </a:r>
            <a:r>
              <a:rPr b="1" dirty="0" smtClean="0"/>
              <a:t>)</a:t>
            </a:r>
            <a:endParaRPr dirty="0"/>
          </a:p>
          <a:p>
            <a:pPr>
              <a:buClr>
                <a:srgbClr val="CC0000"/>
              </a:buClr>
              <a:buFont typeface="Wingdings"/>
              <a:buChar char="Ø"/>
            </a:pPr>
            <a:r>
              <a:rPr b="1" dirty="0" smtClean="0"/>
              <a:t>Cramps</a:t>
            </a:r>
            <a:endParaRPr dirty="0"/>
          </a:p>
          <a:p>
            <a:pPr>
              <a:buClr>
                <a:srgbClr val="CC0000"/>
              </a:buClr>
              <a:buFont typeface="Wingdings"/>
              <a:buChar char="Ø"/>
            </a:pPr>
            <a:r>
              <a:rPr b="1" dirty="0"/>
              <a:t>Heat </a:t>
            </a:r>
            <a:r>
              <a:rPr b="1" dirty="0" smtClean="0"/>
              <a:t>Exhaustion</a:t>
            </a:r>
            <a:endParaRPr dirty="0"/>
          </a:p>
          <a:p>
            <a:pPr>
              <a:buClr>
                <a:srgbClr val="CC0000"/>
              </a:buClr>
              <a:buFont typeface="Wingdings"/>
              <a:buChar char="Ø"/>
            </a:pPr>
            <a:r>
              <a:rPr b="1" dirty="0"/>
              <a:t>Heat Stroke</a:t>
            </a:r>
          </a:p>
        </p:txBody>
      </p:sp>
      <p:sp>
        <p:nvSpPr>
          <p:cNvPr id="4" name="TextBox 3"/>
          <p:cNvSpPr txBox="1"/>
          <p:nvPr/>
        </p:nvSpPr>
        <p:spPr>
          <a:xfrm>
            <a:off x="7723513" y="2855788"/>
            <a:ext cx="1003300" cy="400110"/>
          </a:xfrm>
          <a:prstGeom prst="rect">
            <a:avLst/>
          </a:prstGeom>
          <a:solidFill>
            <a:srgbClr val="FF0000"/>
          </a:solidFill>
        </p:spPr>
        <p:txBody>
          <a:bodyPr wrap="square" rtlCol="0">
            <a:spAutoFit/>
          </a:bodyPr>
          <a:lstStyle/>
          <a:p>
            <a:pPr algn="ctr"/>
            <a:r>
              <a:rPr lang="en-US" sz="2000" dirty="0" smtClean="0"/>
              <a:t>HEAT</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9680"/>
            <a:ext cx="7772400" cy="881646"/>
          </a:xfrm>
        </p:spPr>
        <p:txBody>
          <a:bodyPr/>
          <a:lstStyle/>
          <a:p>
            <a:pPr algn="ctr"/>
            <a:r>
              <a:rPr sz="4000" b="1" dirty="0"/>
              <a:t>HEAT INJURY</a:t>
            </a:r>
          </a:p>
        </p:txBody>
      </p:sp>
      <p:sp>
        <p:nvSpPr>
          <p:cNvPr id="3" name="Content Placeholder 2"/>
          <p:cNvSpPr>
            <a:spLocks noGrp="1"/>
          </p:cNvSpPr>
          <p:nvPr>
            <p:ph idx="1"/>
          </p:nvPr>
        </p:nvSpPr>
        <p:spPr>
          <a:xfrm>
            <a:off x="685800" y="2982297"/>
            <a:ext cx="7772400" cy="2332130"/>
          </a:xfrm>
        </p:spPr>
        <p:txBody>
          <a:bodyPr/>
          <a:lstStyle/>
          <a:p>
            <a:pPr>
              <a:buClr>
                <a:srgbClr val="CC0000"/>
              </a:buClr>
              <a:buFont typeface="Wingdings"/>
              <a:buChar char="Ø"/>
            </a:pPr>
            <a:r>
              <a:rPr b="1" dirty="0" err="1"/>
              <a:t>Miliaria</a:t>
            </a:r>
            <a:r>
              <a:rPr b="1" dirty="0"/>
              <a:t> (Prickly Heat)</a:t>
            </a:r>
          </a:p>
          <a:p>
            <a:pPr lvl="1">
              <a:buClr>
                <a:srgbClr val="CC0000"/>
              </a:buClr>
              <a:buFont typeface="Times New Roman"/>
              <a:buChar char="‒"/>
            </a:pPr>
            <a:r>
              <a:rPr b="1" dirty="0"/>
              <a:t>Acute inflammation of the skin</a:t>
            </a:r>
          </a:p>
          <a:p>
            <a:pPr lvl="1">
              <a:buClr>
                <a:srgbClr val="CC0000"/>
              </a:buClr>
              <a:buFont typeface="Times New Roman"/>
              <a:buChar char="‒"/>
            </a:pPr>
            <a:r>
              <a:rPr b="1" dirty="0"/>
              <a:t>Results from clogged sweat ducts</a:t>
            </a:r>
          </a:p>
          <a:p>
            <a:pPr lvl="1">
              <a:buClr>
                <a:srgbClr val="CC0000"/>
              </a:buClr>
              <a:buFont typeface="Times New Roman"/>
              <a:buChar char="‒"/>
            </a:pPr>
            <a:r>
              <a:rPr b="1" dirty="0"/>
              <a:t>More annoying than anything</a:t>
            </a:r>
          </a:p>
          <a:p>
            <a:pPr lvl="1">
              <a:buClr>
                <a:srgbClr val="CC0000"/>
              </a:buClr>
              <a:buFont typeface="Times New Roman"/>
              <a:buChar char="‒"/>
            </a:pPr>
            <a:r>
              <a:rPr b="1" dirty="0"/>
              <a:t>PPE or tight </a:t>
            </a:r>
            <a:r>
              <a:rPr b="1" dirty="0" smtClean="0"/>
              <a:t>cloth</a:t>
            </a:r>
            <a:r>
              <a:rPr lang="en-US" b="1" dirty="0" smtClean="0"/>
              <a:t>ing</a:t>
            </a:r>
          </a:p>
          <a:p>
            <a:pPr lvl="1">
              <a:buClr>
                <a:srgbClr val="CC0000"/>
              </a:buClr>
              <a:buFont typeface="Times New Roman"/>
              <a:buChar char="‒"/>
            </a:pPr>
            <a:r>
              <a:rPr b="1" dirty="0" smtClean="0"/>
              <a:t>wet </a:t>
            </a:r>
            <a:r>
              <a:rPr b="1" dirty="0"/>
              <a:t>clothing</a:t>
            </a:r>
          </a:p>
          <a:p>
            <a:pPr>
              <a:buClr>
                <a:srgbClr val="CC0000"/>
              </a:buClr>
            </a:pPr>
            <a:endParaRPr dirty="0"/>
          </a:p>
          <a:p>
            <a:endParaRPr dirty="0"/>
          </a:p>
        </p:txBody>
      </p:sp>
      <p:sp>
        <p:nvSpPr>
          <p:cNvPr id="4" name="TextBox 3"/>
          <p:cNvSpPr txBox="1"/>
          <p:nvPr/>
        </p:nvSpPr>
        <p:spPr>
          <a:xfrm>
            <a:off x="7789111" y="2582187"/>
            <a:ext cx="1003300" cy="400110"/>
          </a:xfrm>
          <a:prstGeom prst="rect">
            <a:avLst/>
          </a:prstGeom>
          <a:solidFill>
            <a:srgbClr val="FF0000"/>
          </a:solidFill>
        </p:spPr>
        <p:txBody>
          <a:bodyPr wrap="square" rtlCol="0">
            <a:spAutoFit/>
          </a:bodyPr>
          <a:lstStyle/>
          <a:p>
            <a:pPr algn="ctr"/>
            <a:r>
              <a:rPr lang="en-US" sz="2000" dirty="0" smtClean="0"/>
              <a:t>HEAT</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18490" y="2129589"/>
            <a:ext cx="8648784" cy="649706"/>
          </a:xfrm>
          <a:prstGeom prst="rect">
            <a:avLst/>
          </a:prstGeom>
        </p:spPr>
        <p:txBody>
          <a:bodyPr>
            <a:noAutofit/>
          </a:bodyPr>
          <a:lstStyle/>
          <a:p>
            <a:pPr algn="ctr"/>
            <a:r>
              <a:rPr sz="4000" b="1" dirty="0" smtClean="0"/>
              <a:t>OBJECTIVES</a:t>
            </a:r>
            <a:endParaRPr sz="4800" b="1" dirty="0"/>
          </a:p>
        </p:txBody>
      </p:sp>
      <p:sp>
        <p:nvSpPr>
          <p:cNvPr id="14339" name="Rectangle 3"/>
          <p:cNvSpPr>
            <a:spLocks noGrp="1" noChangeArrowheads="1"/>
          </p:cNvSpPr>
          <p:nvPr>
            <p:ph idx="4294967295"/>
          </p:nvPr>
        </p:nvSpPr>
        <p:spPr>
          <a:xfrm>
            <a:off x="737937" y="2875547"/>
            <a:ext cx="7924800" cy="2418348"/>
          </a:xfrm>
          <a:prstGeom prst="rect">
            <a:avLst/>
          </a:prstGeom>
        </p:spPr>
        <p:txBody>
          <a:bodyPr/>
          <a:lstStyle/>
          <a:p>
            <a:pPr>
              <a:buClr>
                <a:srgbClr val="CC0000"/>
              </a:buClr>
              <a:buFont typeface="Wingdings"/>
              <a:buChar char="Ø"/>
            </a:pPr>
            <a:r>
              <a:rPr sz="2400" b="1" dirty="0"/>
              <a:t>To define dehydration as it applies to </a:t>
            </a:r>
            <a:r>
              <a:rPr lang="en-US" sz="2400" b="1" dirty="0" smtClean="0"/>
              <a:t>	</a:t>
            </a:r>
            <a:r>
              <a:rPr sz="2400" b="1" dirty="0" smtClean="0"/>
              <a:t>firefighters</a:t>
            </a:r>
            <a:endParaRPr sz="2400" b="1" dirty="0"/>
          </a:p>
          <a:p>
            <a:pPr>
              <a:buClr>
                <a:srgbClr val="CC0000"/>
              </a:buClr>
              <a:buFont typeface="Wingdings"/>
              <a:buChar char="Ø"/>
            </a:pPr>
            <a:r>
              <a:rPr sz="2400" b="1" dirty="0"/>
              <a:t>To identify common hydration issues for </a:t>
            </a:r>
            <a:r>
              <a:rPr lang="en-US" sz="2400" b="1" dirty="0" smtClean="0"/>
              <a:t>	</a:t>
            </a:r>
            <a:r>
              <a:rPr sz="2400" b="1" dirty="0" smtClean="0"/>
              <a:t>firefighters</a:t>
            </a:r>
            <a:endParaRPr sz="2400" b="1" dirty="0"/>
          </a:p>
          <a:p>
            <a:pPr>
              <a:buClr>
                <a:srgbClr val="CC0000"/>
              </a:buClr>
              <a:buFont typeface="Wingdings"/>
              <a:buChar char="Ø"/>
            </a:pPr>
            <a:r>
              <a:rPr sz="2400" b="1" dirty="0"/>
              <a:t>To describe how hydration impacts firefighter </a:t>
            </a:r>
            <a:r>
              <a:rPr lang="en-US" sz="2400" b="1" dirty="0" smtClean="0"/>
              <a:t>	</a:t>
            </a:r>
            <a:r>
              <a:rPr sz="2400" b="1" dirty="0" smtClean="0"/>
              <a:t>health- </a:t>
            </a:r>
            <a:r>
              <a:rPr sz="2400" b="1" dirty="0"/>
              <a:t>including heart attack and </a:t>
            </a:r>
            <a:r>
              <a:rPr sz="2400" b="1" dirty="0" smtClean="0"/>
              <a:t>stroke</a:t>
            </a:r>
            <a:endParaRPr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96" y="2093492"/>
            <a:ext cx="7772400" cy="911059"/>
          </a:xfrm>
        </p:spPr>
        <p:txBody>
          <a:bodyPr/>
          <a:lstStyle/>
          <a:p>
            <a:pPr algn="ctr"/>
            <a:r>
              <a:rPr sz="4000" b="1" dirty="0"/>
              <a:t>HEAT INJURY</a:t>
            </a:r>
          </a:p>
        </p:txBody>
      </p:sp>
      <p:sp>
        <p:nvSpPr>
          <p:cNvPr id="3" name="Content Placeholder 2"/>
          <p:cNvSpPr>
            <a:spLocks noGrp="1"/>
          </p:cNvSpPr>
          <p:nvPr>
            <p:ph idx="1"/>
          </p:nvPr>
        </p:nvSpPr>
        <p:spPr>
          <a:xfrm>
            <a:off x="355596" y="2911642"/>
            <a:ext cx="8470896" cy="2993866"/>
          </a:xfrm>
        </p:spPr>
        <p:txBody>
          <a:bodyPr/>
          <a:lstStyle/>
          <a:p>
            <a:pPr>
              <a:buClr>
                <a:srgbClr val="CC0000"/>
              </a:buClr>
              <a:buFont typeface="Wingdings"/>
              <a:buChar char="Ø"/>
            </a:pPr>
            <a:r>
              <a:rPr b="1" dirty="0" smtClean="0"/>
              <a:t>Cramps</a:t>
            </a:r>
            <a:endParaRPr b="1" dirty="0"/>
          </a:p>
          <a:p>
            <a:pPr lvl="1">
              <a:buClr>
                <a:srgbClr val="CC0000"/>
              </a:buClr>
            </a:pPr>
            <a:r>
              <a:rPr b="1" dirty="0"/>
              <a:t>Excessive sweating results in the loss of </a:t>
            </a:r>
            <a:r>
              <a:rPr b="1" dirty="0" smtClean="0"/>
              <a:t>electrolytes</a:t>
            </a:r>
            <a:endParaRPr b="1" dirty="0"/>
          </a:p>
          <a:p>
            <a:pPr lvl="1">
              <a:buClr>
                <a:srgbClr val="CC0000"/>
              </a:buClr>
            </a:pPr>
            <a:r>
              <a:rPr b="1" dirty="0"/>
              <a:t>Rubbing and stretching helps</a:t>
            </a:r>
          </a:p>
          <a:p>
            <a:pPr lvl="1">
              <a:buClr>
                <a:srgbClr val="CC0000"/>
              </a:buClr>
            </a:pPr>
            <a:r>
              <a:rPr b="1" dirty="0"/>
              <a:t>Fluid replacement</a:t>
            </a:r>
          </a:p>
          <a:p>
            <a:pPr lvl="1">
              <a:buClr>
                <a:srgbClr val="CC0000"/>
              </a:buClr>
            </a:pPr>
            <a:r>
              <a:rPr b="1" dirty="0"/>
              <a:t>Sign of a potentially more serious situation</a:t>
            </a:r>
          </a:p>
          <a:p>
            <a:pPr lvl="1"/>
            <a:endParaRPr dirty="0"/>
          </a:p>
          <a:p>
            <a:endParaRPr dirty="0"/>
          </a:p>
          <a:p>
            <a:endParaRPr dirty="0"/>
          </a:p>
        </p:txBody>
      </p:sp>
      <p:sp>
        <p:nvSpPr>
          <p:cNvPr id="4" name="TextBox 3"/>
          <p:cNvSpPr txBox="1"/>
          <p:nvPr/>
        </p:nvSpPr>
        <p:spPr>
          <a:xfrm>
            <a:off x="7810496" y="2688665"/>
            <a:ext cx="1003300" cy="400110"/>
          </a:xfrm>
          <a:prstGeom prst="rect">
            <a:avLst/>
          </a:prstGeom>
          <a:solidFill>
            <a:srgbClr val="FF0000"/>
          </a:solidFill>
        </p:spPr>
        <p:txBody>
          <a:bodyPr wrap="square" rtlCol="0">
            <a:spAutoFit/>
          </a:bodyPr>
          <a:lstStyle/>
          <a:p>
            <a:pPr algn="ctr"/>
            <a:r>
              <a:rPr lang="en-US" sz="2000" dirty="0" smtClean="0"/>
              <a:t>HEAT</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61554"/>
            <a:ext cx="7772400" cy="701173"/>
          </a:xfrm>
        </p:spPr>
        <p:txBody>
          <a:bodyPr/>
          <a:lstStyle/>
          <a:p>
            <a:pPr algn="ctr"/>
            <a:r>
              <a:rPr sz="4000" b="1" dirty="0"/>
              <a:t>HEAT INJURY</a:t>
            </a:r>
          </a:p>
        </p:txBody>
      </p:sp>
      <p:sp>
        <p:nvSpPr>
          <p:cNvPr id="3" name="Content Placeholder 2"/>
          <p:cNvSpPr>
            <a:spLocks noGrp="1"/>
          </p:cNvSpPr>
          <p:nvPr>
            <p:ph idx="1"/>
          </p:nvPr>
        </p:nvSpPr>
        <p:spPr>
          <a:xfrm>
            <a:off x="685800" y="2865049"/>
            <a:ext cx="7772400" cy="3040459"/>
          </a:xfrm>
        </p:spPr>
        <p:txBody>
          <a:bodyPr/>
          <a:lstStyle/>
          <a:p>
            <a:pPr>
              <a:buClr>
                <a:srgbClr val="CC0000"/>
              </a:buClr>
              <a:buFont typeface="Wingdings"/>
              <a:buChar char="Ø"/>
            </a:pPr>
            <a:r>
              <a:rPr b="1" dirty="0"/>
              <a:t>Heat Exhaustion</a:t>
            </a:r>
          </a:p>
          <a:p>
            <a:pPr lvl="1">
              <a:buClr>
                <a:srgbClr val="CC0000"/>
              </a:buClr>
            </a:pPr>
            <a:r>
              <a:rPr b="1" dirty="0"/>
              <a:t>Fainting</a:t>
            </a:r>
          </a:p>
          <a:p>
            <a:pPr lvl="1">
              <a:buClr>
                <a:srgbClr val="CC0000"/>
              </a:buClr>
            </a:pPr>
            <a:r>
              <a:rPr b="1" dirty="0"/>
              <a:t>Profuse sweating</a:t>
            </a:r>
          </a:p>
          <a:p>
            <a:pPr lvl="1">
              <a:buClr>
                <a:srgbClr val="CC0000"/>
              </a:buClr>
            </a:pPr>
            <a:r>
              <a:rPr b="1" dirty="0"/>
              <a:t>Headache</a:t>
            </a:r>
          </a:p>
          <a:p>
            <a:pPr lvl="1">
              <a:buClr>
                <a:srgbClr val="CC0000"/>
              </a:buClr>
            </a:pPr>
            <a:r>
              <a:rPr b="1" dirty="0"/>
              <a:t>Tingling in extremities</a:t>
            </a:r>
          </a:p>
          <a:p>
            <a:pPr lvl="1">
              <a:buClr>
                <a:srgbClr val="CC0000"/>
              </a:buClr>
            </a:pPr>
            <a:r>
              <a:rPr b="1" dirty="0"/>
              <a:t>Pale, ashen facial color</a:t>
            </a:r>
          </a:p>
          <a:p>
            <a:pPr lvl="1">
              <a:buClr>
                <a:srgbClr val="CC0000"/>
              </a:buClr>
            </a:pPr>
            <a:r>
              <a:rPr b="1" dirty="0"/>
              <a:t>Shortness of breath</a:t>
            </a:r>
          </a:p>
          <a:p>
            <a:pPr lvl="1">
              <a:buClr>
                <a:srgbClr val="CC0000"/>
              </a:buClr>
            </a:pPr>
            <a:r>
              <a:rPr b="1" dirty="0"/>
              <a:t>Vomiting</a:t>
            </a:r>
          </a:p>
          <a:p>
            <a:pPr lvl="2">
              <a:buClr>
                <a:srgbClr val="CC0000"/>
              </a:buClr>
            </a:pPr>
            <a:endParaRPr dirty="0"/>
          </a:p>
          <a:p>
            <a:pPr lvl="1">
              <a:buClr>
                <a:srgbClr val="CC0000"/>
              </a:buClr>
            </a:pPr>
            <a:endParaRPr dirty="0"/>
          </a:p>
          <a:p>
            <a:endParaRPr dirty="0"/>
          </a:p>
        </p:txBody>
      </p:sp>
      <p:sp>
        <p:nvSpPr>
          <p:cNvPr id="4" name="TextBox 3"/>
          <p:cNvSpPr txBox="1"/>
          <p:nvPr/>
        </p:nvSpPr>
        <p:spPr>
          <a:xfrm>
            <a:off x="7777079" y="2464940"/>
            <a:ext cx="1003300" cy="400110"/>
          </a:xfrm>
          <a:prstGeom prst="rect">
            <a:avLst/>
          </a:prstGeom>
          <a:solidFill>
            <a:srgbClr val="FF0000"/>
          </a:solidFill>
        </p:spPr>
        <p:txBody>
          <a:bodyPr wrap="square" rtlCol="0">
            <a:spAutoFit/>
          </a:bodyPr>
          <a:lstStyle/>
          <a:p>
            <a:pPr algn="ctr"/>
            <a:r>
              <a:rPr lang="en-US" sz="2000" dirty="0" smtClean="0"/>
              <a:t>HEAT</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96" y="2005928"/>
            <a:ext cx="7772400" cy="797425"/>
          </a:xfrm>
        </p:spPr>
        <p:txBody>
          <a:bodyPr/>
          <a:lstStyle/>
          <a:p>
            <a:pPr algn="ctr"/>
            <a:r>
              <a:rPr sz="4000" b="1" dirty="0"/>
              <a:t>HEAT INJURY</a:t>
            </a:r>
          </a:p>
        </p:txBody>
      </p:sp>
      <p:sp>
        <p:nvSpPr>
          <p:cNvPr id="3" name="Content Placeholder 2"/>
          <p:cNvSpPr>
            <a:spLocks noGrp="1"/>
          </p:cNvSpPr>
          <p:nvPr>
            <p:ph idx="1"/>
          </p:nvPr>
        </p:nvSpPr>
        <p:spPr>
          <a:xfrm>
            <a:off x="355596" y="3003409"/>
            <a:ext cx="8382004" cy="2902086"/>
          </a:xfrm>
        </p:spPr>
        <p:txBody>
          <a:bodyPr/>
          <a:lstStyle/>
          <a:p>
            <a:pPr>
              <a:buClr>
                <a:srgbClr val="CC0000"/>
              </a:buClr>
              <a:buFont typeface="Wingdings"/>
              <a:buChar char="Ø"/>
            </a:pPr>
            <a:r>
              <a:rPr b="1" dirty="0"/>
              <a:t>Heat Exhaustion Treatment</a:t>
            </a:r>
          </a:p>
          <a:p>
            <a:pPr lvl="1">
              <a:buClr>
                <a:srgbClr val="CC0000"/>
              </a:buClr>
            </a:pPr>
            <a:r>
              <a:rPr b="1" dirty="0"/>
              <a:t>Move victim to a cool, shaded </a:t>
            </a:r>
            <a:r>
              <a:rPr b="1" dirty="0" smtClean="0"/>
              <a:t>area</a:t>
            </a:r>
            <a:endParaRPr b="1" dirty="0"/>
          </a:p>
          <a:p>
            <a:pPr lvl="1">
              <a:buClr>
                <a:srgbClr val="CC0000"/>
              </a:buClr>
            </a:pPr>
            <a:r>
              <a:rPr b="1" dirty="0"/>
              <a:t>Water replacement of intravenous fluid replacement</a:t>
            </a:r>
          </a:p>
          <a:p>
            <a:pPr lvl="1">
              <a:buClr>
                <a:srgbClr val="CC0000"/>
              </a:buClr>
            </a:pPr>
            <a:r>
              <a:rPr b="1" dirty="0"/>
              <a:t>Continual monitoring for deterioration of status</a:t>
            </a:r>
          </a:p>
          <a:p>
            <a:pPr lvl="1">
              <a:buClr>
                <a:srgbClr val="CC0000"/>
              </a:buClr>
            </a:pPr>
            <a:r>
              <a:rPr b="1" dirty="0"/>
              <a:t>May require medical intervention</a:t>
            </a:r>
          </a:p>
          <a:p>
            <a:pPr lvl="1"/>
            <a:endParaRPr dirty="0"/>
          </a:p>
          <a:p>
            <a:endParaRPr dirty="0"/>
          </a:p>
        </p:txBody>
      </p:sp>
      <p:sp>
        <p:nvSpPr>
          <p:cNvPr id="4" name="TextBox 3"/>
          <p:cNvSpPr txBox="1"/>
          <p:nvPr/>
        </p:nvSpPr>
        <p:spPr>
          <a:xfrm>
            <a:off x="7734300" y="2603298"/>
            <a:ext cx="1003300" cy="400110"/>
          </a:xfrm>
          <a:prstGeom prst="rect">
            <a:avLst/>
          </a:prstGeom>
          <a:solidFill>
            <a:srgbClr val="FF0000"/>
          </a:solidFill>
        </p:spPr>
        <p:txBody>
          <a:bodyPr wrap="square" rtlCol="0">
            <a:spAutoFit/>
          </a:bodyPr>
          <a:lstStyle/>
          <a:p>
            <a:pPr algn="ctr"/>
            <a:r>
              <a:rPr lang="en-US" sz="2000" dirty="0" smtClean="0"/>
              <a:t>HEAT</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96" y="1943496"/>
            <a:ext cx="7772400" cy="679390"/>
          </a:xfrm>
        </p:spPr>
        <p:txBody>
          <a:bodyPr/>
          <a:lstStyle/>
          <a:p>
            <a:pPr algn="ctr"/>
            <a:r>
              <a:rPr sz="4000" b="1" dirty="0"/>
              <a:t>HEAT INJURY</a:t>
            </a:r>
          </a:p>
        </p:txBody>
      </p:sp>
      <p:sp>
        <p:nvSpPr>
          <p:cNvPr id="3" name="Content Placeholder 2"/>
          <p:cNvSpPr>
            <a:spLocks noGrp="1"/>
          </p:cNvSpPr>
          <p:nvPr>
            <p:ph idx="1"/>
          </p:nvPr>
        </p:nvSpPr>
        <p:spPr>
          <a:xfrm>
            <a:off x="431806" y="3022996"/>
            <a:ext cx="8509001" cy="2882512"/>
          </a:xfrm>
        </p:spPr>
        <p:txBody>
          <a:bodyPr/>
          <a:lstStyle/>
          <a:p>
            <a:pPr>
              <a:buClr>
                <a:srgbClr val="CC0000"/>
              </a:buClr>
              <a:buFont typeface="Wingdings"/>
              <a:buChar char="Ø"/>
            </a:pPr>
            <a:r>
              <a:rPr b="1" dirty="0" smtClean="0"/>
              <a:t>Heat </a:t>
            </a:r>
            <a:r>
              <a:rPr b="1" dirty="0"/>
              <a:t>Stroke</a:t>
            </a:r>
          </a:p>
          <a:p>
            <a:pPr lvl="1">
              <a:buClr>
                <a:srgbClr val="CC0000"/>
              </a:buClr>
              <a:buFont typeface="Times New Roman"/>
              <a:buChar char="‒"/>
            </a:pPr>
            <a:r>
              <a:rPr b="1" dirty="0"/>
              <a:t>High probability of </a:t>
            </a:r>
            <a:r>
              <a:rPr lang="en-US" b="1" dirty="0" smtClean="0"/>
              <a:t>severe</a:t>
            </a:r>
            <a:r>
              <a:rPr b="1" dirty="0" smtClean="0"/>
              <a:t> </a:t>
            </a:r>
            <a:r>
              <a:rPr b="1" dirty="0"/>
              <a:t>injury or death</a:t>
            </a:r>
          </a:p>
          <a:p>
            <a:pPr lvl="1">
              <a:buClr>
                <a:srgbClr val="CC0000"/>
              </a:buClr>
              <a:buFont typeface="Times New Roman"/>
              <a:buChar char="‒"/>
            </a:pPr>
            <a:r>
              <a:rPr b="1" dirty="0"/>
              <a:t>Body cooling systems are not functioning</a:t>
            </a:r>
          </a:p>
          <a:p>
            <a:pPr lvl="1">
              <a:buClr>
                <a:srgbClr val="CC0000"/>
              </a:buClr>
              <a:buFont typeface="Times New Roman"/>
              <a:buChar char="‒"/>
            </a:pPr>
            <a:r>
              <a:rPr b="1" dirty="0"/>
              <a:t>Skin is hot, flushed and dry, </a:t>
            </a:r>
          </a:p>
          <a:p>
            <a:pPr lvl="2">
              <a:buNone/>
            </a:pPr>
            <a:r>
              <a:rPr sz="1800" b="1" dirty="0"/>
              <a:t>	may later be wet and clammy</a:t>
            </a:r>
          </a:p>
          <a:p>
            <a:pPr lvl="1">
              <a:buClr>
                <a:srgbClr val="CC0000"/>
              </a:buClr>
              <a:buFont typeface="Times New Roman"/>
              <a:buChar char="‒"/>
            </a:pPr>
            <a:r>
              <a:rPr b="1" dirty="0"/>
              <a:t>May be rapid onset with loss of consciousness, convulsions and </a:t>
            </a:r>
            <a:r>
              <a:rPr b="1" dirty="0" smtClean="0"/>
              <a:t>delirium</a:t>
            </a:r>
            <a:endParaRPr b="1" dirty="0"/>
          </a:p>
          <a:p>
            <a:pPr lvl="2">
              <a:buNone/>
            </a:pPr>
            <a:endParaRPr dirty="0"/>
          </a:p>
          <a:p>
            <a:pPr lvl="2">
              <a:buNone/>
            </a:pPr>
            <a:endParaRPr dirty="0"/>
          </a:p>
          <a:p>
            <a:pPr lvl="2">
              <a:buClr>
                <a:srgbClr val="CC0000"/>
              </a:buClr>
              <a:buFont typeface="Times New Roman"/>
              <a:buChar char="‒"/>
            </a:pPr>
            <a:endParaRPr dirty="0"/>
          </a:p>
        </p:txBody>
      </p:sp>
      <p:sp>
        <p:nvSpPr>
          <p:cNvPr id="4" name="TextBox 3"/>
          <p:cNvSpPr txBox="1"/>
          <p:nvPr/>
        </p:nvSpPr>
        <p:spPr>
          <a:xfrm>
            <a:off x="7801142" y="2622886"/>
            <a:ext cx="1003300" cy="400110"/>
          </a:xfrm>
          <a:prstGeom prst="rect">
            <a:avLst/>
          </a:prstGeom>
          <a:solidFill>
            <a:srgbClr val="FF0000"/>
          </a:solidFill>
        </p:spPr>
        <p:txBody>
          <a:bodyPr wrap="square" rtlCol="0">
            <a:spAutoFit/>
          </a:bodyPr>
          <a:lstStyle/>
          <a:p>
            <a:pPr algn="ctr"/>
            <a:r>
              <a:rPr lang="en-US" sz="2000" dirty="0" smtClean="0"/>
              <a:t>HEAT</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96" y="1961146"/>
            <a:ext cx="7772400" cy="755979"/>
          </a:xfrm>
        </p:spPr>
        <p:txBody>
          <a:bodyPr/>
          <a:lstStyle/>
          <a:p>
            <a:pPr algn="ctr"/>
            <a:r>
              <a:rPr sz="4000" b="1" dirty="0"/>
              <a:t>HEAT INJURY</a:t>
            </a:r>
          </a:p>
        </p:txBody>
      </p:sp>
      <p:sp>
        <p:nvSpPr>
          <p:cNvPr id="3" name="Content Placeholder 2"/>
          <p:cNvSpPr>
            <a:spLocks noGrp="1"/>
          </p:cNvSpPr>
          <p:nvPr>
            <p:ph idx="1"/>
          </p:nvPr>
        </p:nvSpPr>
        <p:spPr>
          <a:xfrm>
            <a:off x="292098" y="3236495"/>
            <a:ext cx="8623301" cy="2669000"/>
          </a:xfrm>
        </p:spPr>
        <p:txBody>
          <a:bodyPr/>
          <a:lstStyle/>
          <a:p>
            <a:endParaRPr dirty="0"/>
          </a:p>
          <a:p>
            <a:pPr>
              <a:buClr>
                <a:srgbClr val="CC0000"/>
              </a:buClr>
              <a:buFont typeface="Wingdings"/>
              <a:buChar char="Ø"/>
            </a:pPr>
            <a:r>
              <a:rPr b="1" dirty="0"/>
              <a:t>Heat Stroke</a:t>
            </a:r>
          </a:p>
          <a:p>
            <a:pPr lvl="1">
              <a:buClr>
                <a:srgbClr val="CC0000"/>
              </a:buClr>
              <a:buFont typeface="Times New Roman"/>
              <a:buChar char="‒"/>
            </a:pPr>
            <a:r>
              <a:rPr b="1" dirty="0"/>
              <a:t>Rapid, strong pulse</a:t>
            </a:r>
          </a:p>
          <a:p>
            <a:pPr lvl="1">
              <a:buClr>
                <a:srgbClr val="CC0000"/>
              </a:buClr>
              <a:buFont typeface="Times New Roman"/>
              <a:buChar char="‒"/>
            </a:pPr>
            <a:r>
              <a:rPr b="1" dirty="0"/>
              <a:t>Rapid, deep </a:t>
            </a:r>
            <a:r>
              <a:rPr b="1" dirty="0" smtClean="0"/>
              <a:t>respirations</a:t>
            </a:r>
            <a:endParaRPr b="1" dirty="0"/>
          </a:p>
          <a:p>
            <a:pPr lvl="1">
              <a:buClr>
                <a:srgbClr val="CC0000"/>
              </a:buClr>
              <a:buFont typeface="Times New Roman"/>
              <a:buChar char="‒"/>
            </a:pPr>
            <a:r>
              <a:rPr b="1" dirty="0"/>
              <a:t>Shock symptoms are a sign of deterioration</a:t>
            </a:r>
          </a:p>
          <a:p>
            <a:pPr lvl="1">
              <a:buClr>
                <a:srgbClr val="CC0000"/>
              </a:buClr>
              <a:buFont typeface="Times New Roman"/>
              <a:buChar char="‒"/>
            </a:pPr>
            <a:r>
              <a:rPr b="1" dirty="0"/>
              <a:t>Incontinence, vomiting, kidney failure, pulmonary edema and cardiac arrest may result</a:t>
            </a:r>
          </a:p>
        </p:txBody>
      </p:sp>
      <p:sp>
        <p:nvSpPr>
          <p:cNvPr id="4" name="TextBox 3"/>
          <p:cNvSpPr txBox="1"/>
          <p:nvPr/>
        </p:nvSpPr>
        <p:spPr>
          <a:xfrm>
            <a:off x="7728952" y="2576700"/>
            <a:ext cx="1003300" cy="400110"/>
          </a:xfrm>
          <a:prstGeom prst="rect">
            <a:avLst/>
          </a:prstGeom>
          <a:solidFill>
            <a:srgbClr val="FF0000"/>
          </a:solidFill>
        </p:spPr>
        <p:txBody>
          <a:bodyPr wrap="square" rtlCol="0">
            <a:spAutoFit/>
          </a:bodyPr>
          <a:lstStyle/>
          <a:p>
            <a:pPr algn="ctr"/>
            <a:r>
              <a:rPr lang="en-US" sz="2000" dirty="0" smtClean="0"/>
              <a:t>HEAT</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96" y="1921712"/>
            <a:ext cx="7772400" cy="857583"/>
          </a:xfrm>
        </p:spPr>
        <p:txBody>
          <a:bodyPr/>
          <a:lstStyle/>
          <a:p>
            <a:pPr algn="ctr"/>
            <a:r>
              <a:rPr sz="4000" b="1" dirty="0"/>
              <a:t>HEAT INJURY</a:t>
            </a:r>
          </a:p>
        </p:txBody>
      </p:sp>
      <p:sp>
        <p:nvSpPr>
          <p:cNvPr id="3" name="Content Placeholder 2"/>
          <p:cNvSpPr>
            <a:spLocks noGrp="1"/>
          </p:cNvSpPr>
          <p:nvPr>
            <p:ph idx="1"/>
          </p:nvPr>
        </p:nvSpPr>
        <p:spPr>
          <a:xfrm>
            <a:off x="685800" y="2979350"/>
            <a:ext cx="7772400" cy="2926159"/>
          </a:xfrm>
        </p:spPr>
        <p:txBody>
          <a:bodyPr/>
          <a:lstStyle/>
          <a:p>
            <a:pPr>
              <a:buClr>
                <a:srgbClr val="CC0000"/>
              </a:buClr>
              <a:buFont typeface="Wingdings"/>
              <a:buChar char="Ø"/>
            </a:pPr>
            <a:r>
              <a:rPr b="1" dirty="0"/>
              <a:t>Treatment for Heat Stroke</a:t>
            </a:r>
          </a:p>
          <a:p>
            <a:pPr lvl="1">
              <a:buClr>
                <a:srgbClr val="CC0000"/>
              </a:buClr>
              <a:buFont typeface="Times New Roman"/>
              <a:buChar char="‒"/>
            </a:pPr>
            <a:r>
              <a:rPr b="1" dirty="0"/>
              <a:t>Lower the body temperature a quickly as </a:t>
            </a:r>
            <a:r>
              <a:rPr b="1" dirty="0" smtClean="0"/>
              <a:t>possible</a:t>
            </a:r>
            <a:endParaRPr b="1" dirty="0"/>
          </a:p>
          <a:p>
            <a:pPr lvl="1">
              <a:buClr>
                <a:srgbClr val="CC0000"/>
              </a:buClr>
              <a:buFont typeface="Times New Roman"/>
              <a:buChar char="‒"/>
            </a:pPr>
            <a:r>
              <a:rPr lang="en-US" b="1" dirty="0" smtClean="0"/>
              <a:t>Apply cold packs to carotid arteries</a:t>
            </a:r>
          </a:p>
          <a:p>
            <a:pPr lvl="1">
              <a:buClr>
                <a:srgbClr val="CC0000"/>
              </a:buClr>
              <a:buFont typeface="Times New Roman"/>
              <a:buChar char="‒"/>
            </a:pPr>
            <a:r>
              <a:rPr lang="en-US" b="1" dirty="0" smtClean="0"/>
              <a:t>Elevate legs</a:t>
            </a:r>
          </a:p>
          <a:p>
            <a:pPr lvl="1">
              <a:buClr>
                <a:srgbClr val="CC0000"/>
              </a:buClr>
              <a:buFont typeface="Times New Roman"/>
              <a:buChar char="‒"/>
            </a:pPr>
            <a:r>
              <a:rPr lang="en-US" b="1" dirty="0" smtClean="0"/>
              <a:t>Transport to a medical facility</a:t>
            </a:r>
            <a:endParaRPr b="1" dirty="0"/>
          </a:p>
          <a:p>
            <a:pPr>
              <a:buNone/>
            </a:pPr>
            <a:endParaRPr dirty="0"/>
          </a:p>
          <a:p>
            <a:pPr>
              <a:buClr>
                <a:srgbClr val="CC0000"/>
              </a:buClr>
              <a:buFont typeface="Wingdings"/>
              <a:buChar char="Ø"/>
            </a:pPr>
            <a:endParaRPr dirty="0"/>
          </a:p>
          <a:p>
            <a:pPr>
              <a:buClr>
                <a:srgbClr val="CC0000"/>
              </a:buClr>
              <a:buFont typeface="Wingdings"/>
              <a:buChar char="Ø"/>
            </a:pPr>
            <a:endParaRPr dirty="0"/>
          </a:p>
          <a:p>
            <a:pPr>
              <a:buClr>
                <a:srgbClr val="CC0000"/>
              </a:buClr>
              <a:buFont typeface="Wingdings"/>
              <a:buChar char="Ø"/>
            </a:pPr>
            <a:endParaRPr dirty="0"/>
          </a:p>
        </p:txBody>
      </p:sp>
      <p:sp>
        <p:nvSpPr>
          <p:cNvPr id="4" name="TextBox 3"/>
          <p:cNvSpPr txBox="1"/>
          <p:nvPr/>
        </p:nvSpPr>
        <p:spPr>
          <a:xfrm>
            <a:off x="7740985" y="2579240"/>
            <a:ext cx="1003300" cy="400110"/>
          </a:xfrm>
          <a:prstGeom prst="rect">
            <a:avLst/>
          </a:prstGeom>
          <a:solidFill>
            <a:srgbClr val="FF0000"/>
          </a:solidFill>
        </p:spPr>
        <p:txBody>
          <a:bodyPr wrap="square" rtlCol="0">
            <a:spAutoFit/>
          </a:bodyPr>
          <a:lstStyle/>
          <a:p>
            <a:pPr algn="ctr"/>
            <a:r>
              <a:rPr lang="en-US" sz="2000" dirty="0" smtClean="0"/>
              <a:t>HEAT</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3stooges in suits pointing at each other"/>
          <p:cNvPicPr>
            <a:picLocks noChangeAspect="1" noChangeArrowheads="1"/>
          </p:cNvPicPr>
          <p:nvPr/>
        </p:nvPicPr>
        <p:blipFill>
          <a:blip r:embed="rId3" cstate="print"/>
          <a:srcRect/>
          <a:stretch>
            <a:fillRect/>
          </a:stretch>
        </p:blipFill>
        <p:spPr bwMode="auto">
          <a:xfrm>
            <a:off x="0" y="7939"/>
            <a:ext cx="9144000" cy="68500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686" y="1973185"/>
            <a:ext cx="7772400" cy="678438"/>
          </a:xfrm>
        </p:spPr>
        <p:txBody>
          <a:bodyPr>
            <a:noAutofit/>
          </a:bodyPr>
          <a:lstStyle/>
          <a:p>
            <a:pPr algn="ctr"/>
            <a:r>
              <a:rPr sz="4000" b="1" dirty="0"/>
              <a:t>REHABILITATION IN THE OLD DAYS</a:t>
            </a:r>
          </a:p>
        </p:txBody>
      </p:sp>
      <p:sp>
        <p:nvSpPr>
          <p:cNvPr id="3" name="Content Placeholder 2"/>
          <p:cNvSpPr>
            <a:spLocks noGrp="1"/>
          </p:cNvSpPr>
          <p:nvPr>
            <p:ph idx="1"/>
          </p:nvPr>
        </p:nvSpPr>
        <p:spPr>
          <a:xfrm>
            <a:off x="685800" y="2880232"/>
            <a:ext cx="7772400" cy="1715831"/>
          </a:xfrm>
        </p:spPr>
        <p:txBody>
          <a:bodyPr/>
          <a:lstStyle/>
          <a:p>
            <a:pPr>
              <a:buClr>
                <a:srgbClr val="CC0000"/>
              </a:buClr>
              <a:buFont typeface="Wingdings"/>
              <a:buChar char="Ø"/>
            </a:pPr>
            <a:r>
              <a:rPr b="1" dirty="0"/>
              <a:t>Firefighter rehab is absolutely </a:t>
            </a:r>
            <a:r>
              <a:rPr b="1" dirty="0" smtClean="0"/>
              <a:t>necessary</a:t>
            </a:r>
            <a:endParaRPr dirty="0"/>
          </a:p>
          <a:p>
            <a:pPr>
              <a:buClr>
                <a:srgbClr val="CC0000"/>
              </a:buClr>
              <a:buFont typeface="Wingdings"/>
              <a:buChar char="Ø"/>
            </a:pPr>
            <a:r>
              <a:rPr b="1" dirty="0"/>
              <a:t>Did we really rehab </a:t>
            </a:r>
          </a:p>
          <a:p>
            <a:pPr>
              <a:buClr>
                <a:srgbClr val="CC0000"/>
              </a:buClr>
              <a:buNone/>
            </a:pPr>
            <a:endParaRPr b="1" dirty="0"/>
          </a:p>
          <a:p>
            <a:endParaRPr dirty="0"/>
          </a:p>
          <a:p>
            <a:endParaRPr dirty="0"/>
          </a:p>
          <a:p>
            <a:endParaRPr dirty="0"/>
          </a:p>
          <a:p>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5211"/>
            <a:ext cx="7772400" cy="991274"/>
          </a:xfrm>
        </p:spPr>
        <p:txBody>
          <a:bodyPr/>
          <a:lstStyle/>
          <a:p>
            <a:pPr algn="ctr"/>
            <a:r>
              <a:rPr sz="4000" b="1" dirty="0" smtClean="0"/>
              <a:t>REHABILITATION</a:t>
            </a:r>
            <a:r>
              <a:rPr lang="en-US" sz="4000" b="1" dirty="0" smtClean="0"/>
              <a:t> </a:t>
            </a:r>
            <a:endParaRPr sz="4000" b="1" dirty="0"/>
          </a:p>
        </p:txBody>
      </p:sp>
      <p:sp>
        <p:nvSpPr>
          <p:cNvPr id="3" name="Content Placeholder 2"/>
          <p:cNvSpPr>
            <a:spLocks noGrp="1"/>
          </p:cNvSpPr>
          <p:nvPr>
            <p:ph idx="1"/>
          </p:nvPr>
        </p:nvSpPr>
        <p:spPr>
          <a:xfrm>
            <a:off x="685800" y="3212431"/>
            <a:ext cx="7772400" cy="2693063"/>
          </a:xfrm>
        </p:spPr>
        <p:txBody>
          <a:bodyPr/>
          <a:lstStyle/>
          <a:p>
            <a:pPr>
              <a:buClr>
                <a:srgbClr val="CC0000"/>
              </a:buClr>
              <a:buFont typeface="Wingdings"/>
              <a:buChar char="Ø"/>
            </a:pPr>
            <a:r>
              <a:rPr b="1" dirty="0"/>
              <a:t>Firefighter rehab is absolutely necessary</a:t>
            </a:r>
          </a:p>
          <a:p>
            <a:pPr>
              <a:buClr>
                <a:srgbClr val="CC0000"/>
              </a:buClr>
              <a:buFont typeface="Wingdings"/>
              <a:buChar char="Ø"/>
            </a:pPr>
            <a:r>
              <a:rPr b="1" dirty="0" smtClean="0"/>
              <a:t>Improvements </a:t>
            </a:r>
            <a:r>
              <a:rPr b="1" dirty="0"/>
              <a:t>in concept of rehab</a:t>
            </a:r>
          </a:p>
          <a:p>
            <a:pPr>
              <a:buClr>
                <a:srgbClr val="CC0000"/>
              </a:buClr>
              <a:buFont typeface="Wingdings"/>
              <a:buChar char="Ø"/>
            </a:pPr>
            <a:r>
              <a:rPr b="1" dirty="0" smtClean="0"/>
              <a:t>Two </a:t>
            </a:r>
            <a:r>
              <a:rPr b="1" dirty="0"/>
              <a:t>bottle theory</a:t>
            </a:r>
          </a:p>
          <a:p>
            <a:pPr>
              <a:buClr>
                <a:srgbClr val="CC0000"/>
              </a:buClr>
              <a:buFont typeface="Wingdings"/>
              <a:buChar char="Ø"/>
            </a:pPr>
            <a:r>
              <a:rPr b="1" dirty="0" smtClean="0"/>
              <a:t>Latest </a:t>
            </a:r>
            <a:r>
              <a:rPr b="1" dirty="0"/>
              <a:t>rehab theory</a:t>
            </a:r>
          </a:p>
          <a:p>
            <a:endParaRPr dirty="0"/>
          </a:p>
          <a:p>
            <a:endParaRPr dirty="0"/>
          </a:p>
          <a:p>
            <a:endParaRP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96" y="1898979"/>
            <a:ext cx="7772400" cy="812796"/>
          </a:xfrm>
        </p:spPr>
        <p:txBody>
          <a:bodyPr/>
          <a:lstStyle/>
          <a:p>
            <a:pPr algn="ctr"/>
            <a:r>
              <a:rPr sz="4000" b="1" dirty="0" smtClean="0"/>
              <a:t>REHABILITATION</a:t>
            </a:r>
            <a:endParaRPr sz="4000" b="1" dirty="0"/>
          </a:p>
        </p:txBody>
      </p:sp>
      <p:sp>
        <p:nvSpPr>
          <p:cNvPr id="3" name="Content Placeholder 2"/>
          <p:cNvSpPr>
            <a:spLocks noGrp="1"/>
          </p:cNvSpPr>
          <p:nvPr>
            <p:ph idx="1"/>
          </p:nvPr>
        </p:nvSpPr>
        <p:spPr>
          <a:xfrm>
            <a:off x="685800" y="2711776"/>
            <a:ext cx="7772400" cy="3193718"/>
          </a:xfrm>
        </p:spPr>
        <p:txBody>
          <a:bodyPr/>
          <a:lstStyle/>
          <a:p>
            <a:pPr>
              <a:buClr>
                <a:srgbClr val="CC0000"/>
              </a:buClr>
              <a:buFont typeface="Wingdings"/>
              <a:buChar char="Ø"/>
            </a:pPr>
            <a:r>
              <a:rPr b="1" dirty="0" smtClean="0"/>
              <a:t>Rest</a:t>
            </a:r>
            <a:endParaRPr dirty="0"/>
          </a:p>
          <a:p>
            <a:pPr>
              <a:buClr>
                <a:srgbClr val="CC0000"/>
              </a:buClr>
              <a:buFont typeface="Wingdings"/>
              <a:buChar char="Ø"/>
            </a:pPr>
            <a:r>
              <a:rPr b="1" dirty="0" smtClean="0"/>
              <a:t>Hydration</a:t>
            </a:r>
            <a:endParaRPr dirty="0"/>
          </a:p>
          <a:p>
            <a:pPr>
              <a:buClr>
                <a:srgbClr val="CC0000"/>
              </a:buClr>
              <a:buFont typeface="Wingdings"/>
              <a:buChar char="Ø"/>
            </a:pPr>
            <a:r>
              <a:rPr b="1" dirty="0"/>
              <a:t>Active </a:t>
            </a:r>
            <a:r>
              <a:rPr b="1" dirty="0" smtClean="0"/>
              <a:t>Cooling</a:t>
            </a:r>
            <a:endParaRPr dirty="0"/>
          </a:p>
          <a:p>
            <a:pPr>
              <a:buClr>
                <a:srgbClr val="CC0000"/>
              </a:buClr>
              <a:buFont typeface="Wingdings"/>
              <a:buChar char="Ø"/>
            </a:pPr>
            <a:r>
              <a:rPr b="1" dirty="0"/>
              <a:t>Medical </a:t>
            </a:r>
            <a:r>
              <a:rPr b="1" dirty="0" smtClean="0"/>
              <a:t>Monitoring</a:t>
            </a:r>
            <a:endParaRPr dirty="0"/>
          </a:p>
          <a:p>
            <a:pPr>
              <a:buClr>
                <a:srgbClr val="CC0000"/>
              </a:buClr>
              <a:buFont typeface="Wingdings"/>
              <a:buChar char="Ø"/>
            </a:pPr>
            <a:r>
              <a:rPr b="1" dirty="0"/>
              <a:t>Refueling</a:t>
            </a:r>
          </a:p>
          <a:p>
            <a:endParaRPr dirty="0"/>
          </a:p>
          <a:p>
            <a:endParaRPr dirty="0"/>
          </a:p>
          <a:p>
            <a:endParaRPr dirty="0"/>
          </a:p>
          <a:p>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668" y="3056021"/>
            <a:ext cx="7874000" cy="2677656"/>
          </a:xfrm>
          <a:prstGeom prst="rect">
            <a:avLst/>
          </a:prstGeom>
        </p:spPr>
        <p:txBody>
          <a:bodyPr wrap="square">
            <a:spAutoFit/>
          </a:bodyPr>
          <a:lstStyle/>
          <a:p>
            <a:pPr>
              <a:buClr>
                <a:srgbClr val="CC0000"/>
              </a:buClr>
              <a:buFont typeface="Wingdings"/>
              <a:buChar char="Ø"/>
            </a:pPr>
            <a:r>
              <a:rPr lang="en-US" sz="2400" dirty="0" smtClean="0">
                <a:latin typeface="+mn-lt"/>
              </a:rPr>
              <a:t>To identify the signs and symptoms of 	dehydration </a:t>
            </a:r>
          </a:p>
          <a:p>
            <a:pPr>
              <a:buClr>
                <a:srgbClr val="CC0000"/>
              </a:buClr>
              <a:buFont typeface="Wingdings"/>
              <a:buChar char="Ø"/>
            </a:pPr>
            <a:r>
              <a:rPr lang="en-US" sz="2400" dirty="0" smtClean="0">
                <a:latin typeface="+mn-lt"/>
              </a:rPr>
              <a:t>To discuss what can be done to prevent and  	reduce dehydration conditions</a:t>
            </a:r>
          </a:p>
          <a:p>
            <a:pPr>
              <a:buClr>
                <a:srgbClr val="CC0000"/>
              </a:buClr>
              <a:buFont typeface="Wingdings"/>
              <a:buChar char="Ø"/>
            </a:pPr>
            <a:r>
              <a:rPr lang="en-US" sz="2400" dirty="0" smtClean="0">
                <a:latin typeface="+mn-lt"/>
              </a:rPr>
              <a:t>To identify and describe four main types of heat 	injuries</a:t>
            </a:r>
          </a:p>
          <a:p>
            <a:pPr>
              <a:buClr>
                <a:srgbClr val="CC0000"/>
              </a:buClr>
              <a:buFont typeface="Wingdings"/>
              <a:buChar char="Ø"/>
            </a:pPr>
            <a:r>
              <a:rPr lang="en-US" sz="2400" dirty="0" smtClean="0">
                <a:latin typeface="+mn-lt"/>
              </a:rPr>
              <a:t> Describe the five methods of fire ground 	rehabilitation. </a:t>
            </a:r>
          </a:p>
          <a:p>
            <a:pPr>
              <a:buClr>
                <a:srgbClr val="CC0000"/>
              </a:buClr>
              <a:buFont typeface="Wingdings"/>
              <a:buChar char="Ø"/>
            </a:pPr>
            <a:r>
              <a:rPr lang="en-US" sz="2400" dirty="0" smtClean="0">
                <a:latin typeface="+mn-lt"/>
              </a:rPr>
              <a:t>Discuss cooling methods of  fire ground REHAB             </a:t>
            </a:r>
            <a:endParaRPr lang="en-US" sz="2400" dirty="0">
              <a:latin typeface="+mn-lt"/>
            </a:endParaRPr>
          </a:p>
        </p:txBody>
      </p:sp>
      <p:sp>
        <p:nvSpPr>
          <p:cNvPr id="5" name="Rectangle 2"/>
          <p:cNvSpPr txBox="1">
            <a:spLocks noChangeArrowheads="1"/>
          </p:cNvSpPr>
          <p:nvPr/>
        </p:nvSpPr>
        <p:spPr bwMode="auto">
          <a:xfrm>
            <a:off x="218490" y="2129589"/>
            <a:ext cx="8648784" cy="6497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4000" b="1" dirty="0" smtClean="0"/>
              <a:t>OBJECTIVES</a:t>
            </a:r>
            <a:endParaRPr lang="en-US" sz="4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96" y="1595512"/>
            <a:ext cx="7772400" cy="1346206"/>
          </a:xfrm>
        </p:spPr>
        <p:txBody>
          <a:bodyPr/>
          <a:lstStyle/>
          <a:p>
            <a:pPr algn="ctr"/>
            <a:r>
              <a:rPr sz="4000" b="1" dirty="0"/>
              <a:t>COOLING METHODS</a:t>
            </a:r>
          </a:p>
        </p:txBody>
      </p:sp>
      <p:sp>
        <p:nvSpPr>
          <p:cNvPr id="3" name="Content Placeholder 2"/>
          <p:cNvSpPr>
            <a:spLocks noGrp="1"/>
          </p:cNvSpPr>
          <p:nvPr>
            <p:ph idx="1"/>
          </p:nvPr>
        </p:nvSpPr>
        <p:spPr>
          <a:xfrm>
            <a:off x="746624" y="3188368"/>
            <a:ext cx="5702303" cy="2765252"/>
          </a:xfrm>
        </p:spPr>
        <p:txBody>
          <a:bodyPr/>
          <a:lstStyle/>
          <a:p>
            <a:pPr>
              <a:buClr>
                <a:srgbClr val="CC0000"/>
              </a:buClr>
              <a:buFont typeface="Wingdings"/>
              <a:buChar char="Ø"/>
            </a:pPr>
            <a:r>
              <a:rPr b="1" dirty="0"/>
              <a:t>Ambient </a:t>
            </a:r>
            <a:r>
              <a:rPr b="1" dirty="0" smtClean="0"/>
              <a:t>Air</a:t>
            </a:r>
            <a:endParaRPr dirty="0"/>
          </a:p>
          <a:p>
            <a:pPr>
              <a:buClr>
                <a:srgbClr val="CC0000"/>
              </a:buClr>
              <a:buFont typeface="Wingdings"/>
              <a:buChar char="Ø"/>
            </a:pPr>
            <a:r>
              <a:rPr b="1" dirty="0"/>
              <a:t>Wet Towels</a:t>
            </a:r>
          </a:p>
          <a:p>
            <a:pPr>
              <a:buClr>
                <a:srgbClr val="CC0000"/>
              </a:buClr>
              <a:buFont typeface="Wingdings"/>
              <a:buChar char="Ø"/>
            </a:pPr>
            <a:endParaRP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96" y="1535361"/>
            <a:ext cx="7772400" cy="1346206"/>
          </a:xfrm>
        </p:spPr>
        <p:txBody>
          <a:bodyPr/>
          <a:lstStyle/>
          <a:p>
            <a:pPr algn="ctr"/>
            <a:r>
              <a:rPr sz="4000" b="1" dirty="0"/>
              <a:t>COOLING METHODS</a:t>
            </a:r>
          </a:p>
        </p:txBody>
      </p:sp>
      <p:sp>
        <p:nvSpPr>
          <p:cNvPr id="3" name="Content Placeholder 2"/>
          <p:cNvSpPr>
            <a:spLocks noGrp="1"/>
          </p:cNvSpPr>
          <p:nvPr>
            <p:ph idx="1"/>
          </p:nvPr>
        </p:nvSpPr>
        <p:spPr>
          <a:xfrm>
            <a:off x="817482" y="2731168"/>
            <a:ext cx="5956296" cy="3306673"/>
          </a:xfrm>
        </p:spPr>
        <p:txBody>
          <a:bodyPr/>
          <a:lstStyle/>
          <a:p>
            <a:pPr>
              <a:buClr>
                <a:srgbClr val="CC0000"/>
              </a:buClr>
              <a:buFont typeface="Wingdings"/>
              <a:buChar char="Ø"/>
            </a:pPr>
            <a:endParaRPr dirty="0"/>
          </a:p>
          <a:p>
            <a:pPr>
              <a:buClr>
                <a:srgbClr val="CC0000"/>
              </a:buClr>
              <a:buFont typeface="Wingdings"/>
              <a:buChar char="Ø"/>
            </a:pPr>
            <a:r>
              <a:rPr b="1" dirty="0"/>
              <a:t>Misting </a:t>
            </a:r>
            <a:r>
              <a:rPr b="1" dirty="0" smtClean="0"/>
              <a:t>Fans</a:t>
            </a:r>
            <a:endParaRPr dirty="0"/>
          </a:p>
          <a:p>
            <a:pPr>
              <a:buClr>
                <a:srgbClr val="CC0000"/>
              </a:buClr>
              <a:buFont typeface="Wingdings"/>
              <a:buChar char="Ø"/>
            </a:pPr>
            <a:r>
              <a:rPr b="1" dirty="0"/>
              <a:t>Cooling Chairs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464" y="1751916"/>
            <a:ext cx="7772400" cy="1028700"/>
          </a:xfrm>
        </p:spPr>
        <p:txBody>
          <a:bodyPr/>
          <a:lstStyle/>
          <a:p>
            <a:pPr algn="ctr"/>
            <a:r>
              <a:rPr sz="4000" b="1" dirty="0"/>
              <a:t>FLUIDS</a:t>
            </a:r>
          </a:p>
        </p:txBody>
      </p:sp>
      <p:sp>
        <p:nvSpPr>
          <p:cNvPr id="3" name="Content Placeholder 2"/>
          <p:cNvSpPr>
            <a:spLocks noGrp="1"/>
          </p:cNvSpPr>
          <p:nvPr>
            <p:ph idx="1"/>
          </p:nvPr>
        </p:nvSpPr>
        <p:spPr>
          <a:xfrm>
            <a:off x="812800" y="2863516"/>
            <a:ext cx="7645399" cy="3041978"/>
          </a:xfrm>
        </p:spPr>
        <p:txBody>
          <a:bodyPr/>
          <a:lstStyle/>
          <a:p>
            <a:pPr>
              <a:buClr>
                <a:srgbClr val="CC0000"/>
              </a:buClr>
              <a:buFont typeface="Wingdings"/>
              <a:buChar char="Ø"/>
            </a:pPr>
            <a:r>
              <a:rPr b="1" dirty="0" smtClean="0"/>
              <a:t>Juice</a:t>
            </a:r>
            <a:endParaRPr dirty="0"/>
          </a:p>
          <a:p>
            <a:pPr>
              <a:buClr>
                <a:srgbClr val="CC0000"/>
              </a:buClr>
              <a:buFont typeface="Wingdings"/>
              <a:buChar char="Ø"/>
            </a:pPr>
            <a:r>
              <a:rPr b="1" dirty="0"/>
              <a:t>Caffeinated </a:t>
            </a:r>
            <a:r>
              <a:rPr b="1" dirty="0" smtClean="0"/>
              <a:t>Drinks</a:t>
            </a:r>
            <a:endParaRPr dirty="0"/>
          </a:p>
          <a:p>
            <a:pPr>
              <a:buClr>
                <a:srgbClr val="CC0000"/>
              </a:buClr>
              <a:buFont typeface="Wingdings"/>
              <a:buChar char="Ø"/>
            </a:pPr>
            <a:r>
              <a:rPr b="1" dirty="0" smtClean="0"/>
              <a:t>Soda</a:t>
            </a:r>
            <a:endParaRPr dirty="0"/>
          </a:p>
          <a:p>
            <a:pPr>
              <a:buClr>
                <a:srgbClr val="CC0000"/>
              </a:buClr>
              <a:buFont typeface="Wingdings"/>
              <a:buChar char="Ø"/>
            </a:pPr>
            <a:r>
              <a:rPr b="1" dirty="0" smtClean="0"/>
              <a:t>Water</a:t>
            </a:r>
            <a:endParaRPr dirty="0"/>
          </a:p>
          <a:p>
            <a:pPr>
              <a:buClr>
                <a:srgbClr val="CC0000"/>
              </a:buClr>
              <a:buFont typeface="Wingdings"/>
              <a:buChar char="Ø"/>
            </a:pPr>
            <a:r>
              <a:rPr b="1" dirty="0"/>
              <a:t>Sports Drinks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886946"/>
            <a:ext cx="7772400" cy="812796"/>
          </a:xfrm>
        </p:spPr>
        <p:txBody>
          <a:bodyPr>
            <a:normAutofit/>
          </a:bodyPr>
          <a:lstStyle/>
          <a:p>
            <a:pPr algn="ctr"/>
            <a:r>
              <a:rPr lang="en-US" sz="4000" b="1" dirty="0" smtClean="0"/>
              <a:t>ACTIVE </a:t>
            </a:r>
            <a:r>
              <a:rPr sz="4000" b="1" dirty="0" smtClean="0"/>
              <a:t>REHABILITATION</a:t>
            </a:r>
            <a:endParaRPr sz="4000" b="1" dirty="0"/>
          </a:p>
        </p:txBody>
      </p:sp>
      <p:sp>
        <p:nvSpPr>
          <p:cNvPr id="3" name="Content Placeholder 2"/>
          <p:cNvSpPr>
            <a:spLocks noGrp="1"/>
          </p:cNvSpPr>
          <p:nvPr>
            <p:ph idx="1"/>
          </p:nvPr>
        </p:nvSpPr>
        <p:spPr>
          <a:xfrm>
            <a:off x="711200" y="2628900"/>
            <a:ext cx="7759710" cy="3251201"/>
          </a:xfrm>
        </p:spPr>
        <p:txBody>
          <a:bodyPr/>
          <a:lstStyle/>
          <a:p>
            <a:pPr>
              <a:buClr>
                <a:srgbClr val="CC0000"/>
              </a:buClr>
              <a:buNone/>
            </a:pPr>
            <a:endParaRPr dirty="0"/>
          </a:p>
          <a:p>
            <a:pPr>
              <a:buClr>
                <a:srgbClr val="CC0000"/>
              </a:buClr>
              <a:buFont typeface="Wingdings"/>
              <a:buChar char="Ø"/>
            </a:pPr>
            <a:r>
              <a:rPr b="1" dirty="0"/>
              <a:t>Latest Rehabilitation </a:t>
            </a:r>
            <a:r>
              <a:rPr b="1" dirty="0" smtClean="0"/>
              <a:t>Theory</a:t>
            </a:r>
            <a:r>
              <a:rPr lang="en-US" b="1" dirty="0" smtClean="0"/>
              <a:t> wrap up</a:t>
            </a:r>
            <a:endParaRPr b="1" dirty="0"/>
          </a:p>
          <a:p>
            <a:pPr>
              <a:buNone/>
            </a:pPr>
            <a:endParaRPr dirty="0"/>
          </a:p>
          <a:p>
            <a:endParaRPr dirty="0"/>
          </a:p>
          <a:p>
            <a:endParaRPr dirty="0"/>
          </a:p>
          <a:p>
            <a:endParaRP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96" y="1816765"/>
            <a:ext cx="7772400" cy="901702"/>
          </a:xfrm>
        </p:spPr>
        <p:txBody>
          <a:bodyPr/>
          <a:lstStyle/>
          <a:p>
            <a:pPr algn="ctr"/>
            <a:r>
              <a:rPr sz="4000" b="1" dirty="0"/>
              <a:t>STUDIES</a:t>
            </a:r>
          </a:p>
        </p:txBody>
      </p:sp>
      <p:sp>
        <p:nvSpPr>
          <p:cNvPr id="3" name="Content Placeholder 2"/>
          <p:cNvSpPr>
            <a:spLocks noGrp="1"/>
          </p:cNvSpPr>
          <p:nvPr>
            <p:ph idx="1"/>
          </p:nvPr>
        </p:nvSpPr>
        <p:spPr>
          <a:xfrm>
            <a:off x="457200" y="2718468"/>
            <a:ext cx="8216903" cy="3187028"/>
          </a:xfrm>
        </p:spPr>
        <p:txBody>
          <a:bodyPr/>
          <a:lstStyle/>
          <a:p>
            <a:pPr>
              <a:buClr>
                <a:srgbClr val="CC0000"/>
              </a:buClr>
              <a:buFont typeface="Wingdings"/>
              <a:buChar char="Ø"/>
            </a:pPr>
            <a:r>
              <a:rPr b="1" dirty="0"/>
              <a:t>Orange County Fire Authority, California</a:t>
            </a:r>
          </a:p>
          <a:p>
            <a:pPr>
              <a:buClr>
                <a:srgbClr val="CC0000"/>
              </a:buClr>
              <a:buFont typeface="Wingdings"/>
              <a:buChar char="Ø"/>
            </a:pPr>
            <a:r>
              <a:rPr b="1" dirty="0"/>
              <a:t>U.S. Department of Agriculture</a:t>
            </a:r>
          </a:p>
          <a:p>
            <a:pPr>
              <a:buClr>
                <a:srgbClr val="CC0000"/>
              </a:buClr>
              <a:buFont typeface="Wingdings"/>
              <a:buChar char="Ø"/>
            </a:pPr>
            <a:r>
              <a:rPr b="1" dirty="0"/>
              <a:t>United States Fire Administration/FEMA</a:t>
            </a:r>
          </a:p>
          <a:p>
            <a:pPr>
              <a:buClr>
                <a:srgbClr val="CC0000"/>
              </a:buClr>
              <a:buFont typeface="Wingdings"/>
              <a:buChar char="Ø"/>
            </a:pPr>
            <a:r>
              <a:rPr b="1" dirty="0"/>
              <a:t>Indiana University</a:t>
            </a:r>
          </a:p>
          <a:p>
            <a:pPr>
              <a:buClr>
                <a:srgbClr val="CC0000"/>
              </a:buClr>
              <a:buFont typeface="Wingdings"/>
              <a:buChar char="Ø"/>
            </a:pPr>
            <a:r>
              <a:rPr b="1" dirty="0"/>
              <a:t>Other available on-line sites</a:t>
            </a:r>
          </a:p>
          <a:p>
            <a:pPr>
              <a:buClr>
                <a:srgbClr val="CC0000"/>
              </a:buClr>
              <a:buFont typeface="Wingdings"/>
              <a:buChar char="Ø"/>
            </a:pPr>
            <a:endParaRP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teamwork"/>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34998" y="2971800"/>
            <a:ext cx="7924804" cy="2920998"/>
          </a:xfrm>
        </p:spPr>
        <p:txBody>
          <a:bodyPr/>
          <a:lstStyle/>
          <a:p>
            <a:r>
              <a:rPr sz="2100" b="1" dirty="0"/>
              <a:t>Chief Owens FF Safety Video 1.avi</a:t>
            </a:r>
            <a:br>
              <a:rPr sz="2100" b="1" dirty="0"/>
            </a:br>
            <a:r>
              <a:rPr sz="2100" b="1" dirty="0"/>
              <a:t>dailydispatch.com</a:t>
            </a:r>
            <a:br>
              <a:rPr sz="2100" b="1" dirty="0"/>
            </a:br>
            <a:r>
              <a:rPr sz="2100" b="1" dirty="0"/>
              <a:t>firefighterclosecalls.com</a:t>
            </a:r>
            <a:br>
              <a:rPr sz="2100" b="1" dirty="0"/>
            </a:br>
            <a:r>
              <a:rPr sz="2100" b="1" dirty="0"/>
              <a:t>The Secret List </a:t>
            </a:r>
            <a:br>
              <a:rPr sz="2100" b="1" dirty="0"/>
            </a:br>
            <a:r>
              <a:rPr sz="2100" b="1" dirty="0"/>
              <a:t>firefighternearmiss.com</a:t>
            </a:r>
            <a:br>
              <a:rPr sz="2100" b="1" dirty="0"/>
            </a:br>
            <a:r>
              <a:rPr sz="2100" b="1" dirty="0"/>
              <a:t>firerescue1.com</a:t>
            </a:r>
            <a:br>
              <a:rPr sz="2100" b="1" dirty="0"/>
            </a:br>
            <a:r>
              <a:rPr sz="2100" b="1" dirty="0"/>
              <a:t>fireengineering.com</a:t>
            </a:r>
            <a:br>
              <a:rPr sz="2100" b="1" dirty="0"/>
            </a:br>
            <a:r>
              <a:rPr sz="2100" b="1" dirty="0"/>
              <a:t>firefighternation.com</a:t>
            </a:r>
            <a:br>
              <a:rPr sz="2100" b="1" dirty="0"/>
            </a:br>
            <a:r>
              <a:rPr sz="2100" b="1" dirty="0"/>
              <a:t>firefighterspot.com</a:t>
            </a:r>
          </a:p>
        </p:txBody>
      </p:sp>
      <p:sp>
        <p:nvSpPr>
          <p:cNvPr id="3" name="Content Placeholder 5"/>
          <p:cNvSpPr txBox="1">
            <a:spLocks/>
          </p:cNvSpPr>
          <p:nvPr/>
        </p:nvSpPr>
        <p:spPr>
          <a:xfrm>
            <a:off x="769359" y="1764635"/>
            <a:ext cx="7492998" cy="1092198"/>
          </a:xfrm>
          <a:prstGeom prst="rect">
            <a:avLst/>
          </a:prstGeom>
        </p:spPr>
        <p:txBody>
          <a:bodyPr/>
          <a:lstStyle/>
          <a:p>
            <a:pPr indent="-342900" algn="ctr">
              <a:buNone/>
            </a:pPr>
            <a:r>
              <a:rPr sz="4000" dirty="0">
                <a:latin typeface="+mn-lt"/>
              </a:rPr>
              <a:t>Resources</a:t>
            </a:r>
          </a:p>
          <a:p>
            <a:pPr indent="-342900" algn="ctr">
              <a:buNone/>
            </a:pPr>
            <a:endParaRP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9" descr="MCj02152960000[1]"/>
          <p:cNvPicPr>
            <a:picLocks noChangeAspect="1" noChangeArrowheads="1"/>
          </p:cNvPicPr>
          <p:nvPr/>
        </p:nvPicPr>
        <p:blipFill>
          <a:blip r:embed="rId3" cstate="print"/>
          <a:srcRect/>
          <a:stretch>
            <a:fillRect/>
          </a:stretch>
        </p:blipFill>
        <p:spPr bwMode="auto">
          <a:xfrm>
            <a:off x="4560418" y="1126964"/>
            <a:ext cx="3578020" cy="3922294"/>
          </a:xfrm>
          <a:prstGeom prst="rect">
            <a:avLst/>
          </a:prstGeom>
          <a:noFill/>
          <a:ln w="9525">
            <a:noFill/>
            <a:miter lim="800000"/>
            <a:headEnd/>
            <a:tailEnd/>
          </a:ln>
        </p:spPr>
      </p:pic>
      <p:pic>
        <p:nvPicPr>
          <p:cNvPr id="62467" name="Picture 10" descr="MCj01052180000[1]"/>
          <p:cNvPicPr>
            <a:picLocks noChangeAspect="1" noChangeArrowheads="1"/>
          </p:cNvPicPr>
          <p:nvPr/>
        </p:nvPicPr>
        <p:blipFill>
          <a:blip r:embed="rId4" cstate="print"/>
          <a:srcRect/>
          <a:stretch>
            <a:fillRect/>
          </a:stretch>
        </p:blipFill>
        <p:spPr bwMode="auto">
          <a:xfrm>
            <a:off x="708760" y="1945111"/>
            <a:ext cx="1782851" cy="2057400"/>
          </a:xfrm>
          <a:prstGeom prst="rect">
            <a:avLst/>
          </a:prstGeom>
          <a:noFill/>
          <a:ln w="9525">
            <a:noFill/>
            <a:miter lim="800000"/>
            <a:headEnd/>
            <a:tailEnd/>
          </a:ln>
        </p:spPr>
      </p:pic>
      <p:pic>
        <p:nvPicPr>
          <p:cNvPr id="62468" name="Picture 9" descr="MCj02152960000[1]"/>
          <p:cNvPicPr>
            <a:picLocks noChangeAspect="1" noChangeArrowheads="1"/>
          </p:cNvPicPr>
          <p:nvPr/>
        </p:nvPicPr>
        <p:blipFill>
          <a:blip r:embed="rId3" cstate="print"/>
          <a:srcRect/>
          <a:stretch>
            <a:fillRect/>
          </a:stretch>
        </p:blipFill>
        <p:spPr bwMode="auto">
          <a:xfrm>
            <a:off x="3569822" y="1660360"/>
            <a:ext cx="3578020" cy="3922294"/>
          </a:xfrm>
          <a:prstGeom prst="rect">
            <a:avLst/>
          </a:prstGeom>
          <a:noFill/>
          <a:ln w="9525">
            <a:noFill/>
            <a:miter lim="800000"/>
            <a:headEnd/>
            <a:tailEnd/>
          </a:ln>
        </p:spPr>
      </p:pic>
      <p:pic>
        <p:nvPicPr>
          <p:cNvPr id="62469" name="Picture 9" descr="MCj02152960000[1]"/>
          <p:cNvPicPr>
            <a:picLocks noChangeAspect="1" noChangeArrowheads="1"/>
          </p:cNvPicPr>
          <p:nvPr/>
        </p:nvPicPr>
        <p:blipFill>
          <a:blip r:embed="rId3" cstate="print"/>
          <a:srcRect/>
          <a:stretch>
            <a:fillRect/>
          </a:stretch>
        </p:blipFill>
        <p:spPr bwMode="auto">
          <a:xfrm>
            <a:off x="2579213" y="2041364"/>
            <a:ext cx="3578020" cy="39222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228600" y="228600"/>
            <a:ext cx="8686800" cy="5854693"/>
          </a:xfrm>
          <a:prstGeom prst="rect">
            <a:avLst/>
          </a:prstGeom>
          <a:noFill/>
          <a:ln w="76200" cmpd="tri">
            <a:solidFill>
              <a:schemeClr val="bg2"/>
            </a:solidFill>
            <a:miter lim="800000"/>
            <a:headEnd/>
            <a:tailEnd/>
          </a:ln>
        </p:spPr>
        <p:txBody>
          <a:bodyPr wrap="none" anchor="ctr"/>
          <a:lstStyle/>
          <a:p>
            <a:endParaRPr/>
          </a:p>
        </p:txBody>
      </p:sp>
      <p:pic>
        <p:nvPicPr>
          <p:cNvPr id="27652" name="Picture 6" descr="wfc RED logo"/>
          <p:cNvPicPr>
            <a:picLocks noChangeAspect="1" noChangeArrowheads="1"/>
          </p:cNvPicPr>
          <p:nvPr/>
        </p:nvPicPr>
        <p:blipFill>
          <a:blip r:embed="rId3" cstate="print"/>
          <a:srcRect/>
          <a:stretch>
            <a:fillRect/>
          </a:stretch>
        </p:blipFill>
        <p:spPr bwMode="auto">
          <a:xfrm>
            <a:off x="2873378" y="2849560"/>
            <a:ext cx="3422651" cy="2124079"/>
          </a:xfrm>
          <a:prstGeom prst="rect">
            <a:avLst/>
          </a:prstGeom>
          <a:noFill/>
          <a:ln w="9525">
            <a:noFill/>
            <a:miter lim="800000"/>
            <a:headEnd/>
            <a:tailEnd/>
          </a:ln>
        </p:spPr>
      </p:pic>
      <p:sp>
        <p:nvSpPr>
          <p:cNvPr id="27653" name="Rectangle 3"/>
          <p:cNvSpPr>
            <a:spLocks noChangeArrowheads="1"/>
          </p:cNvSpPr>
          <p:nvPr/>
        </p:nvSpPr>
        <p:spPr bwMode="auto">
          <a:xfrm>
            <a:off x="457200" y="5041896"/>
            <a:ext cx="8305795" cy="825493"/>
          </a:xfrm>
          <a:prstGeom prst="rect">
            <a:avLst/>
          </a:prstGeom>
          <a:noFill/>
          <a:ln w="9525">
            <a:noFill/>
            <a:miter lim="800000"/>
            <a:headEnd/>
            <a:tailEnd/>
          </a:ln>
        </p:spPr>
        <p:txBody>
          <a:bodyPr/>
          <a:lstStyle/>
          <a:p>
            <a:pPr algn="ctr"/>
            <a:endParaRPr/>
          </a:p>
        </p:txBody>
      </p:sp>
      <p:pic>
        <p:nvPicPr>
          <p:cNvPr id="7" name="Picture 9" descr="9d28d52321894277ba1a1f0347adc96d"/>
          <p:cNvPicPr>
            <a:picLocks noChangeAspect="1" noChangeArrowheads="1"/>
          </p:cNvPicPr>
          <p:nvPr/>
        </p:nvPicPr>
        <p:blipFill>
          <a:blip r:embed="rId4" cstate="print"/>
          <a:srcRect/>
          <a:stretch>
            <a:fillRect/>
          </a:stretch>
        </p:blipFill>
        <p:spPr bwMode="auto">
          <a:xfrm>
            <a:off x="266704" y="266704"/>
            <a:ext cx="8597893" cy="1487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a:spLocks noGrp="1" noChangeArrowheads="1"/>
          </p:cNvSpPr>
          <p:nvPr>
            <p:ph type="title"/>
          </p:nvPr>
        </p:nvSpPr>
        <p:spPr>
          <a:xfrm>
            <a:off x="418430" y="1768854"/>
            <a:ext cx="8293098" cy="646331"/>
          </a:xfrm>
          <a:noFill/>
        </p:spPr>
        <p:txBody>
          <a:bodyPr wrap="square">
            <a:spAutoFit/>
          </a:bodyPr>
          <a:lstStyle/>
          <a:p>
            <a:pPr algn="ctr"/>
            <a:r>
              <a:rPr sz="4000" b="1" dirty="0">
                <a:cs typeface="Times New Roman"/>
              </a:rPr>
              <a:t>FIREFIGHTER INJURIES </a:t>
            </a:r>
            <a:r>
              <a:rPr sz="4000" b="1" dirty="0" smtClean="0">
                <a:cs typeface="Times New Roman"/>
              </a:rPr>
              <a:t>IN </a:t>
            </a:r>
            <a:r>
              <a:rPr sz="4000" b="1" dirty="0">
                <a:cs typeface="Times New Roman"/>
              </a:rPr>
              <a:t>THE U.S.</a:t>
            </a:r>
          </a:p>
        </p:txBody>
      </p:sp>
      <p:pic>
        <p:nvPicPr>
          <p:cNvPr id="15363" name="Content Placeholder 4"/>
          <p:cNvPicPr>
            <a:picLocks noGrp="1"/>
          </p:cNvPicPr>
          <p:nvPr>
            <p:ph idx="1"/>
          </p:nvPr>
        </p:nvPicPr>
        <p:blipFill>
          <a:blip r:embed="rId3" cstate="print"/>
          <a:srcRect/>
          <a:stretch>
            <a:fillRect/>
          </a:stretch>
        </p:blipFill>
        <p:spPr>
          <a:xfrm>
            <a:off x="950488" y="2415185"/>
            <a:ext cx="7194884" cy="359191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7" y="1985211"/>
            <a:ext cx="7772400" cy="711857"/>
          </a:xfrm>
        </p:spPr>
        <p:txBody>
          <a:bodyPr/>
          <a:lstStyle/>
          <a:p>
            <a:pPr algn="ctr"/>
            <a:r>
              <a:rPr sz="4000" b="1" dirty="0"/>
              <a:t>HYDRATION</a:t>
            </a:r>
          </a:p>
        </p:txBody>
      </p:sp>
      <p:sp>
        <p:nvSpPr>
          <p:cNvPr id="3" name="Content Placeholder 2"/>
          <p:cNvSpPr>
            <a:spLocks noGrp="1"/>
          </p:cNvSpPr>
          <p:nvPr>
            <p:ph idx="1"/>
          </p:nvPr>
        </p:nvSpPr>
        <p:spPr>
          <a:xfrm>
            <a:off x="457200" y="3320716"/>
            <a:ext cx="8305795" cy="2584779"/>
          </a:xfrm>
        </p:spPr>
        <p:txBody>
          <a:bodyPr/>
          <a:lstStyle/>
          <a:p>
            <a:pPr>
              <a:buClr>
                <a:srgbClr val="CC0000"/>
              </a:buClr>
              <a:buFont typeface="Wingdings"/>
              <a:buChar char="Ø"/>
            </a:pPr>
            <a:r>
              <a:rPr sz="2400" b="1" dirty="0"/>
              <a:t>Is a bigger problem than we realize </a:t>
            </a:r>
            <a:endParaRPr lang="en-US" sz="2400" b="1" dirty="0" smtClean="0"/>
          </a:p>
          <a:p>
            <a:pPr>
              <a:buClr>
                <a:srgbClr val="CC0000"/>
              </a:buClr>
              <a:buFont typeface="Wingdings"/>
              <a:buChar char="Ø"/>
            </a:pPr>
            <a:r>
              <a:rPr sz="2400" b="1" dirty="0" smtClean="0"/>
              <a:t>Has </a:t>
            </a:r>
            <a:r>
              <a:rPr sz="2400" b="1" dirty="0"/>
              <a:t>a significant impact on our cardiovascular </a:t>
            </a:r>
            <a:r>
              <a:rPr sz="2400" b="1" dirty="0" smtClean="0"/>
              <a:t>system</a:t>
            </a:r>
            <a:endParaRPr lang="en-US" sz="2400" b="1" dirty="0" smtClean="0"/>
          </a:p>
          <a:p>
            <a:pPr>
              <a:buClr>
                <a:srgbClr val="CC0000"/>
              </a:buClr>
              <a:buFont typeface="Wingdings"/>
              <a:buChar char="Ø"/>
            </a:pPr>
            <a:r>
              <a:rPr lang="en-US" sz="2400" b="1" dirty="0" smtClean="0"/>
              <a:t>H</a:t>
            </a:r>
            <a:r>
              <a:rPr sz="2400" b="1" dirty="0" smtClean="0"/>
              <a:t>eat </a:t>
            </a:r>
            <a:r>
              <a:rPr sz="2400" b="1" dirty="0"/>
              <a:t>stroke deaths are 2% of the LODD’s  </a:t>
            </a:r>
          </a:p>
          <a:p>
            <a:pPr>
              <a:buNone/>
            </a:pPr>
            <a:r>
              <a:rPr b="1" dirty="0"/>
              <a:t>   </a:t>
            </a:r>
          </a:p>
          <a:p>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3" cstate="print"/>
          <a:srcRect/>
          <a:stretch>
            <a:fillRect/>
          </a:stretch>
        </p:blipFill>
        <p:spPr bwMode="auto">
          <a:xfrm>
            <a:off x="830179" y="2617741"/>
            <a:ext cx="7188867" cy="3400721"/>
          </a:xfrm>
          <a:prstGeom prst="rect">
            <a:avLst/>
          </a:prstGeom>
          <a:noFill/>
          <a:ln w="9525">
            <a:noFill/>
            <a:miter lim="800000"/>
            <a:headEnd/>
            <a:tailEnd/>
          </a:ln>
        </p:spPr>
      </p:pic>
      <p:sp>
        <p:nvSpPr>
          <p:cNvPr id="3" name="Title 2"/>
          <p:cNvSpPr>
            <a:spLocks noGrp="1"/>
          </p:cNvSpPr>
          <p:nvPr>
            <p:ph type="title"/>
          </p:nvPr>
        </p:nvSpPr>
        <p:spPr>
          <a:xfrm>
            <a:off x="276726" y="1852863"/>
            <a:ext cx="8635998" cy="883641"/>
          </a:xfrm>
        </p:spPr>
        <p:txBody>
          <a:bodyPr/>
          <a:lstStyle/>
          <a:p>
            <a:pPr algn="ctr"/>
            <a:r>
              <a:rPr sz="4000" b="1" dirty="0"/>
              <a:t>FIREFIGHTER DEATHS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974558" y="2391327"/>
            <a:ext cx="6825245" cy="3629131"/>
          </a:xfrm>
          <a:prstGeom prst="rect">
            <a:avLst/>
          </a:prstGeom>
          <a:noFill/>
          <a:ln w="9525">
            <a:noFill/>
            <a:miter lim="800000"/>
            <a:headEnd/>
            <a:tailEnd/>
          </a:ln>
        </p:spPr>
      </p:pic>
      <p:sp>
        <p:nvSpPr>
          <p:cNvPr id="3" name="Title 2"/>
          <p:cNvSpPr>
            <a:spLocks noGrp="1"/>
          </p:cNvSpPr>
          <p:nvPr>
            <p:ph type="title"/>
          </p:nvPr>
        </p:nvSpPr>
        <p:spPr>
          <a:xfrm>
            <a:off x="217898" y="1864895"/>
            <a:ext cx="8686800" cy="636328"/>
          </a:xfrm>
        </p:spPr>
        <p:txBody>
          <a:bodyPr/>
          <a:lstStyle/>
          <a:p>
            <a:pPr algn="ctr"/>
            <a:r>
              <a:rPr lang="en-US" b="1" dirty="0" smtClean="0"/>
              <a:t>IS Heat Stroke LODD preventable?</a:t>
            </a:r>
            <a:endParaRP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3"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54D4768C95584EBC9BDF0B51CA8A98" ma:contentTypeVersion="1" ma:contentTypeDescription="Create a new document." ma:contentTypeScope="" ma:versionID="5edb4e724be694d82cce8e7b54b6c7c9">
  <xsd:schema xmlns:xsd="http://www.w3.org/2001/XMLSchema" xmlns:xs="http://www.w3.org/2001/XMLSchema" xmlns:p="http://schemas.microsoft.com/office/2006/metadata/properties" xmlns:ns2="4245266f-b1d8-4468-a4fa-e223671ab65a" targetNamespace="http://schemas.microsoft.com/office/2006/metadata/properties" ma:root="true" ma:fieldsID="b245075d1a65f36f62c9c86531976f0e" ns2:_="">
    <xsd:import namespace="4245266f-b1d8-4468-a4fa-e223671ab65a"/>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45266f-b1d8-4468-a4fa-e223671ab65a" elementFormDefault="qualified">
    <xsd:import namespace="http://schemas.microsoft.com/office/2006/documentManagement/types"/>
    <xsd:import namespace="http://schemas.microsoft.com/office/infopath/2007/PartnerControls"/>
    <xsd:element name="Category" ma:index="8" nillable="true" ma:displayName="Category" ma:default="Safety Bulletin" ma:format="Dropdown" ma:internalName="Category">
      <xsd:simpleType>
        <xsd:restriction base="dms:Choice">
          <xsd:enumeration value="Safety Bulletin"/>
          <xsd:enumeration value="Instructor Powerpoi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4245266f-b1d8-4468-a4fa-e223671ab65a">Instructor Powerpoint</Category>
  </documentManagement>
</p:properties>
</file>

<file path=customXml/itemProps1.xml><?xml version="1.0" encoding="utf-8"?>
<ds:datastoreItem xmlns:ds="http://schemas.openxmlformats.org/officeDocument/2006/customXml" ds:itemID="{418C2107-AEED-4247-87EC-3FBECDF9E7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45266f-b1d8-4468-a4fa-e223671ab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8817B2-D0B5-4719-976D-CD62525DDAA2}">
  <ds:schemaRefs>
    <ds:schemaRef ds:uri="http://schemas.microsoft.com/sharepoint/v3/contenttype/forms"/>
  </ds:schemaRefs>
</ds:datastoreItem>
</file>

<file path=customXml/itemProps3.xml><?xml version="1.0" encoding="utf-8"?>
<ds:datastoreItem xmlns:ds="http://schemas.openxmlformats.org/officeDocument/2006/customXml" ds:itemID="{A55648E3-DDF2-48C7-ADCB-874DA346F3D9}">
  <ds:schemaRefs>
    <ds:schemaRef ds:uri="http://schemas.openxmlformats.org/package/2006/metadata/core-properties"/>
    <ds:schemaRef ds:uri="http://purl.org/dc/terms/"/>
    <ds:schemaRef ds:uri="http://www.w3.org/XML/1998/namespace"/>
    <ds:schemaRef ds:uri="http://schemas.microsoft.com/office/infopath/2007/PartnerControls"/>
    <ds:schemaRef ds:uri="http://purl.org/dc/dcmitype/"/>
    <ds:schemaRef ds:uri="http://schemas.microsoft.com/office/2006/metadata/properties"/>
    <ds:schemaRef ds:uri="http://schemas.microsoft.com/office/2006/documentManagement/types"/>
    <ds:schemaRef ds:uri="4245266f-b1d8-4468-a4fa-e223671ab65a"/>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5492</TotalTime>
  <Words>3957</Words>
  <Application>Microsoft Office PowerPoint</Application>
  <PresentationFormat>On-screen Show (4:3)</PresentationFormat>
  <Paragraphs>601</Paragraphs>
  <Slides>48</Slides>
  <Notes>47</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58" baseType="lpstr">
      <vt:lpstr>Arial</vt:lpstr>
      <vt:lpstr>Calibri</vt:lpstr>
      <vt:lpstr>Calibri Light</vt:lpstr>
      <vt:lpstr>Garamond</vt:lpstr>
      <vt:lpstr>Times New Roman</vt:lpstr>
      <vt:lpstr>Wingdings</vt:lpstr>
      <vt:lpstr>1_Default Design</vt:lpstr>
      <vt:lpstr>Office Theme</vt:lpstr>
      <vt:lpstr>1_Office Theme</vt:lpstr>
      <vt:lpstr>Chart</vt:lpstr>
      <vt:lpstr>PowerPoint Presentation</vt:lpstr>
      <vt:lpstr>DEHYDRATION &amp; Firefighters   Our overlooked condition</vt:lpstr>
      <vt:lpstr>OBJECTIVES</vt:lpstr>
      <vt:lpstr>PowerPoint Presentation</vt:lpstr>
      <vt:lpstr>FIREFIGHTER INJURIES IN THE U.S.</vt:lpstr>
      <vt:lpstr>HYDRATION</vt:lpstr>
      <vt:lpstr>FIREFIGHTER DEATHS</vt:lpstr>
      <vt:lpstr>IS Heat Stroke LODD preventable?</vt:lpstr>
      <vt:lpstr>PowerPoint Presentation</vt:lpstr>
      <vt:lpstr>50% OF LODD’S ARE ATTRIBUTED TO SCD</vt:lpstr>
      <vt:lpstr>SUDDEN CARDIAC  DEATH STUDY</vt:lpstr>
      <vt:lpstr>WHAT WE NEED TO DO TO PREVENT SCD LODD  (it is related to dehydration prevention)</vt:lpstr>
      <vt:lpstr>NFPA 1584</vt:lpstr>
      <vt:lpstr>WELLNESS-FITNESS INITIATIVE</vt:lpstr>
      <vt:lpstr>PREVENTING</vt:lpstr>
      <vt:lpstr>PREVENTING</vt:lpstr>
      <vt:lpstr>PowerPoint Presentation</vt:lpstr>
      <vt:lpstr>WHY WE BECOME DEHYDRATED</vt:lpstr>
      <vt:lpstr>WHY WE BECOME DEHYDRATED</vt:lpstr>
      <vt:lpstr>WHY WE BECOME DEHYDRATED</vt:lpstr>
      <vt:lpstr>HYDRATION</vt:lpstr>
      <vt:lpstr>HYDRATION</vt:lpstr>
      <vt:lpstr>HYDRATION</vt:lpstr>
      <vt:lpstr>HYDRATION</vt:lpstr>
      <vt:lpstr>HYDRATION</vt:lpstr>
      <vt:lpstr>HYDRATION</vt:lpstr>
      <vt:lpstr>HYDRATION</vt:lpstr>
      <vt:lpstr>HEAT INJURIES</vt:lpstr>
      <vt:lpstr>HEAT INJURY</vt:lpstr>
      <vt:lpstr>HEAT INJURY</vt:lpstr>
      <vt:lpstr>HEAT INJURY</vt:lpstr>
      <vt:lpstr>HEAT INJURY</vt:lpstr>
      <vt:lpstr>HEAT INJURY</vt:lpstr>
      <vt:lpstr>HEAT INJURY</vt:lpstr>
      <vt:lpstr>HEAT INJURY</vt:lpstr>
      <vt:lpstr>PowerPoint Presentation</vt:lpstr>
      <vt:lpstr>REHABILITATION IN THE OLD DAYS</vt:lpstr>
      <vt:lpstr>REHABILITATION </vt:lpstr>
      <vt:lpstr>REHABILITATION</vt:lpstr>
      <vt:lpstr>COOLING METHODS</vt:lpstr>
      <vt:lpstr>COOLING METHODS</vt:lpstr>
      <vt:lpstr>FLUIDS</vt:lpstr>
      <vt:lpstr>ACTIVE REHABILITATION</vt:lpstr>
      <vt:lpstr>STUDIES</vt:lpstr>
      <vt:lpstr>PowerPoint Presentation</vt:lpstr>
      <vt:lpstr>Chief Owens FF Safety Video 1.avi dailydispatch.com firefighterclosecalls.com The Secret List  firefighternearmiss.com firerescue1.com fireengineering.com firefighternation.com firefighterspot.com</vt:lpstr>
      <vt:lpstr>PowerPoint Presentation</vt:lpstr>
      <vt:lpstr>PowerPoint Presentation</vt:lpstr>
    </vt:vector>
  </TitlesOfParts>
  <Company>WSAFC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 Hydration</dc:title>
  <dc:creator>Linda Berner</dc:creator>
  <cp:lastModifiedBy>Kathleen Harmon</cp:lastModifiedBy>
  <cp:revision>504</cp:revision>
  <dcterms:created xsi:type="dcterms:W3CDTF">2007-04-27T00:26:12Z</dcterms:created>
  <dcterms:modified xsi:type="dcterms:W3CDTF">2013-08-21T16:29:17Z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0x010100A454D4768C95584EBC9BDF0B51CA8A98</vt:lpwstr>
  </property>
</Properties>
</file>