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56" r:id="rId2"/>
    <p:sldId id="257" r:id="rId3"/>
    <p:sldId id="258" r:id="rId4"/>
    <p:sldId id="266" r:id="rId5"/>
    <p:sldId id="259" r:id="rId6"/>
    <p:sldId id="260" r:id="rId7"/>
    <p:sldId id="271" r:id="rId8"/>
    <p:sldId id="261" r:id="rId9"/>
    <p:sldId id="262" r:id="rId10"/>
    <p:sldId id="267" r:id="rId11"/>
    <p:sldId id="263" r:id="rId12"/>
    <p:sldId id="264" r:id="rId13"/>
    <p:sldId id="265" r:id="rId14"/>
    <p:sldId id="269" r:id="rId15"/>
    <p:sldId id="26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63" y="11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B035C8-13F9-4FE9-96C9-6CF88233626C}" type="datetimeFigureOut">
              <a:rPr lang="en-US" smtClean="0"/>
              <a:t>05/08/2018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EAA4D1-F41C-4BCB-9490-A4F2A2A67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8413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EAA4D1-F41C-4BCB-9490-A4F2A2A6743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686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" t="-2124" r="263"/>
          <a:stretch/>
        </p:blipFill>
        <p:spPr>
          <a:xfrm>
            <a:off x="0" y="3142445"/>
            <a:ext cx="12192000" cy="37155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21" y="5114227"/>
            <a:ext cx="2356835" cy="16644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8000" b="1" baseline="0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3600" baseline="0">
                <a:solidFill>
                  <a:srgbClr val="C00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or Presenter Information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43355" y="6628057"/>
            <a:ext cx="12192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spc="200" dirty="0">
                <a:solidFill>
                  <a:schemeClr val="bg1"/>
                </a:solidFill>
              </a:rPr>
              <a:t>A NATIONAL LEADER IN RESPONDING TO AND PREVENTING EMERGENCIES WITH A COMMITMENT TO EXCELLENCE AND TEAMWORK</a:t>
            </a:r>
            <a:endParaRPr lang="en-US" sz="1000" spc="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402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>
            <a:noAutofit/>
          </a:bodyPr>
          <a:lstStyle>
            <a:lvl1pPr>
              <a:defRPr sz="4400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solidFill>
            <a:schemeClr val="tx1">
              <a:lumMod val="75000"/>
              <a:lumOff val="25000"/>
            </a:schemeClr>
          </a:solidFill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573855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800" cap="all" baseline="0">
                <a:solidFill>
                  <a:srgbClr val="C00000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INFORMATION</a:t>
            </a:r>
          </a:p>
        </p:txBody>
      </p:sp>
    </p:spTree>
    <p:extLst>
      <p:ext uri="{BB962C8B-B14F-4D97-AF65-F5344CB8AC3E}">
        <p14:creationId xmlns:p14="http://schemas.microsoft.com/office/powerpoint/2010/main" val="27968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>
            <a:noAutofit/>
          </a:bodyPr>
          <a:lstStyle>
            <a:lvl1pPr>
              <a:defRPr sz="4400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Insert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9" y="2057400"/>
            <a:ext cx="3932236" cy="3628176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800" cap="all" baseline="0">
                <a:solidFill>
                  <a:srgbClr val="C00000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INFORMATION </a:t>
            </a:r>
          </a:p>
        </p:txBody>
      </p:sp>
    </p:spTree>
    <p:extLst>
      <p:ext uri="{BB962C8B-B14F-4D97-AF65-F5344CB8AC3E}">
        <p14:creationId xmlns:p14="http://schemas.microsoft.com/office/powerpoint/2010/main" val="30742639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99" y="4887253"/>
            <a:ext cx="2356835" cy="166444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9043" y="752891"/>
            <a:ext cx="3496076" cy="541734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717784" y="6170234"/>
            <a:ext cx="1794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latin typeface="Brush Script MT" panose="03060802040406070304" pitchFamily="66" charset="0"/>
              </a:rPr>
              <a:t>Here to Serve</a:t>
            </a:r>
          </a:p>
        </p:txBody>
      </p:sp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>
          <a:xfrm>
            <a:off x="244699" y="562422"/>
            <a:ext cx="7133875" cy="2479674"/>
          </a:xfrm>
        </p:spPr>
        <p:txBody>
          <a:bodyPr anchor="b">
            <a:normAutofit/>
          </a:bodyPr>
          <a:lstStyle>
            <a:lvl1pPr algn="ctr">
              <a:defRPr sz="8000" b="1" baseline="0"/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44699" y="3042096"/>
            <a:ext cx="7133875" cy="1701919"/>
          </a:xfrm>
        </p:spPr>
        <p:txBody>
          <a:bodyPr>
            <a:normAutofit/>
          </a:bodyPr>
          <a:lstStyle>
            <a:lvl1pPr marL="0" indent="0" algn="ctr">
              <a:buNone/>
              <a:defRPr sz="3600" baseline="0">
                <a:solidFill>
                  <a:srgbClr val="C00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Presenter Name</a:t>
            </a:r>
          </a:p>
          <a:p>
            <a:r>
              <a:rPr lang="en-US" dirty="0"/>
              <a:t>First.Last@seattle.gov</a:t>
            </a:r>
          </a:p>
        </p:txBody>
      </p:sp>
    </p:spTree>
    <p:extLst>
      <p:ext uri="{BB962C8B-B14F-4D97-AF65-F5344CB8AC3E}">
        <p14:creationId xmlns:p14="http://schemas.microsoft.com/office/powerpoint/2010/main" val="8075184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23A47-E374-454E-A3AE-91CD97A4B98C}" type="datetimeFigureOut">
              <a:rPr lang="en-US" smtClean="0"/>
              <a:t>05/08/2018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0340-5CAF-4A42-A814-E487C2CAD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765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3896165"/>
          </a:xfrm>
          <a:solidFill>
            <a:schemeClr val="tx1">
              <a:lumMod val="65000"/>
              <a:lumOff val="3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3889496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073713" cy="3878058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47303" y="1825625"/>
            <a:ext cx="5206497" cy="3878058"/>
          </a:xfrm>
          <a:solidFill>
            <a:schemeClr val="tx1">
              <a:lumMod val="75000"/>
              <a:lumOff val="25000"/>
            </a:schemeClr>
          </a:solidFill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 algn="l"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885782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698880"/>
            <a:ext cx="5191408" cy="199493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47304" y="1698880"/>
            <a:ext cx="5206496" cy="1994934"/>
          </a:xfrm>
          <a:solidFill>
            <a:schemeClr val="tx1">
              <a:lumMod val="75000"/>
              <a:lumOff val="25000"/>
            </a:schemeClr>
          </a:solidFill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 algn="l"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6147304" y="3833989"/>
            <a:ext cx="5206496" cy="191496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11" hasCustomPrompt="1"/>
          </p:nvPr>
        </p:nvSpPr>
        <p:spPr>
          <a:xfrm>
            <a:off x="838200" y="3833988"/>
            <a:ext cx="5191408" cy="1914961"/>
          </a:xfrm>
          <a:solidFill>
            <a:schemeClr val="tx1">
              <a:lumMod val="75000"/>
              <a:lumOff val="25000"/>
            </a:schemeClr>
          </a:solidFill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 algn="l"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7943321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solidFill>
            <a:schemeClr val="bg1">
              <a:lumMod val="85000"/>
            </a:schemeClr>
          </a:solidFill>
        </p:spPr>
        <p:txBody>
          <a:bodyPr anchor="b">
            <a:normAutofit/>
          </a:bodyPr>
          <a:lstStyle>
            <a:lvl1pPr marL="0" indent="0">
              <a:buNone/>
              <a:defRPr sz="3200" b="1" cap="all" baseline="0">
                <a:solidFill>
                  <a:srgbClr val="C0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234822"/>
          </a:xfrm>
          <a:solidFill>
            <a:schemeClr val="tx1">
              <a:lumMod val="75000"/>
              <a:lumOff val="2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solidFill>
            <a:schemeClr val="bg1">
              <a:lumMod val="75000"/>
            </a:schemeClr>
          </a:solidFill>
        </p:spPr>
        <p:txBody>
          <a:bodyPr anchor="b">
            <a:normAutofit/>
          </a:bodyPr>
          <a:lstStyle>
            <a:lvl1pPr marL="0" indent="0">
              <a:buNone/>
              <a:defRPr sz="3200" b="1" cap="all" baseline="0">
                <a:solidFill>
                  <a:srgbClr val="C0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234822"/>
          </a:xfrm>
          <a:solidFill>
            <a:schemeClr val="bg1">
              <a:lumMod val="50000"/>
            </a:schemeClr>
          </a:solidFill>
        </p:spPr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854222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3533035" cy="823912"/>
          </a:xfrm>
          <a:solidFill>
            <a:schemeClr val="bg1">
              <a:lumMod val="85000"/>
            </a:schemeClr>
          </a:solidFill>
        </p:spPr>
        <p:txBody>
          <a:bodyPr anchor="b">
            <a:normAutofit/>
          </a:bodyPr>
          <a:lstStyle>
            <a:lvl1pPr marL="0" indent="0">
              <a:buNone/>
              <a:defRPr sz="3200" b="1" cap="all" baseline="0">
                <a:solidFill>
                  <a:srgbClr val="C0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3533035" cy="3234822"/>
          </a:xfrm>
          <a:solidFill>
            <a:schemeClr val="tx1">
              <a:lumMod val="75000"/>
              <a:lumOff val="2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515416" y="1690687"/>
            <a:ext cx="3324885" cy="837627"/>
          </a:xfrm>
          <a:solidFill>
            <a:schemeClr val="bg1">
              <a:lumMod val="75000"/>
            </a:schemeClr>
          </a:solidFill>
        </p:spPr>
        <p:txBody>
          <a:bodyPr anchor="b">
            <a:normAutofit/>
          </a:bodyPr>
          <a:lstStyle>
            <a:lvl1pPr marL="0" indent="0">
              <a:buNone/>
              <a:defRPr sz="3200" b="1" cap="all" baseline="0">
                <a:solidFill>
                  <a:srgbClr val="C0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515416" y="2514600"/>
            <a:ext cx="3324885" cy="3225297"/>
          </a:xfrm>
          <a:solidFill>
            <a:schemeClr val="bg1">
              <a:lumMod val="50000"/>
            </a:schemeClr>
          </a:solidFill>
        </p:spPr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7982893" y="1704402"/>
            <a:ext cx="3372495" cy="834134"/>
          </a:xfrm>
          <a:solidFill>
            <a:schemeClr val="bg1">
              <a:lumMod val="85000"/>
            </a:schemeClr>
          </a:solidFill>
        </p:spPr>
        <p:txBody>
          <a:bodyPr anchor="b">
            <a:normAutofit/>
          </a:bodyPr>
          <a:lstStyle>
            <a:lvl1pPr marL="0" indent="0">
              <a:buNone/>
              <a:defRPr sz="3200" b="1" cap="all" baseline="0">
                <a:solidFill>
                  <a:srgbClr val="C0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11" hasCustomPrompt="1"/>
          </p:nvPr>
        </p:nvSpPr>
        <p:spPr>
          <a:xfrm>
            <a:off x="7982893" y="2528314"/>
            <a:ext cx="3372495" cy="3211584"/>
          </a:xfrm>
          <a:solidFill>
            <a:schemeClr val="tx1">
              <a:lumMod val="75000"/>
              <a:lumOff val="2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18274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3" hasCustomPrompt="1"/>
          </p:nvPr>
        </p:nvSpPr>
        <p:spPr>
          <a:xfrm>
            <a:off x="838200" y="1782763"/>
            <a:ext cx="10515600" cy="37846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Insert Chart</a:t>
            </a:r>
          </a:p>
        </p:txBody>
      </p:sp>
    </p:spTree>
    <p:extLst>
      <p:ext uri="{BB962C8B-B14F-4D97-AF65-F5344CB8AC3E}">
        <p14:creationId xmlns:p14="http://schemas.microsoft.com/office/powerpoint/2010/main" val="3048160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Table Placeholder 3"/>
          <p:cNvSpPr>
            <a:spLocks noGrp="1"/>
          </p:cNvSpPr>
          <p:nvPr>
            <p:ph type="tbl" sz="quarter" idx="10" hasCustomPrompt="1"/>
          </p:nvPr>
        </p:nvSpPr>
        <p:spPr>
          <a:xfrm>
            <a:off x="838200" y="1837980"/>
            <a:ext cx="10515600" cy="39116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Insert Table</a:t>
            </a:r>
          </a:p>
        </p:txBody>
      </p:sp>
    </p:spTree>
    <p:extLst>
      <p:ext uri="{BB962C8B-B14F-4D97-AF65-F5344CB8AC3E}">
        <p14:creationId xmlns:p14="http://schemas.microsoft.com/office/powerpoint/2010/main" val="15050761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20483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076137"/>
            <a:ext cx="12192000" cy="39570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47" y="5812025"/>
            <a:ext cx="1396305" cy="98609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44373" y="6125428"/>
            <a:ext cx="69476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pc="300" dirty="0">
                <a:solidFill>
                  <a:schemeClr val="bg1"/>
                </a:solidFill>
              </a:rPr>
              <a:t>INTEGRITY   TEAMWORK   COMPASSION   COURAGE   DIVERSITY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057872" y="6482496"/>
            <a:ext cx="2125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Brush Script MT" panose="03060802040406070304" pitchFamily="66" charset="0"/>
              </a:rPr>
              <a:t>Here to Serve since 1889</a:t>
            </a:r>
          </a:p>
        </p:txBody>
      </p:sp>
    </p:spTree>
    <p:extLst>
      <p:ext uri="{BB962C8B-B14F-4D97-AF65-F5344CB8AC3E}">
        <p14:creationId xmlns:p14="http://schemas.microsoft.com/office/powerpoint/2010/main" val="1094536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858E1-4F10-6641-B97D-4EFFFE5576C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/>
              <a:t>“Keep Learning </a:t>
            </a:r>
            <a:br>
              <a:rPr lang="en-US" i="1" dirty="0"/>
            </a:br>
            <a:r>
              <a:rPr lang="en-US" i="1" dirty="0"/>
              <a:t>On Track for Success”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02F0C7-239D-5E45-904F-4741EEB72C8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2018 Washington Fire Administrative Support Conference</a:t>
            </a:r>
          </a:p>
          <a:p>
            <a:r>
              <a:rPr lang="en-US" dirty="0"/>
              <a:t>May 7-8, 2018</a:t>
            </a:r>
          </a:p>
          <a:p>
            <a:r>
              <a:rPr lang="en-US" dirty="0"/>
              <a:t>Harold D. Scoggins, Fire Chief </a:t>
            </a:r>
          </a:p>
          <a:p>
            <a:r>
              <a:rPr lang="en-US" dirty="0"/>
              <a:t>Seattle Fire Department </a:t>
            </a:r>
          </a:p>
        </p:txBody>
      </p:sp>
    </p:spTree>
    <p:extLst>
      <p:ext uri="{BB962C8B-B14F-4D97-AF65-F5344CB8AC3E}">
        <p14:creationId xmlns:p14="http://schemas.microsoft.com/office/powerpoint/2010/main" val="33857141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“Keep Learning On Track for Success”</a:t>
            </a:r>
            <a:endParaRPr lang="en-US" dirty="0"/>
          </a:p>
        </p:txBody>
      </p:sp>
      <p:pic>
        <p:nvPicPr>
          <p:cNvPr id="4" name="Angela Lee Duckworth TED talk  The importance of grit in predicting succes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30488" y="1825625"/>
            <a:ext cx="6931025" cy="3895725"/>
          </a:xfrm>
        </p:spPr>
      </p:pic>
    </p:spTree>
    <p:extLst>
      <p:ext uri="{BB962C8B-B14F-4D97-AF65-F5344CB8AC3E}">
        <p14:creationId xmlns:p14="http://schemas.microsoft.com/office/powerpoint/2010/main" val="9871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5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1C6FB-4F58-C046-904A-F7AFBDFD2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See your future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315F0B-1203-1049-8A31-B6F9C4EC44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Don’t be afraid to see your path </a:t>
            </a:r>
          </a:p>
          <a:p>
            <a:pPr marL="0" indent="0">
              <a:buNone/>
            </a:pPr>
            <a:r>
              <a:rPr lang="en-US" dirty="0"/>
              <a:t>   (Drive to Long Beach)</a:t>
            </a:r>
          </a:p>
          <a:p>
            <a:r>
              <a:rPr lang="en-US" dirty="0"/>
              <a:t>Understand what it takes to achieve </a:t>
            </a:r>
          </a:p>
          <a:p>
            <a:pPr marL="0" indent="0">
              <a:buNone/>
            </a:pPr>
            <a:r>
              <a:rPr lang="en-US" dirty="0"/>
              <a:t>   your goals</a:t>
            </a:r>
          </a:p>
          <a:p>
            <a:pPr marL="0" indent="0">
              <a:buNone/>
            </a:pPr>
            <a:r>
              <a:rPr lang="en-US" dirty="0"/>
              <a:t>You have to see it first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4750" y="1984375"/>
            <a:ext cx="3702050" cy="367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0745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D1450-5D21-9F47-840F-10E3F4B31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 Who’s in your circle?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4578E4-D409-B64C-B9CA-975CFCB561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Are you Building Relationships?</a:t>
            </a:r>
          </a:p>
          <a:p>
            <a:pPr lvl="1"/>
            <a:r>
              <a:rPr lang="en-US" dirty="0"/>
              <a:t>Being Mentored or Mentoring?</a:t>
            </a:r>
          </a:p>
          <a:p>
            <a:r>
              <a:rPr lang="en-US" dirty="0"/>
              <a:t>Are you building trust?</a:t>
            </a:r>
          </a:p>
          <a:p>
            <a:r>
              <a:rPr lang="en-US" dirty="0"/>
              <a:t>Are they/you Positive or Cynical?</a:t>
            </a:r>
          </a:p>
          <a:p>
            <a:r>
              <a:rPr lang="en-US" dirty="0"/>
              <a:t>What are you pouring into you?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8550" y="1936750"/>
            <a:ext cx="3721100" cy="361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3186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C749F-426E-414F-B5FD-A00598243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understand it’s a messy process!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E81624-1A64-9148-92E1-AC8C3429B3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It takes many tries to get it right</a:t>
            </a:r>
          </a:p>
          <a:p>
            <a:r>
              <a:rPr lang="en-US" dirty="0"/>
              <a:t>Its may not look like to thought when you started</a:t>
            </a:r>
          </a:p>
          <a:p>
            <a:r>
              <a:rPr lang="en-US" dirty="0"/>
              <a:t>It will be frustrating getting there</a:t>
            </a:r>
          </a:p>
          <a:p>
            <a:r>
              <a:rPr lang="en-US" dirty="0"/>
              <a:t>Sometimes, it will challenge everything you </a:t>
            </a:r>
          </a:p>
          <a:p>
            <a:pPr marL="0" indent="0">
              <a:buNone/>
            </a:pPr>
            <a:r>
              <a:rPr lang="en-US" dirty="0"/>
              <a:t>   thought it was supposed to be</a:t>
            </a:r>
          </a:p>
          <a:p>
            <a:pPr marL="0" indent="0">
              <a:buNone/>
            </a:pPr>
            <a:r>
              <a:rPr lang="en-US" u="sng" dirty="0"/>
              <a:t>You have to believe every effort was worth it.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8771" y="2906907"/>
            <a:ext cx="3729288" cy="2703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1248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“Keep Learning On Track for Success”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617265" cy="389616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Understand what it takes</a:t>
            </a:r>
          </a:p>
          <a:p>
            <a:r>
              <a:rPr lang="en-US" dirty="0"/>
              <a:t>Belief in </a:t>
            </a:r>
            <a:r>
              <a:rPr lang="en-US" i="1" dirty="0"/>
              <a:t>Mission</a:t>
            </a:r>
          </a:p>
          <a:p>
            <a:r>
              <a:rPr lang="en-US" dirty="0"/>
              <a:t>Lead yourself 1</a:t>
            </a:r>
            <a:r>
              <a:rPr lang="en-US" baseline="30000" dirty="0"/>
              <a:t>st</a:t>
            </a:r>
          </a:p>
          <a:p>
            <a:r>
              <a:rPr lang="en-US" dirty="0"/>
              <a:t>Don’t Fear Failure</a:t>
            </a:r>
          </a:p>
          <a:p>
            <a:r>
              <a:rPr lang="en-US" dirty="0"/>
              <a:t>See your future</a:t>
            </a:r>
          </a:p>
          <a:p>
            <a:r>
              <a:rPr lang="en-US" dirty="0"/>
              <a:t>Know who’s in your circle</a:t>
            </a:r>
          </a:p>
          <a:p>
            <a:r>
              <a:rPr lang="en-US" dirty="0"/>
              <a:t>Understand, It’s a Messy Process</a:t>
            </a:r>
          </a:p>
          <a:p>
            <a:r>
              <a:rPr lang="en-US" dirty="0"/>
              <a:t>Enjoy, the moment!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0379" y="1825625"/>
            <a:ext cx="5311730" cy="3896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063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Questions???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i="1" dirty="0"/>
          </a:p>
          <a:p>
            <a:pPr marL="0" indent="0" algn="ctr">
              <a:buNone/>
            </a:pPr>
            <a:endParaRPr lang="en-US" i="1" dirty="0"/>
          </a:p>
          <a:p>
            <a:pPr marL="0" indent="0" algn="ctr">
              <a:buNone/>
            </a:pPr>
            <a:r>
              <a:rPr lang="en-US" i="1" dirty="0"/>
              <a:t>Patience and perseverance have a magical effect before which difficulties disappear and obstacles vanish. </a:t>
            </a:r>
          </a:p>
          <a:p>
            <a:pPr marL="0" indent="0" algn="ctr">
              <a:buNone/>
            </a:pPr>
            <a:r>
              <a:rPr lang="en-US" u="sng"/>
              <a:t>John </a:t>
            </a:r>
            <a:r>
              <a:rPr lang="en-US" u="sng" dirty="0"/>
              <a:t>Quincy Adams</a:t>
            </a:r>
            <a:br>
              <a:rPr lang="en-US" u="sng" dirty="0"/>
            </a:b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22596863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4D953-BFB8-294F-9525-16895A4E2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You’s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0D1D5B-F975-574D-BEA6-7000B770BF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3710" y="1550504"/>
            <a:ext cx="10515600" cy="4244009"/>
          </a:xfrm>
        </p:spPr>
        <p:txBody>
          <a:bodyPr>
            <a:normAutofit/>
          </a:bodyPr>
          <a:lstStyle/>
          <a:p>
            <a:r>
              <a:rPr lang="en-US" dirty="0"/>
              <a:t>Washington Fire Administrative Support Board</a:t>
            </a:r>
          </a:p>
          <a:p>
            <a:pPr lvl="1"/>
            <a:r>
              <a:rPr lang="en-US" sz="1800" dirty="0"/>
              <a:t>Ashley-Chair, Louise-Vice Chair, Cindy-Sec./Tres., Cathy &amp; Lisette-Western Reps., Mykel-Eastern Reps. and  Jamie-Communications </a:t>
            </a:r>
          </a:p>
          <a:p>
            <a:r>
              <a:rPr lang="en-US" dirty="0"/>
              <a:t>Each of the Presenter’s </a:t>
            </a:r>
          </a:p>
          <a:p>
            <a:pPr lvl="1"/>
            <a:r>
              <a:rPr lang="en-US" sz="1900" dirty="0"/>
              <a:t>John Norlin, Pat Ellis, Catherine </a:t>
            </a:r>
            <a:r>
              <a:rPr lang="en-US" sz="1900" dirty="0" err="1"/>
              <a:t>Cadoo</a:t>
            </a:r>
            <a:r>
              <a:rPr lang="en-US" sz="1900" dirty="0"/>
              <a:t>, Andrew Healy and Jordan Peabody</a:t>
            </a:r>
          </a:p>
          <a:p>
            <a:r>
              <a:rPr lang="en-US" dirty="0"/>
              <a:t>The many sponsors it takes to make this event happen</a:t>
            </a:r>
          </a:p>
          <a:p>
            <a:pPr lvl="1"/>
            <a:r>
              <a:rPr lang="en-US" sz="1700" dirty="0"/>
              <a:t>Bias, Browne Family </a:t>
            </a:r>
            <a:r>
              <a:rPr lang="en-US" sz="1700" dirty="0" err="1"/>
              <a:t>Vinyards</a:t>
            </a:r>
            <a:r>
              <a:rPr lang="en-US" sz="1700" dirty="0"/>
              <a:t>, </a:t>
            </a:r>
            <a:r>
              <a:rPr lang="en-US" sz="1700" dirty="0" err="1"/>
              <a:t>Enduris</a:t>
            </a:r>
            <a:r>
              <a:rPr lang="en-US" sz="1700" dirty="0"/>
              <a:t>, Hot Mama‘s Espresso, Interstate All Battery Center, Kellogg’s Cellars, LN Curtis, </a:t>
            </a:r>
            <a:r>
              <a:rPr lang="en-US" sz="1700" dirty="0" err="1"/>
              <a:t>McLendon</a:t>
            </a:r>
            <a:r>
              <a:rPr lang="en-US" sz="1700" dirty="0"/>
              <a:t> Hardware, Northwest Admins, Northwest Safety Clean, Olive Catering, Tumwater FF L-2409, Visit Walla Walla and WSFF </a:t>
            </a:r>
            <a:r>
              <a:rPr lang="en-US" sz="1700" dirty="0" err="1"/>
              <a:t>Trn</a:t>
            </a:r>
            <a:r>
              <a:rPr lang="en-US" sz="1700" dirty="0"/>
              <a:t> &amp; Ed Fund </a:t>
            </a:r>
          </a:p>
          <a:p>
            <a:r>
              <a:rPr lang="en-US" dirty="0"/>
              <a:t>Most of all, Thank You to each of You!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0042" y="28411"/>
            <a:ext cx="1964229" cy="1522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2940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5662B-3886-3C4F-95A2-E1BAE80E5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bit about me…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E587C0-7EE0-E847-A5D8-6B7A69655F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 am a Proud Product of the LA Unified Public School System</a:t>
            </a:r>
          </a:p>
          <a:p>
            <a:r>
              <a:rPr lang="en-US" dirty="0"/>
              <a:t>I figured it out when I went into the USFA 1984-1989</a:t>
            </a:r>
          </a:p>
          <a:p>
            <a:r>
              <a:rPr lang="en-US" dirty="0"/>
              <a:t>Glendale Fire Department from 1989 – 2015, FF to FC</a:t>
            </a:r>
          </a:p>
          <a:p>
            <a:r>
              <a:rPr lang="en-US" dirty="0"/>
              <a:t>Education:  AS, BS, MS, Cert Chief Officer….</a:t>
            </a:r>
          </a:p>
          <a:p>
            <a:r>
              <a:rPr lang="en-US" i="1" dirty="0"/>
              <a:t>In Service to others…</a:t>
            </a:r>
          </a:p>
          <a:p>
            <a:r>
              <a:rPr lang="en-US" dirty="0"/>
              <a:t>SFD 2015 to the Present…</a:t>
            </a:r>
          </a:p>
        </p:txBody>
      </p:sp>
    </p:spTree>
    <p:extLst>
      <p:ext uri="{BB962C8B-B14F-4D97-AF65-F5344CB8AC3E}">
        <p14:creationId xmlns:p14="http://schemas.microsoft.com/office/powerpoint/2010/main" val="37574286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1" dirty="0"/>
              <a:t>“Keep Learning On Track for Success”</a:t>
            </a:r>
            <a:endParaRPr lang="en-US" dirty="0"/>
          </a:p>
        </p:txBody>
      </p:sp>
      <p:pic>
        <p:nvPicPr>
          <p:cNvPr id="4" name="LEARNING  A Minute With John Maxwell, Free Coaching Video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44785" y="1811716"/>
            <a:ext cx="7455807" cy="4190690"/>
          </a:xfrm>
        </p:spPr>
      </p:pic>
    </p:spTree>
    <p:extLst>
      <p:ext uri="{BB962C8B-B14F-4D97-AF65-F5344CB8AC3E}">
        <p14:creationId xmlns:p14="http://schemas.microsoft.com/office/powerpoint/2010/main" val="4083489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4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1F5C4-9F06-8F4C-AF2C-CE0F18014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Understand what it takes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971435-9486-574D-BE6A-481BC0D1A4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43550" cy="3896165"/>
          </a:xfrm>
        </p:spPr>
        <p:txBody>
          <a:bodyPr/>
          <a:lstStyle/>
          <a:p>
            <a:r>
              <a:rPr lang="en-US" dirty="0"/>
              <a:t>Commit the time to growth</a:t>
            </a:r>
          </a:p>
          <a:p>
            <a:r>
              <a:rPr lang="en-US" i="1" dirty="0"/>
              <a:t>Challenge the Status Quo</a:t>
            </a:r>
          </a:p>
          <a:p>
            <a:r>
              <a:rPr lang="en-US" dirty="0"/>
              <a:t>Reflect on where you are and where you want to be</a:t>
            </a:r>
          </a:p>
          <a:p>
            <a:r>
              <a:rPr lang="en-US" dirty="0"/>
              <a:t>Don’t be defensive with thought</a:t>
            </a:r>
          </a:p>
          <a:p>
            <a:endParaRPr lang="en-US" dirty="0"/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sz="1200" dirty="0"/>
              <a:t>The Leadership Challenge, Kouzes &amp; Posner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9891" y="1362420"/>
            <a:ext cx="4921325" cy="4673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7165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1D716-EFDD-3C41-8E9C-EF19F75E6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Belief in </a:t>
            </a:r>
            <a:r>
              <a:rPr lang="en-US" i="1" dirty="0"/>
              <a:t>Mission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BF888-0B28-D146-9569-A25D69B735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Mission (MVVP) sets your compass &amp; Purpose is your Why</a:t>
            </a:r>
          </a:p>
          <a:p>
            <a:r>
              <a:rPr lang="en-US" dirty="0"/>
              <a:t>Easy to buy in to something bigger than self</a:t>
            </a:r>
          </a:p>
          <a:p>
            <a:r>
              <a:rPr lang="en-US" dirty="0"/>
              <a:t>Connects you to a community</a:t>
            </a:r>
          </a:p>
          <a:p>
            <a:r>
              <a:rPr lang="en-US" dirty="0"/>
              <a:t>Helps you understand what you are reaching </a:t>
            </a:r>
          </a:p>
          <a:p>
            <a:pPr marL="0" indent="0">
              <a:buNone/>
            </a:pPr>
            <a:r>
              <a:rPr lang="en-US" dirty="0"/>
              <a:t>   for or contributing too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3752" y="3511536"/>
            <a:ext cx="3261643" cy="209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7983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Start with Why, Simon Sinek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0568" y="1639862"/>
            <a:ext cx="7905300" cy="4448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9584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2A8D2B-7606-7441-A19A-E38B22B0B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Lead Yourself 1</a:t>
            </a:r>
            <a:r>
              <a:rPr lang="en-US" baseline="30000" dirty="0"/>
              <a:t>st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D3C985-D161-D44C-9F46-5B447B2843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 disciplined </a:t>
            </a:r>
          </a:p>
          <a:p>
            <a:r>
              <a:rPr lang="en-US" dirty="0"/>
              <a:t>Know where you are going</a:t>
            </a:r>
          </a:p>
          <a:p>
            <a:r>
              <a:rPr lang="en-US" dirty="0"/>
              <a:t>There is nothing like a solid foundation</a:t>
            </a:r>
          </a:p>
          <a:p>
            <a:r>
              <a:rPr lang="en-US" dirty="0"/>
              <a:t>Put practical steps in place for growth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6342" y="1933160"/>
            <a:ext cx="4412975" cy="2941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1580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B0C14-FD5A-8A4D-A0AF-C2B4E764B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Don’t Fear Failure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739E7B-1700-E24D-A7EE-8DCD06A94B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76712"/>
            <a:ext cx="10412896" cy="3745078"/>
          </a:xfrm>
        </p:spPr>
        <p:txBody>
          <a:bodyPr>
            <a:normAutofit/>
          </a:bodyPr>
          <a:lstStyle/>
          <a:p>
            <a:r>
              <a:rPr lang="en-US" dirty="0"/>
              <a:t>Take the Challenge, do things that others said you couldn’t </a:t>
            </a:r>
          </a:p>
          <a:p>
            <a:r>
              <a:rPr lang="en-US" dirty="0"/>
              <a:t>Don’t get caught up in complaining, blaming or making excuses</a:t>
            </a:r>
          </a:p>
          <a:p>
            <a:r>
              <a:rPr lang="en-US" dirty="0"/>
              <a:t>Take intentional steps toward growth WHEN Failure happens, because it will</a:t>
            </a:r>
          </a:p>
          <a:p>
            <a:r>
              <a:rPr lang="en-US" dirty="0"/>
              <a:t>Build on your strengths, pour into weaknesses</a:t>
            </a:r>
          </a:p>
          <a:p>
            <a:r>
              <a:rPr lang="en-US" dirty="0"/>
              <a:t>Get out of your comfort zone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3695" y="145774"/>
            <a:ext cx="2676111" cy="1766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896112"/>
      </p:ext>
    </p:extLst>
  </p:cSld>
  <p:clrMapOvr>
    <a:masterClrMapping/>
  </p:clrMapOvr>
</p:sld>
</file>

<file path=ppt/theme/theme1.xml><?xml version="1.0" encoding="utf-8"?>
<a:theme xmlns:a="http://schemas.openxmlformats.org/drawingml/2006/main" name="SFD_SkylineTemplate">
  <a:themeElements>
    <a:clrScheme name="SFD">
      <a:dk1>
        <a:sysClr val="windowText" lastClr="000000"/>
      </a:dk1>
      <a:lt1>
        <a:sysClr val="window" lastClr="FFFFFF"/>
      </a:lt1>
      <a:dk2>
        <a:srgbClr val="3F3F3F"/>
      </a:dk2>
      <a:lt2>
        <a:srgbClr val="D8D8D8"/>
      </a:lt2>
      <a:accent1>
        <a:srgbClr val="C00000"/>
      </a:accent1>
      <a:accent2>
        <a:srgbClr val="595959"/>
      </a:accent2>
      <a:accent3>
        <a:srgbClr val="A5A5A5"/>
      </a:accent3>
      <a:accent4>
        <a:srgbClr val="590B0B"/>
      </a:accent4>
      <a:accent5>
        <a:srgbClr val="E7E6E6"/>
      </a:accent5>
      <a:accent6>
        <a:srgbClr val="3A3838"/>
      </a:accent6>
      <a:hlink>
        <a:srgbClr val="C00000"/>
      </a:hlink>
      <a:folHlink>
        <a:srgbClr val="590B0B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9" id="{E5C4D401-1EB7-4BF0-B562-E9F55A8EDA52}" vid="{39C55852-296F-4081-B6A1-1671C765164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SFD_SkylineTemplate</Template>
  <TotalTime>292</TotalTime>
  <Words>554</Words>
  <Application>Microsoft Office PowerPoint</Application>
  <PresentationFormat>Widescreen</PresentationFormat>
  <Paragraphs>85</Paragraphs>
  <Slides>15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Brush Script MT</vt:lpstr>
      <vt:lpstr>Calibri</vt:lpstr>
      <vt:lpstr>SFD_SkylineTemplate</vt:lpstr>
      <vt:lpstr>“Keep Learning  On Track for Success”</vt:lpstr>
      <vt:lpstr>Thank You’s</vt:lpstr>
      <vt:lpstr>A bit about me…</vt:lpstr>
      <vt:lpstr>“Keep Learning On Track for Success”</vt:lpstr>
      <vt:lpstr>Understand what it takes</vt:lpstr>
      <vt:lpstr>Belief in Mission</vt:lpstr>
      <vt:lpstr>Start with Why, Simon Sinek</vt:lpstr>
      <vt:lpstr>Lead Yourself 1st </vt:lpstr>
      <vt:lpstr>Don’t Fear Failure</vt:lpstr>
      <vt:lpstr>“Keep Learning On Track for Success”</vt:lpstr>
      <vt:lpstr>See your future</vt:lpstr>
      <vt:lpstr>Know Who’s in your circle? </vt:lpstr>
      <vt:lpstr>understand it’s a messy process!</vt:lpstr>
      <vt:lpstr>“Keep Learning On Track for Success”</vt:lpstr>
      <vt:lpstr>Questions???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“Keep Learning  On Track for Success”</dc:title>
  <dc:creator>Scoggins, Harold D</dc:creator>
  <cp:lastModifiedBy>Scoggins, Harold D</cp:lastModifiedBy>
  <cp:revision>27</cp:revision>
  <dcterms:modified xsi:type="dcterms:W3CDTF">2018-05-08T20:22:41Z</dcterms:modified>
</cp:coreProperties>
</file>