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3"/>
  </p:notesMasterIdLst>
  <p:handoutMasterIdLst>
    <p:handoutMasterId r:id="rId54"/>
  </p:handoutMasterIdLst>
  <p:sldIdLst>
    <p:sldId id="256" r:id="rId2"/>
    <p:sldId id="258" r:id="rId3"/>
    <p:sldId id="361" r:id="rId4"/>
    <p:sldId id="448" r:id="rId5"/>
    <p:sldId id="364" r:id="rId6"/>
    <p:sldId id="427" r:id="rId7"/>
    <p:sldId id="449" r:id="rId8"/>
    <p:sldId id="450" r:id="rId9"/>
    <p:sldId id="451" r:id="rId10"/>
    <p:sldId id="452" r:id="rId11"/>
    <p:sldId id="453" r:id="rId12"/>
    <p:sldId id="429" r:id="rId13"/>
    <p:sldId id="386" r:id="rId14"/>
    <p:sldId id="454" r:id="rId15"/>
    <p:sldId id="444" r:id="rId16"/>
    <p:sldId id="445" r:id="rId17"/>
    <p:sldId id="455" r:id="rId18"/>
    <p:sldId id="456" r:id="rId19"/>
    <p:sldId id="477" r:id="rId20"/>
    <p:sldId id="457" r:id="rId21"/>
    <p:sldId id="446" r:id="rId22"/>
    <p:sldId id="458" r:id="rId23"/>
    <p:sldId id="459" r:id="rId24"/>
    <p:sldId id="419" r:id="rId25"/>
    <p:sldId id="420" r:id="rId26"/>
    <p:sldId id="425" r:id="rId27"/>
    <p:sldId id="461" r:id="rId28"/>
    <p:sldId id="433" r:id="rId29"/>
    <p:sldId id="434" r:id="rId30"/>
    <p:sldId id="435" r:id="rId31"/>
    <p:sldId id="436" r:id="rId32"/>
    <p:sldId id="392" r:id="rId33"/>
    <p:sldId id="478" r:id="rId34"/>
    <p:sldId id="395" r:id="rId35"/>
    <p:sldId id="465" r:id="rId36"/>
    <p:sldId id="466" r:id="rId37"/>
    <p:sldId id="467" r:id="rId38"/>
    <p:sldId id="468" r:id="rId39"/>
    <p:sldId id="469" r:id="rId40"/>
    <p:sldId id="470" r:id="rId41"/>
    <p:sldId id="479" r:id="rId42"/>
    <p:sldId id="480" r:id="rId43"/>
    <p:sldId id="471" r:id="rId44"/>
    <p:sldId id="472" r:id="rId45"/>
    <p:sldId id="473" r:id="rId46"/>
    <p:sldId id="476" r:id="rId47"/>
    <p:sldId id="443" r:id="rId48"/>
    <p:sldId id="413" r:id="rId49"/>
    <p:sldId id="415" r:id="rId50"/>
    <p:sldId id="447" r:id="rId51"/>
    <p:sldId id="349" r:id="rId52"/>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2C836"/>
    <a:srgbClr val="05AF25"/>
    <a:srgbClr val="78D632"/>
    <a:srgbClr val="70D52B"/>
    <a:srgbClr val="73D32B"/>
    <a:srgbClr val="64C026"/>
    <a:srgbClr val="68C727"/>
    <a:srgbClr val="5BAE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26" autoAdjust="0"/>
    <p:restoredTop sz="97789" autoAdjust="0"/>
  </p:normalViewPr>
  <p:slideViewPr>
    <p:cSldViewPr>
      <p:cViewPr varScale="1">
        <p:scale>
          <a:sx n="85" d="100"/>
          <a:sy n="85" d="100"/>
        </p:scale>
        <p:origin x="1402"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6434"/>
          </a:xfrm>
          <a:prstGeom prst="rect">
            <a:avLst/>
          </a:prstGeom>
        </p:spPr>
        <p:txBody>
          <a:bodyPr vert="horz" lIns="92446" tIns="46223" rIns="92446" bIns="46223" rtlCol="0"/>
          <a:lstStyle>
            <a:lvl1pPr algn="r">
              <a:defRPr sz="1200"/>
            </a:lvl1pPr>
          </a:lstStyle>
          <a:p>
            <a:fld id="{BBB9ED22-06FC-455F-8D1E-80BE2EEB57B0}" type="datetimeFigureOut">
              <a:rPr lang="en-US" smtClean="0"/>
              <a:t>5/8/2017</a:t>
            </a:fld>
            <a:endParaRPr lang="en-US"/>
          </a:p>
        </p:txBody>
      </p:sp>
      <p:sp>
        <p:nvSpPr>
          <p:cNvPr id="4" name="Footer Placeholder 3"/>
          <p:cNvSpPr>
            <a:spLocks noGrp="1"/>
          </p:cNvSpPr>
          <p:nvPr>
            <p:ph type="ftr" sz="quarter" idx="2"/>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6433"/>
          </a:xfrm>
          <a:prstGeom prst="rect">
            <a:avLst/>
          </a:prstGeom>
        </p:spPr>
        <p:txBody>
          <a:bodyPr vert="horz" lIns="92446" tIns="46223" rIns="92446" bIns="46223" rtlCol="0" anchor="b"/>
          <a:lstStyle>
            <a:lvl1pPr algn="r">
              <a:defRPr sz="1200"/>
            </a:lvl1pPr>
          </a:lstStyle>
          <a:p>
            <a:fld id="{55E0918F-89F2-4FC2-8CB6-97138D1A3440}" type="slidenum">
              <a:rPr lang="en-US" smtClean="0"/>
              <a:t>‹#›</a:t>
            </a:fld>
            <a:endParaRPr lang="en-US"/>
          </a:p>
        </p:txBody>
      </p:sp>
    </p:spTree>
    <p:extLst>
      <p:ext uri="{BB962C8B-B14F-4D97-AF65-F5344CB8AC3E}">
        <p14:creationId xmlns:p14="http://schemas.microsoft.com/office/powerpoint/2010/main" val="2278814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dirty="0"/>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CD46938C-8F9C-4EE4-89E8-E41AD85E8564}" type="datetimeFigureOut">
              <a:rPr lang="en-US" smtClean="0"/>
              <a:pPr/>
              <a:t>5/8/2017</a:t>
            </a:fld>
            <a:endParaRPr lang="en-US" dirty="0"/>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dirty="0"/>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E9CE607C-1287-4CA0-AC6A-571962584264}" type="slidenum">
              <a:rPr lang="en-US" smtClean="0"/>
              <a:pPr/>
              <a:t>‹#›</a:t>
            </a:fld>
            <a:endParaRPr lang="en-US" dirty="0"/>
          </a:p>
        </p:txBody>
      </p:sp>
    </p:spTree>
    <p:extLst>
      <p:ext uri="{BB962C8B-B14F-4D97-AF65-F5344CB8AC3E}">
        <p14:creationId xmlns:p14="http://schemas.microsoft.com/office/powerpoint/2010/main" val="308708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dt" sz="quarter" idx="1"/>
          </p:nvPr>
        </p:nvSpPr>
        <p:spPr>
          <a:noFill/>
        </p:spPr>
        <p:txBody>
          <a:bodyPr/>
          <a:lstStyle/>
          <a:p>
            <a:endParaRPr lang="en-US" smtClean="0">
              <a:latin typeface="Arial" pitchFamily="34" charset="0"/>
            </a:endParaRPr>
          </a:p>
        </p:txBody>
      </p:sp>
      <p:sp>
        <p:nvSpPr>
          <p:cNvPr id="44035" name="Rectangle 6"/>
          <p:cNvSpPr>
            <a:spLocks noGrp="1" noChangeArrowheads="1"/>
          </p:cNvSpPr>
          <p:nvPr>
            <p:ph type="ftr" sz="quarter" idx="4"/>
          </p:nvPr>
        </p:nvSpPr>
        <p:spPr>
          <a:noFill/>
        </p:spPr>
        <p:txBody>
          <a:bodyPr/>
          <a:lstStyle/>
          <a:p>
            <a:r>
              <a:rPr lang="en-US" smtClean="0">
                <a:latin typeface="Arial" pitchFamily="34" charset="0"/>
              </a:rPr>
              <a:t>www.sos.wa.gov/archives/recordsmanagement</a:t>
            </a:r>
            <a:endParaRPr lang="en-US">
              <a:latin typeface="Arial" pitchFamily="34" charset="0"/>
            </a:endParaRPr>
          </a:p>
        </p:txBody>
      </p:sp>
      <p:sp>
        <p:nvSpPr>
          <p:cNvPr id="44036" name="Rectangle 7"/>
          <p:cNvSpPr>
            <a:spLocks noGrp="1" noChangeArrowheads="1"/>
          </p:cNvSpPr>
          <p:nvPr>
            <p:ph type="sldNum" sz="quarter" idx="5"/>
          </p:nvPr>
        </p:nvSpPr>
        <p:spPr>
          <a:noFill/>
        </p:spPr>
        <p:txBody>
          <a:bodyPr/>
          <a:lstStyle/>
          <a:p>
            <a:fld id="{E6E0718B-3F3A-4643-B005-301C43E7B94B}" type="slidenum">
              <a:rPr lang="en-US" smtClean="0">
                <a:latin typeface="Arial" pitchFamily="34" charset="0"/>
              </a:rPr>
              <a:pPr/>
              <a:t>4</a:t>
            </a:fld>
            <a:endParaRPr lang="en-US" smtClean="0">
              <a:latin typeface="Arial" pitchFamily="34" charset="0"/>
            </a:endParaRPr>
          </a:p>
        </p:txBody>
      </p:sp>
      <p:sp>
        <p:nvSpPr>
          <p:cNvPr id="44037" name="Rectangle 2"/>
          <p:cNvSpPr>
            <a:spLocks noGrp="1" noRot="1" noChangeAspect="1" noChangeArrowheads="1" noTextEdit="1"/>
          </p:cNvSpPr>
          <p:nvPr>
            <p:ph type="sldImg"/>
          </p:nvPr>
        </p:nvSpPr>
        <p:spPr>
          <a:xfrm>
            <a:off x="1106488" y="711200"/>
            <a:ext cx="4719637" cy="3540125"/>
          </a:xfrm>
          <a:ln/>
        </p:spPr>
      </p:sp>
      <p:sp>
        <p:nvSpPr>
          <p:cNvPr id="44038" name="Rectangle 3"/>
          <p:cNvSpPr>
            <a:spLocks noGrp="1" noChangeArrowheads="1"/>
          </p:cNvSpPr>
          <p:nvPr>
            <p:ph type="body" idx="1"/>
          </p:nvPr>
        </p:nvSpPr>
        <p:spPr>
          <a:xfrm>
            <a:off x="920165" y="4489715"/>
            <a:ext cx="5065386" cy="4252165"/>
          </a:xfrm>
          <a:noFill/>
          <a:ln/>
        </p:spPr>
        <p:txBody>
          <a:bodyPr/>
          <a:lstStyle/>
          <a:p>
            <a:pPr eaLnBrk="1" hangingPunct="1"/>
            <a:endParaRPr lang="en-US" sz="1400" b="1" dirty="0">
              <a:latin typeface="Arial" pitchFamily="34" charset="0"/>
            </a:endParaRPr>
          </a:p>
        </p:txBody>
      </p:sp>
      <p:sp>
        <p:nvSpPr>
          <p:cNvPr id="44039" name="Header Placeholder 6"/>
          <p:cNvSpPr>
            <a:spLocks noGrp="1"/>
          </p:cNvSpPr>
          <p:nvPr>
            <p:ph type="hdr" sz="quarter"/>
          </p:nvPr>
        </p:nvSpPr>
        <p:spPr>
          <a:noFill/>
        </p:spPr>
        <p:txBody>
          <a:bodyPr/>
          <a:lstStyle/>
          <a:p>
            <a:r>
              <a:rPr lang="en-US" smtClean="0">
                <a:latin typeface="Arial" pitchFamily="34" charset="0"/>
              </a:rPr>
              <a:t>Washington State Archives</a:t>
            </a:r>
            <a:endParaRPr lang="en-US">
              <a:latin typeface="Arial" pitchFamily="34" charset="0"/>
            </a:endParaRPr>
          </a:p>
        </p:txBody>
      </p:sp>
    </p:spTree>
    <p:extLst>
      <p:ext uri="{BB962C8B-B14F-4D97-AF65-F5344CB8AC3E}">
        <p14:creationId xmlns:p14="http://schemas.microsoft.com/office/powerpoint/2010/main" val="2005799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dirty="0" smtClean="0"/>
          </a:p>
        </p:txBody>
      </p:sp>
      <p:sp>
        <p:nvSpPr>
          <p:cNvPr id="126980" name="Slide Number Placeholder 3"/>
          <p:cNvSpPr>
            <a:spLocks noGrp="1"/>
          </p:cNvSpPr>
          <p:nvPr>
            <p:ph type="sldNum" sz="quarter" idx="5"/>
          </p:nvPr>
        </p:nvSpPr>
        <p:spPr>
          <a:noFill/>
        </p:spPr>
        <p:txBody>
          <a:bodyPr/>
          <a:lstStyle/>
          <a:p>
            <a:fld id="{CF59693C-33A4-48CB-91E1-D24027C29BCB}" type="slidenum">
              <a:rPr lang="en-US" smtClean="0">
                <a:solidFill>
                  <a:prstClr val="black"/>
                </a:solidFill>
              </a:rPr>
              <a:pPr/>
              <a:t>39</a:t>
            </a:fld>
            <a:endParaRPr lang="en-US" dirty="0" smtClean="0">
              <a:solidFill>
                <a:prstClr val="black"/>
              </a:solidFill>
            </a:endParaRPr>
          </a:p>
        </p:txBody>
      </p:sp>
      <p:sp>
        <p:nvSpPr>
          <p:cNvPr id="5" name="Footer Placeholder 4"/>
          <p:cNvSpPr>
            <a:spLocks noGrp="1"/>
          </p:cNvSpPr>
          <p:nvPr>
            <p:ph type="ftr" sz="quarter" idx="10"/>
          </p:nvPr>
        </p:nvSpPr>
        <p:spPr/>
        <p:txBody>
          <a:bodyPr/>
          <a:lstStyle/>
          <a:p>
            <a:pPr>
              <a:defRPr/>
            </a:pPr>
            <a:r>
              <a:rPr lang="en-US" smtClean="0">
                <a:solidFill>
                  <a:prstClr val="black"/>
                </a:solidFill>
              </a:rPr>
              <a:t>www.sos.wa.gov/archives/recordsmanagement</a:t>
            </a:r>
            <a:endParaRPr lang="en-US">
              <a:solidFill>
                <a:prstClr val="black"/>
              </a:solidFill>
            </a:endParaRPr>
          </a:p>
        </p:txBody>
      </p:sp>
      <p:sp>
        <p:nvSpPr>
          <p:cNvPr id="6" name="Header Placeholder 5"/>
          <p:cNvSpPr>
            <a:spLocks noGrp="1"/>
          </p:cNvSpPr>
          <p:nvPr>
            <p:ph type="hdr" sz="quarter" idx="11"/>
          </p:nvPr>
        </p:nvSpPr>
        <p:spPr/>
        <p:txBody>
          <a:bodyPr/>
          <a:lstStyle/>
          <a:p>
            <a:pPr>
              <a:defRPr/>
            </a:pPr>
            <a:r>
              <a:rPr lang="en-US" smtClean="0">
                <a:solidFill>
                  <a:prstClr val="black"/>
                </a:solidFill>
              </a:rPr>
              <a:t>Washington State Archives</a:t>
            </a:r>
            <a:endParaRPr lang="en-US">
              <a:solidFill>
                <a:prstClr val="black"/>
              </a:solidFill>
            </a:endParaRPr>
          </a:p>
        </p:txBody>
      </p:sp>
    </p:spTree>
    <p:extLst>
      <p:ext uri="{BB962C8B-B14F-4D97-AF65-F5344CB8AC3E}">
        <p14:creationId xmlns:p14="http://schemas.microsoft.com/office/powerpoint/2010/main" val="3274362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n-US" dirty="0" smtClean="0"/>
          </a:p>
        </p:txBody>
      </p:sp>
      <p:sp>
        <p:nvSpPr>
          <p:cNvPr id="126980" name="Slide Number Placeholder 3"/>
          <p:cNvSpPr>
            <a:spLocks noGrp="1"/>
          </p:cNvSpPr>
          <p:nvPr>
            <p:ph type="sldNum" sz="quarter" idx="5"/>
          </p:nvPr>
        </p:nvSpPr>
        <p:spPr>
          <a:noFill/>
        </p:spPr>
        <p:txBody>
          <a:bodyPr/>
          <a:lstStyle/>
          <a:p>
            <a:fld id="{CF59693C-33A4-48CB-91E1-D24027C29BCB}" type="slidenum">
              <a:rPr lang="en-US" smtClean="0">
                <a:solidFill>
                  <a:prstClr val="black"/>
                </a:solidFill>
              </a:rPr>
              <a:pPr/>
              <a:t>40</a:t>
            </a:fld>
            <a:endParaRPr lang="en-US" dirty="0" smtClean="0">
              <a:solidFill>
                <a:prstClr val="black"/>
              </a:solidFill>
            </a:endParaRPr>
          </a:p>
        </p:txBody>
      </p:sp>
      <p:sp>
        <p:nvSpPr>
          <p:cNvPr id="5" name="Footer Placeholder 4"/>
          <p:cNvSpPr>
            <a:spLocks noGrp="1"/>
          </p:cNvSpPr>
          <p:nvPr>
            <p:ph type="ftr" sz="quarter" idx="10"/>
          </p:nvPr>
        </p:nvSpPr>
        <p:spPr/>
        <p:txBody>
          <a:bodyPr/>
          <a:lstStyle/>
          <a:p>
            <a:pPr>
              <a:defRPr/>
            </a:pPr>
            <a:r>
              <a:rPr lang="en-US" smtClean="0">
                <a:solidFill>
                  <a:prstClr val="black"/>
                </a:solidFill>
              </a:rPr>
              <a:t>http://www.sos.wa.gov/archives</a:t>
            </a:r>
            <a:endParaRPr lang="en-US">
              <a:solidFill>
                <a:prstClr val="black"/>
              </a:solidFill>
            </a:endParaRPr>
          </a:p>
        </p:txBody>
      </p:sp>
      <p:sp>
        <p:nvSpPr>
          <p:cNvPr id="6" name="Header Placeholder 5"/>
          <p:cNvSpPr>
            <a:spLocks noGrp="1"/>
          </p:cNvSpPr>
          <p:nvPr>
            <p:ph type="hdr" sz="quarter" idx="11"/>
          </p:nvPr>
        </p:nvSpPr>
        <p:spPr/>
        <p:txBody>
          <a:bodyPr/>
          <a:lstStyle/>
          <a:p>
            <a:pPr>
              <a:defRPr/>
            </a:pPr>
            <a:r>
              <a:rPr lang="en-US" smtClean="0">
                <a:solidFill>
                  <a:prstClr val="black"/>
                </a:solidFill>
              </a:rPr>
              <a:t>Washington State Archives</a:t>
            </a:r>
            <a:endParaRPr lang="en-US">
              <a:solidFill>
                <a:prstClr val="black"/>
              </a:solidFill>
            </a:endParaRPr>
          </a:p>
        </p:txBody>
      </p:sp>
    </p:spTree>
    <p:extLst>
      <p:ext uri="{BB962C8B-B14F-4D97-AF65-F5344CB8AC3E}">
        <p14:creationId xmlns:p14="http://schemas.microsoft.com/office/powerpoint/2010/main" val="2665616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dt" sz="quarter" idx="1"/>
          </p:nvPr>
        </p:nvSpPr>
        <p:spPr>
          <a:noFill/>
        </p:spPr>
        <p:txBody>
          <a:bodyPr/>
          <a:lstStyle/>
          <a:p>
            <a:endParaRPr lang="en-US" dirty="0" smtClean="0">
              <a:solidFill>
                <a:prstClr val="black"/>
              </a:solidFill>
            </a:endParaRPr>
          </a:p>
        </p:txBody>
      </p:sp>
      <p:sp>
        <p:nvSpPr>
          <p:cNvPr id="128003" name="Rectangle 6"/>
          <p:cNvSpPr>
            <a:spLocks noGrp="1" noChangeArrowheads="1"/>
          </p:cNvSpPr>
          <p:nvPr>
            <p:ph type="ftr" sz="quarter" idx="4"/>
          </p:nvPr>
        </p:nvSpPr>
        <p:spPr>
          <a:noFill/>
        </p:spPr>
        <p:txBody>
          <a:bodyPr/>
          <a:lstStyle/>
          <a:p>
            <a:r>
              <a:rPr lang="en-US" smtClean="0">
                <a:solidFill>
                  <a:prstClr val="black"/>
                </a:solidFill>
              </a:rPr>
              <a:t>www.sos.wa.gov/archives/recordsmanagement</a:t>
            </a:r>
            <a:endParaRPr lang="en-US" dirty="0" smtClean="0">
              <a:solidFill>
                <a:prstClr val="black"/>
              </a:solidFill>
            </a:endParaRPr>
          </a:p>
        </p:txBody>
      </p:sp>
      <p:sp>
        <p:nvSpPr>
          <p:cNvPr id="128004" name="Rectangle 7"/>
          <p:cNvSpPr>
            <a:spLocks noGrp="1" noChangeArrowheads="1"/>
          </p:cNvSpPr>
          <p:nvPr>
            <p:ph type="sldNum" sz="quarter" idx="5"/>
          </p:nvPr>
        </p:nvSpPr>
        <p:spPr>
          <a:noFill/>
        </p:spPr>
        <p:txBody>
          <a:bodyPr/>
          <a:lstStyle/>
          <a:p>
            <a:fld id="{96F314BE-7233-4CBF-9575-1509636E9972}" type="slidenum">
              <a:rPr lang="en-US" smtClean="0">
                <a:solidFill>
                  <a:prstClr val="black"/>
                </a:solidFill>
              </a:rPr>
              <a:pPr/>
              <a:t>43</a:t>
            </a:fld>
            <a:endParaRPr lang="en-US" dirty="0" smtClean="0">
              <a:solidFill>
                <a:prstClr val="black"/>
              </a:solidFill>
            </a:endParaRPr>
          </a:p>
        </p:txBody>
      </p:sp>
      <p:sp>
        <p:nvSpPr>
          <p:cNvPr id="128005" name="Rectangle 2"/>
          <p:cNvSpPr>
            <a:spLocks noGrp="1" noRot="1" noChangeAspect="1" noChangeArrowheads="1" noTextEdit="1"/>
          </p:cNvSpPr>
          <p:nvPr>
            <p:ph type="sldImg"/>
          </p:nvPr>
        </p:nvSpPr>
        <p:spPr>
          <a:xfrm>
            <a:off x="1114425" y="735013"/>
            <a:ext cx="4872038" cy="3654425"/>
          </a:xfrm>
          <a:ln/>
        </p:spPr>
      </p:sp>
      <p:sp>
        <p:nvSpPr>
          <p:cNvPr id="128006" name="Notes Placeholder 6"/>
          <p:cNvSpPr>
            <a:spLocks noGrp="1"/>
          </p:cNvSpPr>
          <p:nvPr/>
        </p:nvSpPr>
        <p:spPr bwMode="auto">
          <a:xfrm>
            <a:off x="707379" y="4637258"/>
            <a:ext cx="5659027" cy="4392218"/>
          </a:xfrm>
          <a:prstGeom prst="rect">
            <a:avLst/>
          </a:prstGeom>
        </p:spPr>
        <p:txBody>
          <a:bodyPr lIns="95296" tIns="47651" rIns="95296" bIns="47651"/>
          <a:lstStyle/>
          <a:p>
            <a:pPr eaLnBrk="0" hangingPunct="0">
              <a:spcBef>
                <a:spcPct val="30000"/>
              </a:spcBef>
            </a:pPr>
            <a:endParaRPr lang="en-US" sz="1000" dirty="0">
              <a:solidFill>
                <a:prstClr val="black"/>
              </a:solidFill>
              <a:latin typeface="Arial" charset="0"/>
            </a:endParaRPr>
          </a:p>
        </p:txBody>
      </p:sp>
      <p:sp>
        <p:nvSpPr>
          <p:cNvPr id="7" name="Header Placeholder 6"/>
          <p:cNvSpPr>
            <a:spLocks noGrp="1"/>
          </p:cNvSpPr>
          <p:nvPr>
            <p:ph type="hdr" sz="quarter" idx="10"/>
          </p:nvPr>
        </p:nvSpPr>
        <p:spPr/>
        <p:txBody>
          <a:bodyPr/>
          <a:lstStyle/>
          <a:p>
            <a:pPr>
              <a:defRPr/>
            </a:pPr>
            <a:r>
              <a:rPr lang="en-US" smtClean="0">
                <a:solidFill>
                  <a:prstClr val="black"/>
                </a:solidFill>
              </a:rPr>
              <a:t>Washington State Archives</a:t>
            </a:r>
            <a:endParaRPr lang="en-US">
              <a:solidFill>
                <a:prstClr val="black"/>
              </a:solidFill>
            </a:endParaRPr>
          </a:p>
        </p:txBody>
      </p:sp>
    </p:spTree>
    <p:extLst>
      <p:ext uri="{BB962C8B-B14F-4D97-AF65-F5344CB8AC3E}">
        <p14:creationId xmlns:p14="http://schemas.microsoft.com/office/powerpoint/2010/main" val="25530953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Washington State Archives</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www.sos.wa.gov/archives/recordsmanagement</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E9CE607C-1287-4CA0-AC6A-571962584264}"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36862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solidFill>
                  <a:prstClr val="black"/>
                </a:solidFill>
              </a:rPr>
              <a:t>Washington State Archives</a:t>
            </a:r>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www.sos.wa.gov/archives/recordsmanagement</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E9CE607C-1287-4CA0-AC6A-571962584264}"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14832021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9CE607C-1287-4CA0-AC6A-571962584264}" type="slidenum">
              <a:rPr lang="en-US" smtClean="0"/>
              <a:pPr/>
              <a:t>6</a:t>
            </a:fld>
            <a:endParaRPr lang="en-US" dirty="0"/>
          </a:p>
        </p:txBody>
      </p:sp>
      <p:sp>
        <p:nvSpPr>
          <p:cNvPr id="5" name="Date Placeholder 4"/>
          <p:cNvSpPr>
            <a:spLocks noGrp="1"/>
          </p:cNvSpPr>
          <p:nvPr>
            <p:ph type="dt" idx="11"/>
          </p:nvPr>
        </p:nvSpPr>
        <p:spPr/>
        <p:txBody>
          <a:bodyPr/>
          <a:lstStyle/>
          <a:p>
            <a:r>
              <a:rPr lang="en-US" dirty="0" smtClean="0"/>
              <a:t>10/3/2013</a:t>
            </a:r>
            <a:endParaRPr lang="en-US" dirty="0"/>
          </a:p>
        </p:txBody>
      </p:sp>
    </p:spTree>
    <p:extLst>
      <p:ext uri="{BB962C8B-B14F-4D97-AF65-F5344CB8AC3E}">
        <p14:creationId xmlns:p14="http://schemas.microsoft.com/office/powerpoint/2010/main" val="205904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US" smtClean="0"/>
              <a:t>11/10/2016</a:t>
            </a:r>
            <a:endParaRPr lang="en-US"/>
          </a:p>
        </p:txBody>
      </p:sp>
      <p:sp>
        <p:nvSpPr>
          <p:cNvPr id="5" name="Slide Number Placeholder 4"/>
          <p:cNvSpPr>
            <a:spLocks noGrp="1"/>
          </p:cNvSpPr>
          <p:nvPr>
            <p:ph type="sldNum" sz="quarter" idx="11"/>
          </p:nvPr>
        </p:nvSpPr>
        <p:spPr/>
        <p:txBody>
          <a:bodyPr/>
          <a:lstStyle/>
          <a:p>
            <a:fld id="{E9CE607C-1287-4CA0-AC6A-571962584264}" type="slidenum">
              <a:rPr lang="en-US" smtClean="0"/>
              <a:pPr/>
              <a:t>8</a:t>
            </a:fld>
            <a:endParaRPr lang="en-US"/>
          </a:p>
        </p:txBody>
      </p:sp>
      <p:sp>
        <p:nvSpPr>
          <p:cNvPr id="6" name="Footer Placeholder 5"/>
          <p:cNvSpPr>
            <a:spLocks noGrp="1"/>
          </p:cNvSpPr>
          <p:nvPr>
            <p:ph type="ftr" sz="quarter" idx="12"/>
          </p:nvPr>
        </p:nvSpPr>
        <p:spPr/>
        <p:txBody>
          <a:bodyPr/>
          <a:lstStyle/>
          <a:p>
            <a:r>
              <a:rPr lang="en-US" smtClean="0"/>
              <a:t>www.sos.wa.gov/archives/recordsmanagement</a:t>
            </a:r>
            <a:endParaRPr lang="en-US"/>
          </a:p>
        </p:txBody>
      </p:sp>
      <p:sp>
        <p:nvSpPr>
          <p:cNvPr id="7" name="Header Placeholder 6"/>
          <p:cNvSpPr>
            <a:spLocks noGrp="1"/>
          </p:cNvSpPr>
          <p:nvPr>
            <p:ph type="hdr" sz="quarter" idx="13"/>
          </p:nvPr>
        </p:nvSpPr>
        <p:spPr/>
        <p:txBody>
          <a:bodyPr/>
          <a:lstStyle/>
          <a:p>
            <a:r>
              <a:rPr lang="en-US" smtClean="0"/>
              <a:t>Washington State Archives</a:t>
            </a:r>
            <a:endParaRPr lang="en-US"/>
          </a:p>
        </p:txBody>
      </p:sp>
    </p:spTree>
    <p:extLst>
      <p:ext uri="{BB962C8B-B14F-4D97-AF65-F5344CB8AC3E}">
        <p14:creationId xmlns:p14="http://schemas.microsoft.com/office/powerpoint/2010/main" val="3923928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Washington State Archives</a:t>
            </a:r>
            <a:endParaRPr lang="en-US"/>
          </a:p>
        </p:txBody>
      </p:sp>
      <p:sp>
        <p:nvSpPr>
          <p:cNvPr id="5" name="Date Placeholder 4"/>
          <p:cNvSpPr>
            <a:spLocks noGrp="1"/>
          </p:cNvSpPr>
          <p:nvPr>
            <p:ph type="dt" idx="11"/>
          </p:nvPr>
        </p:nvSpPr>
        <p:spPr/>
        <p:txBody>
          <a:bodyPr/>
          <a:lstStyle/>
          <a:p>
            <a:r>
              <a:rPr lang="en-US" smtClean="0"/>
              <a:t>11/10/2016</a:t>
            </a:r>
            <a:endParaRPr lang="en-US"/>
          </a:p>
        </p:txBody>
      </p:sp>
      <p:sp>
        <p:nvSpPr>
          <p:cNvPr id="6" name="Footer Placeholder 5"/>
          <p:cNvSpPr>
            <a:spLocks noGrp="1"/>
          </p:cNvSpPr>
          <p:nvPr>
            <p:ph type="ftr" sz="quarter" idx="12"/>
          </p:nvPr>
        </p:nvSpPr>
        <p:spPr/>
        <p:txBody>
          <a:bodyPr/>
          <a:lstStyle/>
          <a:p>
            <a:r>
              <a:rPr lang="en-US" smtClean="0"/>
              <a:t>www.sos.wa.gov/archives/recordsmanagement</a:t>
            </a:r>
            <a:endParaRPr lang="en-US"/>
          </a:p>
        </p:txBody>
      </p:sp>
      <p:sp>
        <p:nvSpPr>
          <p:cNvPr id="7" name="Slide Number Placeholder 6"/>
          <p:cNvSpPr>
            <a:spLocks noGrp="1"/>
          </p:cNvSpPr>
          <p:nvPr>
            <p:ph type="sldNum" sz="quarter" idx="13"/>
          </p:nvPr>
        </p:nvSpPr>
        <p:spPr/>
        <p:txBody>
          <a:bodyPr/>
          <a:lstStyle/>
          <a:p>
            <a:fld id="{E9CE607C-1287-4CA0-AC6A-571962584264}" type="slidenum">
              <a:rPr lang="en-US" smtClean="0"/>
              <a:pPr/>
              <a:t>9</a:t>
            </a:fld>
            <a:endParaRPr lang="en-US"/>
          </a:p>
        </p:txBody>
      </p:sp>
    </p:spTree>
    <p:extLst>
      <p:ext uri="{BB962C8B-B14F-4D97-AF65-F5344CB8AC3E}">
        <p14:creationId xmlns:p14="http://schemas.microsoft.com/office/powerpoint/2010/main" val="912643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dt" sz="quarter" idx="1"/>
          </p:nvPr>
        </p:nvSpPr>
        <p:spPr>
          <a:noFill/>
        </p:spPr>
        <p:txBody>
          <a:bodyPr/>
          <a:lstStyle/>
          <a:p>
            <a:endParaRPr lang="en-US" smtClean="0"/>
          </a:p>
        </p:txBody>
      </p:sp>
      <p:sp>
        <p:nvSpPr>
          <p:cNvPr id="128003" name="Rectangle 6"/>
          <p:cNvSpPr>
            <a:spLocks noGrp="1" noChangeArrowheads="1"/>
          </p:cNvSpPr>
          <p:nvPr>
            <p:ph type="ftr" sz="quarter" idx="4"/>
          </p:nvPr>
        </p:nvSpPr>
        <p:spPr>
          <a:noFill/>
        </p:spPr>
        <p:txBody>
          <a:bodyPr/>
          <a:lstStyle/>
          <a:p>
            <a:r>
              <a:rPr lang="en-US" smtClean="0"/>
              <a:t>www.sos.wa.gov/archives/recordsmanagement</a:t>
            </a:r>
          </a:p>
        </p:txBody>
      </p:sp>
      <p:sp>
        <p:nvSpPr>
          <p:cNvPr id="128004" name="Rectangle 7"/>
          <p:cNvSpPr>
            <a:spLocks noGrp="1" noChangeArrowheads="1"/>
          </p:cNvSpPr>
          <p:nvPr>
            <p:ph type="sldNum" sz="quarter" idx="5"/>
          </p:nvPr>
        </p:nvSpPr>
        <p:spPr>
          <a:noFill/>
        </p:spPr>
        <p:txBody>
          <a:bodyPr/>
          <a:lstStyle/>
          <a:p>
            <a:fld id="{5F2E6ECB-38D3-4A0B-BC57-E1EAAB45B67F}" type="slidenum">
              <a:rPr lang="en-US" smtClean="0"/>
              <a:pPr/>
              <a:t>14</a:t>
            </a:fld>
            <a:endParaRPr lang="en-US" smtClean="0"/>
          </a:p>
        </p:txBody>
      </p:sp>
      <p:sp>
        <p:nvSpPr>
          <p:cNvPr id="128005" name="Rectangle 2"/>
          <p:cNvSpPr>
            <a:spLocks noGrp="1" noRot="1" noChangeAspect="1" noChangeArrowheads="1" noTextEdit="1"/>
          </p:cNvSpPr>
          <p:nvPr>
            <p:ph type="sldImg"/>
          </p:nvPr>
        </p:nvSpPr>
        <p:spPr>
          <a:xfrm>
            <a:off x="1106488" y="711200"/>
            <a:ext cx="4718050" cy="3540125"/>
          </a:xfrm>
          <a:ln/>
        </p:spPr>
      </p:sp>
      <p:sp>
        <p:nvSpPr>
          <p:cNvPr id="128006" name="Rectangle 3"/>
          <p:cNvSpPr>
            <a:spLocks noGrp="1" noChangeArrowheads="1"/>
          </p:cNvSpPr>
          <p:nvPr>
            <p:ph type="body" idx="1"/>
          </p:nvPr>
        </p:nvSpPr>
        <p:spPr>
          <a:xfrm>
            <a:off x="920764" y="4490045"/>
            <a:ext cx="5064187" cy="4251167"/>
          </a:xfrm>
          <a:noFill/>
          <a:ln/>
        </p:spPr>
        <p:txBody>
          <a:bodyPr/>
          <a:lstStyle/>
          <a:p>
            <a:pPr eaLnBrk="1" hangingPunct="1"/>
            <a:endParaRPr lang="en-US" sz="1400" b="1" dirty="0"/>
          </a:p>
        </p:txBody>
      </p:sp>
      <p:sp>
        <p:nvSpPr>
          <p:cNvPr id="7" name="Header Placeholder 6"/>
          <p:cNvSpPr>
            <a:spLocks noGrp="1"/>
          </p:cNvSpPr>
          <p:nvPr>
            <p:ph type="hdr" sz="quarter" idx="10"/>
          </p:nvPr>
        </p:nvSpPr>
        <p:spPr/>
        <p:txBody>
          <a:bodyPr/>
          <a:lstStyle/>
          <a:p>
            <a:pPr>
              <a:defRPr/>
            </a:pPr>
            <a:r>
              <a:rPr lang="en-US" smtClean="0"/>
              <a:t>Washington State Archives</a:t>
            </a:r>
            <a:endParaRPr lang="en-US"/>
          </a:p>
        </p:txBody>
      </p:sp>
    </p:spTree>
    <p:extLst>
      <p:ext uri="{BB962C8B-B14F-4D97-AF65-F5344CB8AC3E}">
        <p14:creationId xmlns:p14="http://schemas.microsoft.com/office/powerpoint/2010/main" val="3555511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3"/>
          <p:cNvSpPr>
            <a:spLocks noGrp="1" noChangeArrowheads="1"/>
          </p:cNvSpPr>
          <p:nvPr>
            <p:ph type="dt" sz="quarter" idx="1"/>
          </p:nvPr>
        </p:nvSpPr>
        <p:spPr>
          <a:noFill/>
        </p:spPr>
        <p:txBody>
          <a:bodyPr/>
          <a:lstStyle/>
          <a:p>
            <a:endParaRPr lang="en-US" smtClean="0"/>
          </a:p>
        </p:txBody>
      </p:sp>
      <p:sp>
        <p:nvSpPr>
          <p:cNvPr id="128003" name="Rectangle 6"/>
          <p:cNvSpPr>
            <a:spLocks noGrp="1" noChangeArrowheads="1"/>
          </p:cNvSpPr>
          <p:nvPr>
            <p:ph type="ftr" sz="quarter" idx="4"/>
          </p:nvPr>
        </p:nvSpPr>
        <p:spPr>
          <a:noFill/>
        </p:spPr>
        <p:txBody>
          <a:bodyPr/>
          <a:lstStyle/>
          <a:p>
            <a:r>
              <a:rPr lang="en-US" smtClean="0"/>
              <a:t>www.sos.wa.gov/archives/recordsmanagement</a:t>
            </a:r>
          </a:p>
        </p:txBody>
      </p:sp>
      <p:sp>
        <p:nvSpPr>
          <p:cNvPr id="128004" name="Rectangle 7"/>
          <p:cNvSpPr>
            <a:spLocks noGrp="1" noChangeArrowheads="1"/>
          </p:cNvSpPr>
          <p:nvPr>
            <p:ph type="sldNum" sz="quarter" idx="5"/>
          </p:nvPr>
        </p:nvSpPr>
        <p:spPr>
          <a:noFill/>
        </p:spPr>
        <p:txBody>
          <a:bodyPr/>
          <a:lstStyle/>
          <a:p>
            <a:fld id="{5F2E6ECB-38D3-4A0B-BC57-E1EAAB45B67F}" type="slidenum">
              <a:rPr lang="en-US" smtClean="0"/>
              <a:pPr/>
              <a:t>20</a:t>
            </a:fld>
            <a:endParaRPr lang="en-US" smtClean="0"/>
          </a:p>
        </p:txBody>
      </p:sp>
      <p:sp>
        <p:nvSpPr>
          <p:cNvPr id="128005" name="Rectangle 2"/>
          <p:cNvSpPr>
            <a:spLocks noGrp="1" noRot="1" noChangeAspect="1" noChangeArrowheads="1" noTextEdit="1"/>
          </p:cNvSpPr>
          <p:nvPr>
            <p:ph type="sldImg"/>
          </p:nvPr>
        </p:nvSpPr>
        <p:spPr>
          <a:xfrm>
            <a:off x="1106488" y="711200"/>
            <a:ext cx="4718050" cy="3540125"/>
          </a:xfrm>
          <a:ln/>
        </p:spPr>
      </p:sp>
      <p:sp>
        <p:nvSpPr>
          <p:cNvPr id="128006" name="Rectangle 3"/>
          <p:cNvSpPr>
            <a:spLocks noGrp="1" noChangeArrowheads="1"/>
          </p:cNvSpPr>
          <p:nvPr>
            <p:ph type="body" idx="1"/>
          </p:nvPr>
        </p:nvSpPr>
        <p:spPr>
          <a:xfrm>
            <a:off x="920764" y="4490045"/>
            <a:ext cx="5064187" cy="4251167"/>
          </a:xfrm>
          <a:noFill/>
          <a:ln/>
        </p:spPr>
        <p:txBody>
          <a:bodyPr/>
          <a:lstStyle/>
          <a:p>
            <a:pPr eaLnBrk="1" hangingPunct="1"/>
            <a:endParaRPr lang="en-US" sz="1400" b="1" dirty="0"/>
          </a:p>
        </p:txBody>
      </p:sp>
      <p:sp>
        <p:nvSpPr>
          <p:cNvPr id="7" name="Header Placeholder 6"/>
          <p:cNvSpPr>
            <a:spLocks noGrp="1"/>
          </p:cNvSpPr>
          <p:nvPr>
            <p:ph type="hdr" sz="quarter" idx="10"/>
          </p:nvPr>
        </p:nvSpPr>
        <p:spPr/>
        <p:txBody>
          <a:bodyPr/>
          <a:lstStyle/>
          <a:p>
            <a:pPr>
              <a:defRPr/>
            </a:pPr>
            <a:r>
              <a:rPr lang="en-US" dirty="0" smtClean="0"/>
              <a:t>Washington State Archives</a:t>
            </a:r>
            <a:endParaRPr lang="en-US" dirty="0"/>
          </a:p>
        </p:txBody>
      </p:sp>
    </p:spTree>
    <p:extLst>
      <p:ext uri="{BB962C8B-B14F-4D97-AF65-F5344CB8AC3E}">
        <p14:creationId xmlns:p14="http://schemas.microsoft.com/office/powerpoint/2010/main" val="312573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3"/>
          <p:cNvSpPr>
            <a:spLocks noGrp="1" noChangeArrowheads="1"/>
          </p:cNvSpPr>
          <p:nvPr>
            <p:ph type="dt" sz="quarter" idx="1"/>
          </p:nvPr>
        </p:nvSpPr>
        <p:spPr>
          <a:noFill/>
        </p:spPr>
        <p:txBody>
          <a:bodyPr/>
          <a:lstStyle/>
          <a:p>
            <a:endParaRPr lang="en-US" smtClean="0">
              <a:solidFill>
                <a:prstClr val="black"/>
              </a:solidFill>
            </a:endParaRPr>
          </a:p>
        </p:txBody>
      </p:sp>
      <p:sp>
        <p:nvSpPr>
          <p:cNvPr id="186371" name="Rectangle 6"/>
          <p:cNvSpPr>
            <a:spLocks noGrp="1" noChangeArrowheads="1"/>
          </p:cNvSpPr>
          <p:nvPr>
            <p:ph type="ftr" sz="quarter" idx="4"/>
          </p:nvPr>
        </p:nvSpPr>
        <p:spPr>
          <a:noFill/>
        </p:spPr>
        <p:txBody>
          <a:bodyPr/>
          <a:lstStyle/>
          <a:p>
            <a:r>
              <a:rPr lang="en-US" smtClean="0">
                <a:solidFill>
                  <a:prstClr val="black"/>
                </a:solidFill>
              </a:rPr>
              <a:t>http://www.secstate.wa.gov/archives</a:t>
            </a:r>
          </a:p>
        </p:txBody>
      </p:sp>
      <p:sp>
        <p:nvSpPr>
          <p:cNvPr id="186372" name="Rectangle 7"/>
          <p:cNvSpPr>
            <a:spLocks noGrp="1" noChangeArrowheads="1"/>
          </p:cNvSpPr>
          <p:nvPr>
            <p:ph type="sldNum" sz="quarter" idx="5"/>
          </p:nvPr>
        </p:nvSpPr>
        <p:spPr>
          <a:noFill/>
        </p:spPr>
        <p:txBody>
          <a:bodyPr/>
          <a:lstStyle/>
          <a:p>
            <a:fld id="{B6C41578-35E6-45C3-8891-FB563AA28AE4}" type="slidenum">
              <a:rPr lang="en-US" smtClean="0">
                <a:solidFill>
                  <a:prstClr val="black"/>
                </a:solidFill>
              </a:rPr>
              <a:pPr/>
              <a:t>22</a:t>
            </a:fld>
            <a:endParaRPr lang="en-US" smtClean="0">
              <a:solidFill>
                <a:prstClr val="black"/>
              </a:solidFill>
            </a:endParaRPr>
          </a:p>
        </p:txBody>
      </p:sp>
      <p:sp>
        <p:nvSpPr>
          <p:cNvPr id="186373" name="Rectangle 2"/>
          <p:cNvSpPr>
            <a:spLocks noGrp="1" noRot="1" noChangeAspect="1" noChangeArrowheads="1" noTextEdit="1"/>
          </p:cNvSpPr>
          <p:nvPr>
            <p:ph type="sldImg"/>
          </p:nvPr>
        </p:nvSpPr>
        <p:spPr>
          <a:xfrm>
            <a:off x="1103313" y="711200"/>
            <a:ext cx="4718050" cy="3540125"/>
          </a:xfrm>
          <a:ln/>
        </p:spPr>
      </p:sp>
      <p:sp>
        <p:nvSpPr>
          <p:cNvPr id="186374" name="Rectangle 3"/>
          <p:cNvSpPr>
            <a:spLocks noGrp="1" noChangeArrowheads="1"/>
          </p:cNvSpPr>
          <p:nvPr>
            <p:ph type="body" idx="1"/>
          </p:nvPr>
        </p:nvSpPr>
        <p:spPr>
          <a:xfrm>
            <a:off x="920763" y="4490040"/>
            <a:ext cx="5064187" cy="4251166"/>
          </a:xfrm>
          <a:noFill/>
          <a:ln/>
        </p:spPr>
        <p:txBody>
          <a:bodyPr/>
          <a:lstStyle/>
          <a:p>
            <a:pPr eaLnBrk="1" hangingPunct="1"/>
            <a:endParaRPr lang="en-US" sz="1400" b="1" dirty="0"/>
          </a:p>
        </p:txBody>
      </p:sp>
    </p:spTree>
    <p:extLst>
      <p:ext uri="{BB962C8B-B14F-4D97-AF65-F5344CB8AC3E}">
        <p14:creationId xmlns:p14="http://schemas.microsoft.com/office/powerpoint/2010/main" val="2901596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solidFill>
                  <a:prstClr val="black"/>
                </a:solidFill>
              </a:rPr>
              <a:t>Washington State Archives</a:t>
            </a:r>
            <a:endParaRPr lang="en-US">
              <a:solidFill>
                <a:prstClr val="black"/>
              </a:solidFill>
            </a:endParaRPr>
          </a:p>
        </p:txBody>
      </p:sp>
      <p:sp>
        <p:nvSpPr>
          <p:cNvPr id="5" name="Footer Placeholder 4"/>
          <p:cNvSpPr>
            <a:spLocks noGrp="1"/>
          </p:cNvSpPr>
          <p:nvPr>
            <p:ph type="ftr" sz="quarter" idx="11"/>
          </p:nvPr>
        </p:nvSpPr>
        <p:spPr/>
        <p:txBody>
          <a:bodyPr/>
          <a:lstStyle/>
          <a:p>
            <a:r>
              <a:rPr lang="en-US" smtClean="0">
                <a:solidFill>
                  <a:prstClr val="black"/>
                </a:solidFill>
              </a:rPr>
              <a:t>www.sos.wa.gov/archives/recordsmanagement</a:t>
            </a:r>
            <a:endParaRPr lang="en-US">
              <a:solidFill>
                <a:prstClr val="black"/>
              </a:solidFill>
            </a:endParaRPr>
          </a:p>
        </p:txBody>
      </p:sp>
      <p:sp>
        <p:nvSpPr>
          <p:cNvPr id="6" name="Slide Number Placeholder 5"/>
          <p:cNvSpPr>
            <a:spLocks noGrp="1"/>
          </p:cNvSpPr>
          <p:nvPr>
            <p:ph type="sldNum" sz="quarter" idx="12"/>
          </p:nvPr>
        </p:nvSpPr>
        <p:spPr/>
        <p:txBody>
          <a:bodyPr/>
          <a:lstStyle/>
          <a:p>
            <a:fld id="{E9CE607C-1287-4CA0-AC6A-571962584264}"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743551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p:txBody>
          <a:bodyPr/>
          <a:lstStyle/>
          <a:p>
            <a:r>
              <a:rPr lang="en-US" smtClean="0"/>
              <a:t>Washington State Archives</a:t>
            </a:r>
            <a:endParaRPr lang="en-US"/>
          </a:p>
        </p:txBody>
      </p:sp>
      <p:sp>
        <p:nvSpPr>
          <p:cNvPr id="5" name="Footer Placeholder 4"/>
          <p:cNvSpPr>
            <a:spLocks noGrp="1"/>
          </p:cNvSpPr>
          <p:nvPr>
            <p:ph type="ftr" sz="quarter" idx="11"/>
          </p:nvPr>
        </p:nvSpPr>
        <p:spPr/>
        <p:txBody>
          <a:bodyPr/>
          <a:lstStyle/>
          <a:p>
            <a:r>
              <a:rPr lang="en-US" smtClean="0"/>
              <a:t>www.sos.wa.gov/archives/recordsmanagement</a:t>
            </a:r>
            <a:endParaRPr lang="en-US"/>
          </a:p>
        </p:txBody>
      </p:sp>
      <p:sp>
        <p:nvSpPr>
          <p:cNvPr id="6" name="Slide Number Placeholder 5"/>
          <p:cNvSpPr>
            <a:spLocks noGrp="1"/>
          </p:cNvSpPr>
          <p:nvPr>
            <p:ph type="sldNum" sz="quarter" idx="12"/>
          </p:nvPr>
        </p:nvSpPr>
        <p:spPr/>
        <p:txBody>
          <a:bodyPr/>
          <a:lstStyle/>
          <a:p>
            <a:fld id="{E9CE607C-1287-4CA0-AC6A-571962584264}" type="slidenum">
              <a:rPr lang="en-US" smtClean="0"/>
              <a:pPr/>
              <a:t>36</a:t>
            </a:fld>
            <a:endParaRPr lang="en-US"/>
          </a:p>
        </p:txBody>
      </p:sp>
    </p:spTree>
    <p:extLst>
      <p:ext uri="{BB962C8B-B14F-4D97-AF65-F5344CB8AC3E}">
        <p14:creationId xmlns:p14="http://schemas.microsoft.com/office/powerpoint/2010/main" val="1166968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9"/>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37037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9863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4BC3BD-FD74-45CC-B56E-E4729AC08209}" type="datetimeFigureOut">
              <a:rPr lang="en-US" smtClean="0"/>
              <a:pPr/>
              <a:t>5/8/2017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3BF9A7F-4234-44EE-8E95-7841ADB6E67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t="-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4BC3BD-FD74-45CC-B56E-E4729AC08209}" type="datetimeFigureOut">
              <a:rPr lang="en-US" smtClean="0"/>
              <a:pPr/>
              <a:t>5/8/2017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F9A7F-4234-44EE-8E95-7841ADB6E67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Century Gothic"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Century Gothic"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Century Gothic"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Century Gothic"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f"/><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sos.wa.gov/archives/RecordsManagement/Managing-School-District-Records.aspx"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os.wa.gov/archives/RecordsManagement/How-to-Destroy-Non-Archival-Records.asp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app.leg.wa.gov/WAC/default.aspx?cite=434-662-04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www.sos.wa.gov/archives/RecordsManagement/DestructionofPaperRecordsAfterImagingScanning.asp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sos.wa.gov/archives/RecordsManagement/Managing-Social-Media.aspx"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atg.wa.gov/open-government" TargetMode="External"/><Relationship Id="rId2" Type="http://schemas.openxmlformats.org/officeDocument/2006/relationships/hyperlink" Target="http://mrsc.org/Home.aspx"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os.wa.gov/archives/RecordsManagement/Select-Type-of-Local-Government.aspx"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67000" y="1143000"/>
            <a:ext cx="6290504" cy="2308324"/>
          </a:xfrm>
          <a:prstGeom prst="rect">
            <a:avLst/>
          </a:prstGeom>
        </p:spPr>
        <p:txBody>
          <a:bodyPr wrap="none" anchor="ctr">
            <a:spAutoFit/>
          </a:bodyPr>
          <a:lstStyle/>
          <a:p>
            <a:pPr algn="ctr"/>
            <a:r>
              <a:rPr lang="en-US" sz="4800" dirty="0" smtClean="0">
                <a:latin typeface="Century Gothic" pitchFamily="34" charset="0"/>
              </a:rPr>
              <a:t>HELP! I Am Drowning</a:t>
            </a:r>
          </a:p>
          <a:p>
            <a:pPr algn="ctr"/>
            <a:r>
              <a:rPr lang="en-US" sz="4800" dirty="0" smtClean="0">
                <a:latin typeface="Century Gothic" pitchFamily="34" charset="0"/>
              </a:rPr>
              <a:t> in Records</a:t>
            </a:r>
          </a:p>
          <a:p>
            <a:pPr algn="ctr"/>
            <a:r>
              <a:rPr lang="en-US" sz="4800" dirty="0" smtClean="0">
                <a:latin typeface="Century Gothic" pitchFamily="34" charset="0"/>
              </a:rPr>
              <a:t> </a:t>
            </a:r>
          </a:p>
        </p:txBody>
      </p:sp>
      <p:pic>
        <p:nvPicPr>
          <p:cNvPr id="6" name="Picture 5" descr="OSOS-archives.jpg"/>
          <p:cNvPicPr>
            <a:picLocks noChangeAspect="1"/>
          </p:cNvPicPr>
          <p:nvPr/>
        </p:nvPicPr>
        <p:blipFill>
          <a:blip r:embed="rId3" cstate="print"/>
          <a:stretch>
            <a:fillRect/>
          </a:stretch>
        </p:blipFill>
        <p:spPr>
          <a:xfrm>
            <a:off x="0" y="0"/>
            <a:ext cx="2133600" cy="956441"/>
          </a:xfrm>
          <a:prstGeom prst="rect">
            <a:avLst/>
          </a:prstGeom>
        </p:spPr>
      </p:pic>
      <p:sp>
        <p:nvSpPr>
          <p:cNvPr id="9" name="Rectangle 8"/>
          <p:cNvSpPr/>
          <p:nvPr/>
        </p:nvSpPr>
        <p:spPr>
          <a:xfrm>
            <a:off x="557447" y="1386008"/>
            <a:ext cx="8077199" cy="4524315"/>
          </a:xfrm>
          <a:prstGeom prst="rect">
            <a:avLst/>
          </a:prstGeom>
        </p:spPr>
        <p:txBody>
          <a:bodyPr wrap="square" anchor="ctr">
            <a:spAutoFit/>
          </a:bodyPr>
          <a:lstStyle/>
          <a:p>
            <a:pPr algn="ctr"/>
            <a:endParaRPr lang="en-US" sz="3600" dirty="0" smtClean="0">
              <a:latin typeface="Century Gothic" pitchFamily="34" charset="0"/>
            </a:endParaRPr>
          </a:p>
          <a:p>
            <a:pPr algn="ctr"/>
            <a:endParaRPr lang="en-US" sz="3600" dirty="0">
              <a:latin typeface="Century Gothic" pitchFamily="34" charset="0"/>
            </a:endParaRPr>
          </a:p>
          <a:p>
            <a:pPr algn="ctr"/>
            <a:endParaRPr lang="en-US" sz="3600" dirty="0" smtClean="0">
              <a:latin typeface="Century Gothic" pitchFamily="34" charset="0"/>
            </a:endParaRPr>
          </a:p>
          <a:p>
            <a:pPr algn="ctr"/>
            <a:endParaRPr lang="en-US" sz="3600" dirty="0">
              <a:latin typeface="Century Gothic" pitchFamily="34" charset="0"/>
            </a:endParaRPr>
          </a:p>
          <a:p>
            <a:pPr algn="ctr"/>
            <a:endParaRPr lang="en-US" sz="3600" dirty="0" smtClean="0">
              <a:latin typeface="Century Gothic" pitchFamily="34" charset="0"/>
            </a:endParaRPr>
          </a:p>
          <a:p>
            <a:pPr algn="ctr"/>
            <a:endParaRPr lang="en-US" sz="3600" dirty="0">
              <a:latin typeface="Century Gothic" pitchFamily="34" charset="0"/>
            </a:endParaRPr>
          </a:p>
          <a:p>
            <a:pPr algn="ctr"/>
            <a:r>
              <a:rPr lang="en-US" sz="3600" dirty="0" smtClean="0">
                <a:latin typeface="Century Gothic" pitchFamily="34" charset="0"/>
              </a:rPr>
              <a:t>		 Tracy Rebstock, </a:t>
            </a:r>
          </a:p>
          <a:p>
            <a:pPr algn="ctr"/>
            <a:r>
              <a:rPr lang="en-US" sz="3600" dirty="0" smtClean="0">
                <a:latin typeface="Century Gothic" pitchFamily="34" charset="0"/>
              </a:rPr>
              <a:t>Southwest Regional Archivist</a:t>
            </a:r>
          </a:p>
        </p:txBody>
      </p:sp>
      <p:pic>
        <p:nvPicPr>
          <p:cNvPr id="1026" name="Picture 2" descr="http://www.clipartkid.com/images/166/emergency-drowning-life-preserver-307-classroom-clipart-VVXxWQ-clipar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42" y="2137437"/>
            <a:ext cx="3349625" cy="2820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57447" y="6019800"/>
            <a:ext cx="8077199" cy="461665"/>
          </a:xfrm>
          <a:prstGeom prst="rect">
            <a:avLst/>
          </a:prstGeom>
          <a:noFill/>
        </p:spPr>
        <p:txBody>
          <a:bodyPr wrap="square" rtlCol="0">
            <a:spAutoFit/>
          </a:bodyPr>
          <a:lstStyle/>
          <a:p>
            <a:pPr algn="ctr"/>
            <a:r>
              <a:rPr lang="en-US" sz="2400" dirty="0" smtClean="0"/>
              <a:t>Washington Fire Administrative Staff Annual Conference 2017</a:t>
            </a:r>
            <a:endParaRPr lang="en-US" sz="2400" dirty="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066800"/>
          </a:xfrm>
        </p:spPr>
        <p:txBody>
          <a:bodyPr>
            <a:noAutofit/>
          </a:bodyPr>
          <a:lstStyle/>
          <a:p>
            <a:pPr algn="ctr"/>
            <a:r>
              <a:rPr lang="en-US" sz="3600" dirty="0" smtClean="0">
                <a:hlinkClick r:id="rId2"/>
              </a:rPr>
              <a:t>Fire and EMS Homepage</a:t>
            </a:r>
            <a:endParaRPr lang="en-US" sz="3600" dirty="0"/>
          </a:p>
        </p:txBody>
      </p:sp>
      <p:pic>
        <p:nvPicPr>
          <p:cNvPr id="5" name="Picture 4"/>
          <p:cNvPicPr/>
          <p:nvPr/>
        </p:nvPicPr>
        <p:blipFill rotWithShape="1">
          <a:blip r:embed="rId3"/>
          <a:srcRect l="64487" t="6011" r="1" b="46910"/>
          <a:stretch/>
        </p:blipFill>
        <p:spPr bwMode="auto">
          <a:xfrm>
            <a:off x="609600" y="1143000"/>
            <a:ext cx="7696200" cy="5638800"/>
          </a:xfrm>
          <a:prstGeom prst="rect">
            <a:avLst/>
          </a:prstGeom>
          <a:ln>
            <a:noFill/>
          </a:ln>
          <a:extLst>
            <a:ext uri="{53640926-AAD7-44D8-BBD7-CCE9431645EC}">
              <a14:shadowObscured xmlns:a14="http://schemas.microsoft.com/office/drawing/2010/main"/>
            </a:ext>
          </a:extLst>
        </p:spPr>
      </p:pic>
      <p:sp>
        <p:nvSpPr>
          <p:cNvPr id="7" name="Oval 6"/>
          <p:cNvSpPr/>
          <p:nvPr/>
        </p:nvSpPr>
        <p:spPr>
          <a:xfrm>
            <a:off x="304800" y="2667000"/>
            <a:ext cx="3200400" cy="17335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36863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402" y="274638"/>
            <a:ext cx="9059196" cy="1143000"/>
          </a:xfrm>
        </p:spPr>
        <p:txBody>
          <a:bodyPr>
            <a:noAutofit/>
          </a:bodyPr>
          <a:lstStyle/>
          <a:p>
            <a:r>
              <a:rPr lang="en-US" sz="3600" dirty="0" smtClean="0"/>
              <a:t>Fire/EMS Use 3 Retention </a:t>
            </a:r>
            <a:r>
              <a:rPr lang="en-US" sz="3600" dirty="0"/>
              <a:t>S</a:t>
            </a:r>
            <a:r>
              <a:rPr lang="en-US" sz="3600" dirty="0" smtClean="0"/>
              <a:t>chedules </a:t>
            </a:r>
            <a:endParaRPr lang="en-US" sz="3600" dirty="0"/>
          </a:p>
        </p:txBody>
      </p:sp>
      <p:pic>
        <p:nvPicPr>
          <p:cNvPr id="9" name="Picture 8"/>
          <p:cNvPicPr/>
          <p:nvPr/>
        </p:nvPicPr>
        <p:blipFill rotWithShape="1">
          <a:blip r:embed="rId2"/>
          <a:srcRect l="63974" t="5810" b="59531"/>
          <a:stretch/>
        </p:blipFill>
        <p:spPr bwMode="auto">
          <a:xfrm>
            <a:off x="456065" y="1219200"/>
            <a:ext cx="8231870" cy="54806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846943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1143000"/>
          </a:xfrm>
        </p:spPr>
        <p:txBody>
          <a:bodyPr>
            <a:noAutofit/>
          </a:bodyPr>
          <a:lstStyle/>
          <a:p>
            <a:r>
              <a:rPr lang="en-US" sz="4000" dirty="0" smtClean="0"/>
              <a:t>Features of the Retention Schedule</a:t>
            </a:r>
            <a:endParaRPr lang="en-US" sz="4000" dirty="0"/>
          </a:p>
        </p:txBody>
      </p:sp>
      <p:sp>
        <p:nvSpPr>
          <p:cNvPr id="3" name="Content Placeholder 2"/>
          <p:cNvSpPr>
            <a:spLocks noGrp="1"/>
          </p:cNvSpPr>
          <p:nvPr>
            <p:ph idx="1"/>
          </p:nvPr>
        </p:nvSpPr>
        <p:spPr>
          <a:xfrm>
            <a:off x="457200" y="1905000"/>
            <a:ext cx="8229600" cy="4525963"/>
          </a:xfrm>
        </p:spPr>
        <p:txBody>
          <a:bodyPr>
            <a:normAutofit lnSpcReduction="10000"/>
          </a:bodyPr>
          <a:lstStyle/>
          <a:p>
            <a:r>
              <a:rPr lang="en-US" dirty="0"/>
              <a:t>First Page – </a:t>
            </a:r>
            <a:r>
              <a:rPr lang="en-US" dirty="0" smtClean="0"/>
              <a:t>Legal Authority</a:t>
            </a:r>
          </a:p>
          <a:p>
            <a:r>
              <a:rPr lang="en-US" dirty="0"/>
              <a:t>Revision History</a:t>
            </a:r>
          </a:p>
          <a:p>
            <a:r>
              <a:rPr lang="en-US" dirty="0" smtClean="0"/>
              <a:t>Table of Contents</a:t>
            </a:r>
            <a:endParaRPr lang="en-US" dirty="0"/>
          </a:p>
          <a:p>
            <a:r>
              <a:rPr lang="en-US" dirty="0" smtClean="0"/>
              <a:t>Indexes – Subject, Archival/Permanent, Essential, Disposition Authority Number</a:t>
            </a:r>
          </a:p>
          <a:p>
            <a:r>
              <a:rPr lang="en-US" dirty="0" smtClean="0"/>
              <a:t>Keyword searching (Ctrl+F)</a:t>
            </a:r>
          </a:p>
          <a:p>
            <a:r>
              <a:rPr lang="en-US" dirty="0" smtClean="0"/>
              <a:t>Glossary</a:t>
            </a:r>
          </a:p>
          <a:p>
            <a:r>
              <a:rPr lang="en-US" dirty="0" smtClean="0"/>
              <a:t>Database search tool available</a:t>
            </a:r>
          </a:p>
        </p:txBody>
      </p:sp>
    </p:spTree>
    <p:extLst>
      <p:ext uri="{BB962C8B-B14F-4D97-AF65-F5344CB8AC3E}">
        <p14:creationId xmlns:p14="http://schemas.microsoft.com/office/powerpoint/2010/main" val="32154902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authority?</a:t>
            </a:r>
            <a:endParaRPr lang="en-US" dirty="0"/>
          </a:p>
        </p:txBody>
      </p:sp>
      <p:pic>
        <p:nvPicPr>
          <p:cNvPr id="4" name="Content Placeholder 3"/>
          <p:cNvPicPr>
            <a:picLocks noGrp="1"/>
          </p:cNvPicPr>
          <p:nvPr>
            <p:ph idx="1"/>
          </p:nvPr>
        </p:nvPicPr>
        <p:blipFill rotWithShape="1">
          <a:blip r:embed="rId2"/>
          <a:srcRect l="64103" t="8013" r="384" b="49716"/>
          <a:stretch/>
        </p:blipFill>
        <p:spPr bwMode="auto">
          <a:xfrm>
            <a:off x="685800" y="1371600"/>
            <a:ext cx="8153400" cy="5486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815844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bwMode="auto">
          <a:xfrm>
            <a:off x="381000" y="2286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pPr algn="ctr" eaLnBrk="1" hangingPunct="1"/>
            <a:r>
              <a:rPr lang="en-US" sz="3600" dirty="0" smtClean="0"/>
              <a:t>What Do Agencies Do </a:t>
            </a:r>
            <a:r>
              <a:rPr lang="en-US" sz="3600" dirty="0"/>
              <a:t>W</a:t>
            </a:r>
            <a:r>
              <a:rPr lang="en-US" sz="3600" dirty="0" smtClean="0"/>
              <a:t>ith          </a:t>
            </a:r>
            <a:r>
              <a:rPr lang="en-US" sz="3600" u="sng" dirty="0" smtClean="0"/>
              <a:t>NON-ARCHIVAL</a:t>
            </a:r>
            <a:r>
              <a:rPr lang="en-US" sz="3600" dirty="0" smtClean="0"/>
              <a:t> Records?</a:t>
            </a:r>
          </a:p>
        </p:txBody>
      </p:sp>
      <p:sp>
        <p:nvSpPr>
          <p:cNvPr id="49155" name="Rectangle 5"/>
          <p:cNvSpPr>
            <a:spLocks noGrp="1" noChangeArrowheads="1"/>
          </p:cNvSpPr>
          <p:nvPr>
            <p:ph idx="1"/>
          </p:nvPr>
        </p:nvSpPr>
        <p:spPr bwMode="auto">
          <a:xfrm>
            <a:off x="533400" y="1676400"/>
            <a:ext cx="8229600" cy="4953000"/>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marL="971550" lvl="1" indent="-514350" eaLnBrk="1" hangingPunct="1">
              <a:buFont typeface="+mj-lt"/>
              <a:buAutoNum type="arabicPeriod"/>
            </a:pPr>
            <a:endParaRPr lang="en-US" sz="2600" b="1" dirty="0" smtClean="0"/>
          </a:p>
          <a:p>
            <a:pPr marL="971550" lvl="1" indent="-514350" eaLnBrk="1" hangingPunct="1">
              <a:buFont typeface="+mj-lt"/>
              <a:buAutoNum type="arabicPeriod"/>
            </a:pPr>
            <a:r>
              <a:rPr lang="en-US" sz="3200" b="1" dirty="0" smtClean="0"/>
              <a:t>Retain </a:t>
            </a:r>
            <a:r>
              <a:rPr lang="en-US" sz="3200" dirty="0" smtClean="0"/>
              <a:t>for the minimum required retention period; </a:t>
            </a:r>
            <a:r>
              <a:rPr lang="en-US" sz="3200" i="1" dirty="0" smtClean="0"/>
              <a:t>THEN</a:t>
            </a:r>
          </a:p>
          <a:p>
            <a:pPr marL="971550" lvl="1" indent="-514350" eaLnBrk="1" hangingPunct="1">
              <a:buFont typeface="+mj-lt"/>
              <a:buAutoNum type="arabicPeriod"/>
            </a:pPr>
            <a:r>
              <a:rPr lang="en-US" sz="3200" b="1" dirty="0" smtClean="0"/>
              <a:t>Destroy</a:t>
            </a:r>
            <a:r>
              <a:rPr lang="en-US" sz="3200" dirty="0" smtClean="0"/>
              <a:t>.</a:t>
            </a:r>
          </a:p>
          <a:p>
            <a:pPr marL="971550" lvl="1" indent="-514350" eaLnBrk="1" hangingPunct="1">
              <a:buFont typeface="+mj-lt"/>
              <a:buAutoNum type="arabicPeriod"/>
            </a:pPr>
            <a:endParaRPr lang="en-US" dirty="0" smtClean="0"/>
          </a:p>
          <a:p>
            <a:pPr eaLnBrk="1" hangingPunct="1">
              <a:buFont typeface="Wingdings" panose="05000000000000000000" pitchFamily="2" charset="2"/>
              <a:buChar char="Ø"/>
            </a:pPr>
            <a:r>
              <a:rPr lang="en-US" sz="2800" dirty="0" smtClean="0"/>
              <a:t> Records subject to current </a:t>
            </a:r>
            <a:r>
              <a:rPr lang="en-US" sz="2800" b="1" dirty="0" smtClean="0"/>
              <a:t>public disclosure requests</a:t>
            </a:r>
            <a:r>
              <a:rPr lang="en-US" sz="2800" dirty="0" smtClean="0"/>
              <a:t> or </a:t>
            </a:r>
            <a:r>
              <a:rPr lang="en-US" sz="2800" b="1" dirty="0" smtClean="0"/>
              <a:t>litigation</a:t>
            </a:r>
            <a:r>
              <a:rPr lang="en-US" sz="2800" dirty="0" smtClean="0"/>
              <a:t> (current or reasonably anticipated) must not be destroyed.</a:t>
            </a:r>
          </a:p>
          <a:p>
            <a:pPr eaLnBrk="1" hangingPunct="1">
              <a:buFont typeface="Wingdings" panose="05000000000000000000" pitchFamily="2" charset="2"/>
              <a:buChar char="Ø"/>
            </a:pPr>
            <a:r>
              <a:rPr lang="en-US" sz="2800" dirty="0" smtClean="0"/>
              <a:t> The Archives strongly recommends </a:t>
            </a:r>
            <a:r>
              <a:rPr lang="en-US" sz="2800" b="1" dirty="0" smtClean="0"/>
              <a:t>documenting</a:t>
            </a:r>
            <a:r>
              <a:rPr lang="en-US" sz="2800" dirty="0" smtClean="0"/>
              <a:t> </a:t>
            </a:r>
            <a:r>
              <a:rPr lang="en-US" sz="2800" dirty="0" smtClean="0">
                <a:hlinkClick r:id="rId3"/>
              </a:rPr>
              <a:t>records destruction</a:t>
            </a:r>
            <a:r>
              <a:rPr lang="en-US" sz="2800" dirty="0" smtClean="0"/>
              <a:t>.</a:t>
            </a:r>
          </a:p>
          <a:p>
            <a:pPr eaLnBrk="1" hangingPunct="1">
              <a:lnSpc>
                <a:spcPct val="90000"/>
              </a:lnSpc>
            </a:pPr>
            <a:endParaRPr lang="en-US" dirty="0" smtClean="0">
              <a:latin typeface="Century Gothic" pitchFamily="34" charset="0"/>
            </a:endParaRPr>
          </a:p>
        </p:txBody>
      </p:sp>
    </p:spTree>
    <p:extLst>
      <p:ext uri="{BB962C8B-B14F-4D97-AF65-F5344CB8AC3E}">
        <p14:creationId xmlns:p14="http://schemas.microsoft.com/office/powerpoint/2010/main" val="1428984843"/>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CORE</a:t>
            </a:r>
            <a:r>
              <a:rPr lang="en-US" dirty="0" smtClean="0"/>
              <a:t> – Non-Archival</a:t>
            </a:r>
            <a:endParaRPr lang="en-US" dirty="0"/>
          </a:p>
        </p:txBody>
      </p:sp>
      <p:pic>
        <p:nvPicPr>
          <p:cNvPr id="4" name="Content Placeholder 3"/>
          <p:cNvPicPr>
            <a:picLocks noGrp="1" noChangeAspect="1"/>
          </p:cNvPicPr>
          <p:nvPr>
            <p:ph idx="1"/>
          </p:nvPr>
        </p:nvPicPr>
        <p:blipFill rotWithShape="1">
          <a:blip r:embed="rId2"/>
          <a:srcRect l="7500" t="29688" r="5000" b="16405"/>
          <a:stretch/>
        </p:blipFill>
        <p:spPr>
          <a:xfrm>
            <a:off x="152400" y="1600200"/>
            <a:ext cx="8657968" cy="4267200"/>
          </a:xfrm>
          <a:prstGeom prst="rect">
            <a:avLst/>
          </a:prstGeom>
        </p:spPr>
      </p:pic>
      <p:sp>
        <p:nvSpPr>
          <p:cNvPr id="5" name="Rectangle 4"/>
          <p:cNvSpPr/>
          <p:nvPr/>
        </p:nvSpPr>
        <p:spPr>
          <a:xfrm>
            <a:off x="2209800" y="2590800"/>
            <a:ext cx="609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5867400" y="2590800"/>
            <a:ext cx="18288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49801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Fire/EMS</a:t>
            </a:r>
            <a:r>
              <a:rPr lang="en-US" dirty="0" smtClean="0"/>
              <a:t> – Non-Archival</a:t>
            </a:r>
            <a:endParaRPr lang="en-US" dirty="0"/>
          </a:p>
        </p:txBody>
      </p:sp>
      <p:pic>
        <p:nvPicPr>
          <p:cNvPr id="7" name="Content Placeholder 6"/>
          <p:cNvPicPr>
            <a:picLocks noGrp="1"/>
          </p:cNvPicPr>
          <p:nvPr>
            <p:ph idx="1"/>
          </p:nvPr>
        </p:nvPicPr>
        <p:blipFill rotWithShape="1">
          <a:blip r:embed="rId2"/>
          <a:srcRect l="63974" t="30651" b="47913"/>
          <a:stretch/>
        </p:blipFill>
        <p:spPr bwMode="auto">
          <a:xfrm>
            <a:off x="152400" y="1447800"/>
            <a:ext cx="9067800" cy="4114800"/>
          </a:xfrm>
          <a:prstGeom prst="rect">
            <a:avLst/>
          </a:prstGeom>
          <a:ln>
            <a:noFill/>
          </a:ln>
          <a:extLst>
            <a:ext uri="{53640926-AAD7-44D8-BBD7-CCE9431645EC}">
              <a14:shadowObscured xmlns:a14="http://schemas.microsoft.com/office/drawing/2010/main"/>
            </a:ext>
          </a:extLst>
        </p:spPr>
      </p:pic>
      <p:sp>
        <p:nvSpPr>
          <p:cNvPr id="6" name="Rectangle 5"/>
          <p:cNvSpPr/>
          <p:nvPr/>
        </p:nvSpPr>
        <p:spPr>
          <a:xfrm>
            <a:off x="6019800" y="3962400"/>
            <a:ext cx="2667000" cy="1600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 name="Rectangle 4"/>
          <p:cNvSpPr/>
          <p:nvPr/>
        </p:nvSpPr>
        <p:spPr>
          <a:xfrm>
            <a:off x="533400" y="3886200"/>
            <a:ext cx="4363571" cy="1676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476081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r>
              <a:rPr lang="en-US" sz="3600" dirty="0" smtClean="0"/>
              <a:t>Identify the Agency’s Primary/    Record Copy</a:t>
            </a:r>
            <a:endParaRPr lang="en-US" sz="3600" dirty="0"/>
          </a:p>
        </p:txBody>
      </p:sp>
      <p:sp>
        <p:nvSpPr>
          <p:cNvPr id="3" name="Content Placeholder 2"/>
          <p:cNvSpPr>
            <a:spLocks noGrp="1"/>
          </p:cNvSpPr>
          <p:nvPr>
            <p:ph idx="1"/>
          </p:nvPr>
        </p:nvSpPr>
        <p:spPr>
          <a:xfrm>
            <a:off x="419100" y="1981200"/>
            <a:ext cx="8229600" cy="4525963"/>
          </a:xfrm>
        </p:spPr>
        <p:txBody>
          <a:bodyPr>
            <a:normAutofit/>
          </a:bodyPr>
          <a:lstStyle/>
          <a:p>
            <a:pPr>
              <a:buFont typeface="Wingdings" panose="05000000000000000000" pitchFamily="2" charset="2"/>
              <a:buChar char="Ø"/>
            </a:pPr>
            <a:r>
              <a:rPr lang="en-US" dirty="0" smtClean="0"/>
              <a:t> Ask yourself:</a:t>
            </a:r>
          </a:p>
          <a:p>
            <a:pPr lvl="1">
              <a:buFont typeface="Wingdings" panose="05000000000000000000" pitchFamily="2" charset="2"/>
              <a:buChar char="Ø"/>
            </a:pPr>
            <a:r>
              <a:rPr lang="en-US" dirty="0" smtClean="0"/>
              <a:t> At what point does the </a:t>
            </a:r>
            <a:r>
              <a:rPr lang="en-US" i="1" dirty="0" smtClean="0"/>
              <a:t>transaction of business </a:t>
            </a:r>
            <a:r>
              <a:rPr lang="en-US" dirty="0" smtClean="0"/>
              <a:t>take place?</a:t>
            </a:r>
          </a:p>
          <a:p>
            <a:pPr lvl="1">
              <a:buFont typeface="Wingdings" panose="05000000000000000000" pitchFamily="2" charset="2"/>
              <a:buChar char="Ø"/>
            </a:pPr>
            <a:r>
              <a:rPr lang="en-US" dirty="0" smtClean="0"/>
              <a:t> At what point does the transaction become </a:t>
            </a:r>
            <a:r>
              <a:rPr lang="en-US" i="1" dirty="0" smtClean="0"/>
              <a:t>official</a:t>
            </a:r>
            <a:r>
              <a:rPr lang="en-US" dirty="0" smtClean="0"/>
              <a:t>?</a:t>
            </a:r>
          </a:p>
          <a:p>
            <a:pPr lvl="1">
              <a:buFont typeface="Wingdings" panose="05000000000000000000" pitchFamily="2" charset="2"/>
              <a:buChar char="Ø"/>
            </a:pPr>
            <a:r>
              <a:rPr lang="en-US" dirty="0"/>
              <a:t> </a:t>
            </a:r>
            <a:r>
              <a:rPr lang="en-US" dirty="0" smtClean="0"/>
              <a:t>Signature? Once sent? Once received?</a:t>
            </a:r>
          </a:p>
          <a:p>
            <a:pPr lvl="1">
              <a:buFont typeface="Wingdings" panose="05000000000000000000" pitchFamily="2" charset="2"/>
              <a:buChar char="Ø"/>
            </a:pPr>
            <a:r>
              <a:rPr lang="en-US" dirty="0"/>
              <a:t> </a:t>
            </a:r>
            <a:r>
              <a:rPr lang="en-US" dirty="0" smtClean="0"/>
              <a:t>Does that take place with a </a:t>
            </a:r>
            <a:r>
              <a:rPr lang="en-US" i="1" dirty="0" smtClean="0"/>
              <a:t>paper </a:t>
            </a:r>
            <a:r>
              <a:rPr lang="en-US" dirty="0" smtClean="0"/>
              <a:t>or </a:t>
            </a:r>
            <a:r>
              <a:rPr lang="en-US" i="1" dirty="0" smtClean="0"/>
              <a:t>electronic </a:t>
            </a:r>
            <a:r>
              <a:rPr lang="en-US" dirty="0" smtClean="0"/>
              <a:t>record?</a:t>
            </a:r>
            <a:br>
              <a:rPr lang="en-US" dirty="0" smtClean="0"/>
            </a:br>
            <a:endParaRPr lang="en-US" dirty="0" smtClean="0"/>
          </a:p>
        </p:txBody>
      </p:sp>
    </p:spTree>
    <p:extLst>
      <p:ext uri="{BB962C8B-B14F-4D97-AF65-F5344CB8AC3E}">
        <p14:creationId xmlns:p14="http://schemas.microsoft.com/office/powerpoint/2010/main" val="204085464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r>
              <a:rPr lang="en-US" sz="4800" dirty="0" smtClean="0"/>
              <a:t>QUESTION:</a:t>
            </a:r>
            <a:endParaRPr lang="en-US" sz="4800" dirty="0"/>
          </a:p>
        </p:txBody>
      </p:sp>
      <p:sp>
        <p:nvSpPr>
          <p:cNvPr id="3" name="Content Placeholder 2"/>
          <p:cNvSpPr>
            <a:spLocks noGrp="1"/>
          </p:cNvSpPr>
          <p:nvPr>
            <p:ph idx="1"/>
          </p:nvPr>
        </p:nvSpPr>
        <p:spPr>
          <a:xfrm>
            <a:off x="304800" y="1905000"/>
            <a:ext cx="8229600" cy="4525963"/>
          </a:xfrm>
        </p:spPr>
        <p:txBody>
          <a:bodyPr>
            <a:normAutofit/>
          </a:bodyPr>
          <a:lstStyle/>
          <a:p>
            <a:pPr marL="0" indent="0" algn="ctr">
              <a:buNone/>
            </a:pPr>
            <a:r>
              <a:rPr lang="en-US" sz="4800" dirty="0" smtClean="0"/>
              <a:t>Why not keep everything?</a:t>
            </a:r>
            <a:r>
              <a:rPr lang="en-US" dirty="0" smtClean="0"/>
              <a:t/>
            </a:r>
            <a:br>
              <a:rPr lang="en-US" dirty="0" smtClean="0"/>
            </a:br>
            <a:endParaRPr lang="en-US" dirty="0" smtClean="0"/>
          </a:p>
        </p:txBody>
      </p:sp>
      <p:pic>
        <p:nvPicPr>
          <p:cNvPr id="3074" name="Picture 2" descr="http://www.businessonce.com/wp-content/uploads/2016/12/151193-boa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2819400"/>
            <a:ext cx="6191250" cy="348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639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357811"/>
            <a:ext cx="8382000" cy="5500189"/>
          </a:xfrm>
          <a:prstGeom prst="rect">
            <a:avLst/>
          </a:prstGeom>
        </p:spPr>
      </p:pic>
      <p:sp>
        <p:nvSpPr>
          <p:cNvPr id="2" name="Title 1"/>
          <p:cNvSpPr>
            <a:spLocks noGrp="1"/>
          </p:cNvSpPr>
          <p:nvPr>
            <p:ph type="title"/>
          </p:nvPr>
        </p:nvSpPr>
        <p:spPr/>
        <p:txBody>
          <a:bodyPr/>
          <a:lstStyle/>
          <a:p>
            <a:r>
              <a:rPr lang="en-US" dirty="0" smtClean="0"/>
              <a:t>GAME TIME</a:t>
            </a:r>
            <a:endParaRPr lang="en-US" dirty="0"/>
          </a:p>
        </p:txBody>
      </p:sp>
      <p:sp>
        <p:nvSpPr>
          <p:cNvPr id="3" name="Content Placeholder 2"/>
          <p:cNvSpPr>
            <a:spLocks noGrp="1"/>
          </p:cNvSpPr>
          <p:nvPr>
            <p:ph idx="1"/>
          </p:nvPr>
        </p:nvSpPr>
        <p:spPr/>
        <p:txBody>
          <a:bodyPr/>
          <a:lstStyle/>
          <a:p>
            <a:r>
              <a:rPr lang="en-US" dirty="0" smtClean="0"/>
              <a:t>Stages of the Mountain</a:t>
            </a:r>
          </a:p>
          <a:p>
            <a:endParaRPr lang="en-US" dirty="0"/>
          </a:p>
        </p:txBody>
      </p:sp>
    </p:spTree>
    <p:extLst>
      <p:ext uri="{BB962C8B-B14F-4D97-AF65-F5344CB8AC3E}">
        <p14:creationId xmlns:p14="http://schemas.microsoft.com/office/powerpoint/2010/main" val="2144321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p:txBody>
          <a:bodyPr/>
          <a:lstStyle/>
          <a:p>
            <a:r>
              <a:rPr lang="en-US" dirty="0" smtClean="0"/>
              <a:t>What is a Public Record?</a:t>
            </a:r>
            <a:endParaRPr lang="en-US" dirty="0"/>
          </a:p>
          <a:p>
            <a:r>
              <a:rPr lang="en-US" dirty="0" smtClean="0"/>
              <a:t>Disposition Authority</a:t>
            </a:r>
          </a:p>
          <a:p>
            <a:r>
              <a:rPr lang="en-US" dirty="0" smtClean="0"/>
              <a:t>Records Retention Schedules</a:t>
            </a:r>
          </a:p>
          <a:p>
            <a:r>
              <a:rPr lang="en-US" dirty="0" smtClean="0"/>
              <a:t>Non-Archival/Archival Records</a:t>
            </a:r>
          </a:p>
          <a:p>
            <a:r>
              <a:rPr lang="en-US" dirty="0" smtClean="0"/>
              <a:t>Electronic Records</a:t>
            </a:r>
          </a:p>
          <a:p>
            <a:r>
              <a:rPr lang="en-US" dirty="0" smtClean="0"/>
              <a:t>Managing Records</a:t>
            </a:r>
          </a:p>
          <a:p>
            <a:r>
              <a:rPr lang="en-US" dirty="0" smtClean="0"/>
              <a:t>Resources</a:t>
            </a:r>
          </a:p>
        </p:txBody>
      </p:sp>
      <p:pic>
        <p:nvPicPr>
          <p:cNvPr id="2050" name="Picture 2" descr="Drowning Clipart Free For Downloa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4343400"/>
            <a:ext cx="2846294" cy="21845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4"/>
          <p:cNvSpPr>
            <a:spLocks noGrp="1" noChangeArrowheads="1"/>
          </p:cNvSpPr>
          <p:nvPr>
            <p:ph type="title"/>
          </p:nvPr>
        </p:nvSpPr>
        <p:spPr bwMode="auto">
          <a:xfrm>
            <a:off x="381000" y="228600"/>
            <a:ext cx="8229600" cy="1143000"/>
          </a:xfrm>
          <a:noFill/>
          <a:ln>
            <a:miter lim="800000"/>
            <a:headEnd/>
            <a:tailEnd/>
          </a:ln>
        </p:spPr>
        <p:txBody>
          <a:bodyPr vert="horz" wrap="square" lIns="91440" tIns="45720" rIns="91440" bIns="45720" numCol="1" anchor="t" anchorCtr="0" compatLnSpc="1">
            <a:prstTxWarp prst="textNoShape">
              <a:avLst/>
            </a:prstTxWarp>
            <a:noAutofit/>
          </a:bodyPr>
          <a:lstStyle/>
          <a:p>
            <a:pPr algn="ctr" eaLnBrk="1" hangingPunct="1"/>
            <a:r>
              <a:rPr lang="en-US" sz="3600" dirty="0" smtClean="0"/>
              <a:t>What Do Agencies Do </a:t>
            </a:r>
            <a:r>
              <a:rPr lang="en-US" sz="3600" dirty="0"/>
              <a:t>W</a:t>
            </a:r>
            <a:r>
              <a:rPr lang="en-US" sz="3600" dirty="0" smtClean="0"/>
              <a:t>ith    </a:t>
            </a:r>
            <a:r>
              <a:rPr lang="en-US" sz="3600" u="sng" dirty="0" smtClean="0"/>
              <a:t>ARCHIVAL</a:t>
            </a:r>
            <a:r>
              <a:rPr lang="en-US" sz="3600" dirty="0" smtClean="0"/>
              <a:t> Records?</a:t>
            </a:r>
          </a:p>
        </p:txBody>
      </p:sp>
      <p:sp>
        <p:nvSpPr>
          <p:cNvPr id="49155" name="Rectangle 5"/>
          <p:cNvSpPr>
            <a:spLocks noGrp="1" noChangeArrowheads="1"/>
          </p:cNvSpPr>
          <p:nvPr>
            <p:ph idx="1"/>
          </p:nvPr>
        </p:nvSpPr>
        <p:spPr bwMode="auto">
          <a:xfrm>
            <a:off x="457200" y="2057400"/>
            <a:ext cx="8382000" cy="3930650"/>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eaLnBrk="1" hangingPunct="1">
              <a:spcBef>
                <a:spcPts val="672"/>
              </a:spcBef>
              <a:buFont typeface="Wingdings" panose="05000000000000000000" pitchFamily="2" charset="2"/>
              <a:buChar char="Ø"/>
            </a:pPr>
            <a:r>
              <a:rPr lang="en-US" dirty="0" smtClean="0"/>
              <a:t>Archival records </a:t>
            </a:r>
            <a:r>
              <a:rPr lang="en-US" b="1" dirty="0" smtClean="0"/>
              <a:t>must not be destroyed.</a:t>
            </a:r>
          </a:p>
          <a:p>
            <a:pPr eaLnBrk="1" hangingPunct="1">
              <a:spcBef>
                <a:spcPts val="672"/>
              </a:spcBef>
              <a:buFont typeface="Wingdings" panose="05000000000000000000" pitchFamily="2" charset="2"/>
              <a:buChar char="Ø"/>
            </a:pPr>
            <a:endParaRPr lang="en-US" dirty="0" smtClean="0"/>
          </a:p>
          <a:p>
            <a:pPr eaLnBrk="1" hangingPunct="1">
              <a:spcBef>
                <a:spcPts val="672"/>
              </a:spcBef>
              <a:buFont typeface="Wingdings" panose="05000000000000000000" pitchFamily="2" charset="2"/>
              <a:buChar char="Ø"/>
            </a:pPr>
            <a:r>
              <a:rPr lang="en-US" dirty="0" smtClean="0"/>
              <a:t>Agencies must either:</a:t>
            </a:r>
          </a:p>
          <a:p>
            <a:pPr marL="971550" lvl="1" indent="-514350" eaLnBrk="1" hangingPunct="1">
              <a:spcBef>
                <a:spcPts val="672"/>
              </a:spcBef>
              <a:buAutoNum type="arabicPeriod"/>
            </a:pPr>
            <a:r>
              <a:rPr lang="en-US" dirty="0" smtClean="0"/>
              <a:t>Retain the records themselves </a:t>
            </a:r>
            <a:r>
              <a:rPr lang="en-US" u="sng" dirty="0" smtClean="0"/>
              <a:t>indefinitely</a:t>
            </a:r>
            <a:r>
              <a:rPr lang="en-US" dirty="0" smtClean="0"/>
              <a:t>;</a:t>
            </a:r>
          </a:p>
          <a:p>
            <a:pPr marL="457200" lvl="1" indent="0" eaLnBrk="1" hangingPunct="1">
              <a:spcBef>
                <a:spcPts val="672"/>
              </a:spcBef>
              <a:buNone/>
            </a:pPr>
            <a:r>
              <a:rPr lang="en-US" dirty="0"/>
              <a:t>	</a:t>
            </a:r>
            <a:r>
              <a:rPr lang="en-US" dirty="0" smtClean="0"/>
              <a:t> </a:t>
            </a:r>
            <a:r>
              <a:rPr lang="en-US" i="1" dirty="0" smtClean="0"/>
              <a:t>OR</a:t>
            </a:r>
          </a:p>
          <a:p>
            <a:pPr marL="971550" lvl="1" indent="-514350" eaLnBrk="1" hangingPunct="1">
              <a:spcBef>
                <a:spcPts val="672"/>
              </a:spcBef>
              <a:buFont typeface="+mj-lt"/>
              <a:buAutoNum type="arabicPeriod" startAt="2"/>
            </a:pPr>
            <a:r>
              <a:rPr lang="en-US" dirty="0" smtClean="0"/>
              <a:t>Arrange with Washington State Archives for appraisal/transfer (at no cost) after the records have met their retention.</a:t>
            </a:r>
          </a:p>
          <a:p>
            <a:pPr eaLnBrk="1" hangingPunct="1"/>
            <a:endParaRPr lang="en-US" b="1" dirty="0" smtClean="0">
              <a:latin typeface="Century Gothic" pitchFamily="34" charset="0"/>
            </a:endParaRPr>
          </a:p>
          <a:p>
            <a:pPr eaLnBrk="1" hangingPunct="1">
              <a:lnSpc>
                <a:spcPct val="90000"/>
              </a:lnSpc>
            </a:pPr>
            <a:endParaRPr lang="en-US" dirty="0" smtClean="0">
              <a:latin typeface="Century Gothic" pitchFamily="34" charset="0"/>
            </a:endParaRPr>
          </a:p>
        </p:txBody>
      </p:sp>
    </p:spTree>
    <p:extLst>
      <p:ext uri="{BB962C8B-B14F-4D97-AF65-F5344CB8AC3E}">
        <p14:creationId xmlns:p14="http://schemas.microsoft.com/office/powerpoint/2010/main" val="271630674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CORE – </a:t>
            </a:r>
            <a:r>
              <a:rPr lang="en-US" dirty="0" smtClean="0"/>
              <a:t>Archival</a:t>
            </a:r>
            <a:endParaRPr lang="en-US" dirty="0"/>
          </a:p>
        </p:txBody>
      </p:sp>
      <p:pic>
        <p:nvPicPr>
          <p:cNvPr id="4" name="Content Placeholder 3"/>
          <p:cNvPicPr>
            <a:picLocks noGrp="1" noChangeAspect="1"/>
          </p:cNvPicPr>
          <p:nvPr>
            <p:ph idx="1"/>
          </p:nvPr>
        </p:nvPicPr>
        <p:blipFill rotWithShape="1">
          <a:blip r:embed="rId2"/>
          <a:srcRect l="7500" t="27344" r="5000" b="27343"/>
          <a:stretch/>
        </p:blipFill>
        <p:spPr>
          <a:xfrm>
            <a:off x="228600" y="1417638"/>
            <a:ext cx="8717468" cy="3611562"/>
          </a:xfrm>
          <a:prstGeom prst="rect">
            <a:avLst/>
          </a:prstGeom>
        </p:spPr>
      </p:pic>
      <p:sp>
        <p:nvSpPr>
          <p:cNvPr id="5" name="Rectangle 4"/>
          <p:cNvSpPr/>
          <p:nvPr/>
        </p:nvSpPr>
        <p:spPr>
          <a:xfrm>
            <a:off x="990600" y="2560638"/>
            <a:ext cx="1981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Rectangle 5"/>
          <p:cNvSpPr/>
          <p:nvPr/>
        </p:nvSpPr>
        <p:spPr>
          <a:xfrm>
            <a:off x="6096000" y="2560638"/>
            <a:ext cx="1828800" cy="1066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35517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bwMode="auto">
          <a:xfrm>
            <a:off x="426370" y="457200"/>
            <a:ext cx="8229600" cy="1143000"/>
          </a:xfrm>
          <a:noFill/>
          <a:ln>
            <a:miter lim="800000"/>
            <a:headEnd/>
            <a:tailEnd/>
          </a:ln>
        </p:spPr>
        <p:txBody>
          <a:bodyPr vert="horz" wrap="square" lIns="91440" tIns="45720" rIns="91440" bIns="45720" numCol="1" anchor="t" anchorCtr="0" compatLnSpc="1">
            <a:prstTxWarp prst="textNoShape">
              <a:avLst/>
            </a:prstTxWarp>
            <a:normAutofit/>
          </a:bodyPr>
          <a:lstStyle/>
          <a:p>
            <a:pPr algn="ctr" eaLnBrk="1" hangingPunct="1"/>
            <a:r>
              <a:rPr lang="en-US" sz="4000" dirty="0" smtClean="0"/>
              <a:t>Two Archival Designations </a:t>
            </a:r>
          </a:p>
        </p:txBody>
      </p:sp>
      <p:sp>
        <p:nvSpPr>
          <p:cNvPr id="56323" name="Rectangle 5"/>
          <p:cNvSpPr>
            <a:spLocks noGrp="1" noChangeArrowheads="1"/>
          </p:cNvSpPr>
          <p:nvPr>
            <p:ph type="body" idx="1"/>
          </p:nvPr>
        </p:nvSpPr>
        <p:spPr bwMode="auto">
          <a:xfrm>
            <a:off x="426370" y="1676400"/>
            <a:ext cx="8336630" cy="4648200"/>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eaLnBrk="1" hangingPunct="1">
              <a:lnSpc>
                <a:spcPct val="110000"/>
              </a:lnSpc>
              <a:spcBef>
                <a:spcPts val="672"/>
              </a:spcBef>
            </a:pPr>
            <a:endParaRPr lang="en-US" sz="800" u="sng" dirty="0" smtClean="0"/>
          </a:p>
          <a:p>
            <a:pPr eaLnBrk="1" hangingPunct="1">
              <a:lnSpc>
                <a:spcPct val="110000"/>
              </a:lnSpc>
              <a:spcBef>
                <a:spcPts val="672"/>
              </a:spcBef>
            </a:pPr>
            <a:r>
              <a:rPr lang="en-US" sz="2800" u="sng" dirty="0" smtClean="0"/>
              <a:t>Permanent Retention</a:t>
            </a:r>
            <a:r>
              <a:rPr lang="en-US" sz="2800" dirty="0" smtClean="0"/>
              <a:t> – No appraisal needed.  Contact the Archives to make arrangements for </a:t>
            </a:r>
            <a:r>
              <a:rPr lang="en-US" sz="2800" b="1" dirty="0" smtClean="0"/>
              <a:t>transfer</a:t>
            </a:r>
            <a:r>
              <a:rPr lang="en-US" sz="2800" dirty="0" smtClean="0"/>
              <a:t>.</a:t>
            </a:r>
          </a:p>
          <a:p>
            <a:pPr eaLnBrk="1" hangingPunct="1">
              <a:lnSpc>
                <a:spcPct val="110000"/>
              </a:lnSpc>
              <a:spcBef>
                <a:spcPts val="672"/>
              </a:spcBef>
            </a:pPr>
            <a:r>
              <a:rPr lang="en-US" sz="2800" u="sng" dirty="0" smtClean="0"/>
              <a:t>Appraisal Required </a:t>
            </a:r>
            <a:r>
              <a:rPr lang="en-US" sz="2800" dirty="0" smtClean="0"/>
              <a:t>– Contact the Archives to arrange </a:t>
            </a:r>
            <a:r>
              <a:rPr lang="en-US" sz="2800" b="1" dirty="0" smtClean="0"/>
              <a:t>appraisal</a:t>
            </a:r>
            <a:r>
              <a:rPr lang="en-US" sz="2800" dirty="0" smtClean="0"/>
              <a:t> for historical value.  Records appraised and </a:t>
            </a:r>
            <a:r>
              <a:rPr lang="en-US" sz="2800" u="sng" dirty="0" smtClean="0"/>
              <a:t>not</a:t>
            </a:r>
            <a:r>
              <a:rPr lang="en-US" sz="2800" dirty="0" smtClean="0"/>
              <a:t> selected for transfer may be destroyed by your agency as Non-Archival records.</a:t>
            </a:r>
          </a:p>
          <a:p>
            <a:pPr eaLnBrk="1" hangingPunct="1">
              <a:lnSpc>
                <a:spcPct val="110000"/>
              </a:lnSpc>
              <a:spcBef>
                <a:spcPts val="672"/>
              </a:spcBef>
            </a:pPr>
            <a:r>
              <a:rPr lang="en-US" sz="2800" dirty="0" smtClean="0"/>
              <a:t>Documentation is a good idea!</a:t>
            </a:r>
          </a:p>
          <a:p>
            <a:pPr eaLnBrk="1" hangingPunct="1">
              <a:lnSpc>
                <a:spcPct val="90000"/>
              </a:lnSpc>
              <a:buNone/>
            </a:pPr>
            <a:endParaRPr lang="en-US" dirty="0" smtClean="0"/>
          </a:p>
        </p:txBody>
      </p:sp>
    </p:spTree>
    <p:extLst>
      <p:ext uri="{BB962C8B-B14F-4D97-AF65-F5344CB8AC3E}">
        <p14:creationId xmlns:p14="http://schemas.microsoft.com/office/powerpoint/2010/main" val="3937480497"/>
      </p:ext>
    </p:extLst>
  </p:cSld>
  <p:clrMapOvr>
    <a:masterClrMapping/>
  </p:clrMapOvr>
  <p:transition advTm="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Are agencies </a:t>
            </a:r>
            <a:r>
              <a:rPr lang="en-US" sz="3600" b="1" i="1" dirty="0" smtClean="0"/>
              <a:t>required</a:t>
            </a:r>
            <a:r>
              <a:rPr lang="en-US" sz="3600" b="1" dirty="0" smtClean="0"/>
              <a:t> </a:t>
            </a:r>
            <a:r>
              <a:rPr lang="en-US" sz="3600" dirty="0" smtClean="0"/>
              <a:t>to transfer?</a:t>
            </a:r>
            <a:endParaRPr lang="en-US" sz="3600" dirty="0"/>
          </a:p>
        </p:txBody>
      </p:sp>
      <p:sp>
        <p:nvSpPr>
          <p:cNvPr id="3" name="Content Placeholder 2"/>
          <p:cNvSpPr>
            <a:spLocks noGrp="1"/>
          </p:cNvSpPr>
          <p:nvPr>
            <p:ph idx="1"/>
          </p:nvPr>
        </p:nvSpPr>
        <p:spPr>
          <a:xfrm>
            <a:off x="457200" y="1600200"/>
            <a:ext cx="8229600" cy="4800600"/>
          </a:xfrm>
        </p:spPr>
        <p:txBody>
          <a:bodyPr>
            <a:noAutofit/>
          </a:bodyPr>
          <a:lstStyle/>
          <a:p>
            <a:pPr marL="0" indent="0">
              <a:buNone/>
            </a:pPr>
            <a:r>
              <a:rPr lang="en-US" sz="2800" b="1" dirty="0"/>
              <a:t>No</a:t>
            </a:r>
            <a:r>
              <a:rPr lang="en-US" sz="2800" dirty="0"/>
              <a:t>.  They </a:t>
            </a:r>
            <a:r>
              <a:rPr lang="en-US" sz="2800" dirty="0" smtClean="0"/>
              <a:t>may choose </a:t>
            </a:r>
            <a:r>
              <a:rPr lang="en-US" sz="2800" dirty="0"/>
              <a:t>to continue </a:t>
            </a:r>
            <a:r>
              <a:rPr lang="en-US" sz="2800" dirty="0" smtClean="0"/>
              <a:t>retaining their Archival-designated records indefinitely.  </a:t>
            </a:r>
          </a:p>
          <a:p>
            <a:pPr marL="0" indent="0">
              <a:buNone/>
            </a:pPr>
            <a:endParaRPr lang="en-US" sz="2800" dirty="0" smtClean="0"/>
          </a:p>
          <a:p>
            <a:pPr marL="0" indent="0">
              <a:buNone/>
            </a:pPr>
            <a:r>
              <a:rPr lang="en-US" sz="2800" b="1" dirty="0" smtClean="0"/>
              <a:t>However</a:t>
            </a:r>
            <a:r>
              <a:rPr lang="en-US" sz="2800" dirty="0" smtClean="0"/>
              <a:t>, if/when an agency later decides that it no longer wants to retain them, the Archives is the </a:t>
            </a:r>
            <a:r>
              <a:rPr lang="en-US" sz="2800" b="1" dirty="0" smtClean="0"/>
              <a:t>only</a:t>
            </a:r>
            <a:r>
              <a:rPr lang="en-US" sz="2800" dirty="0" smtClean="0"/>
              <a:t> other authorized custodian. </a:t>
            </a:r>
          </a:p>
          <a:p>
            <a:pPr marL="0" indent="0">
              <a:buNone/>
            </a:pPr>
            <a:endParaRPr lang="en-US" sz="2800" dirty="0"/>
          </a:p>
          <a:p>
            <a:pPr marL="0" indent="0">
              <a:buNone/>
            </a:pPr>
            <a:r>
              <a:rPr lang="en-US" sz="2800" dirty="0" smtClean="0"/>
              <a:t>(Libraries, historical societies, individuals, etc., are </a:t>
            </a:r>
            <a:r>
              <a:rPr lang="en-US" sz="2800" b="1" dirty="0" smtClean="0"/>
              <a:t>not</a:t>
            </a:r>
            <a:r>
              <a:rPr lang="en-US" sz="2800" dirty="0" smtClean="0"/>
              <a:t> authorized custodians of Archival public records.)  </a:t>
            </a:r>
            <a:endParaRPr lang="en-US" sz="2800" b="1" dirty="0"/>
          </a:p>
          <a:p>
            <a:pPr marL="0" indent="0">
              <a:buNone/>
            </a:pPr>
            <a:r>
              <a:rPr lang="en-US" sz="2800" dirty="0" smtClean="0"/>
              <a:t> </a:t>
            </a:r>
            <a:endParaRPr lang="en-US" sz="2800" i="1" dirty="0" smtClean="0"/>
          </a:p>
        </p:txBody>
      </p:sp>
    </p:spTree>
    <p:extLst>
      <p:ext uri="{BB962C8B-B14F-4D97-AF65-F5344CB8AC3E}">
        <p14:creationId xmlns:p14="http://schemas.microsoft.com/office/powerpoint/2010/main" val="13668231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Practical Application</a:t>
            </a:r>
            <a:endParaRPr lang="en-US" dirty="0"/>
          </a:p>
        </p:txBody>
      </p:sp>
      <p:sp>
        <p:nvSpPr>
          <p:cNvPr id="3" name="Content Placeholder 2"/>
          <p:cNvSpPr>
            <a:spLocks noGrp="1"/>
          </p:cNvSpPr>
          <p:nvPr>
            <p:ph idx="1"/>
          </p:nvPr>
        </p:nvSpPr>
        <p:spPr>
          <a:xfrm>
            <a:off x="457200" y="1524000"/>
            <a:ext cx="8229600" cy="4525963"/>
          </a:xfrm>
        </p:spPr>
        <p:txBody>
          <a:bodyPr>
            <a:normAutofit/>
          </a:bodyPr>
          <a:lstStyle/>
          <a:p>
            <a:r>
              <a:rPr lang="en-US" sz="2800" dirty="0" smtClean="0"/>
              <a:t>What does my position/department do for the fire district?</a:t>
            </a:r>
          </a:p>
          <a:p>
            <a:r>
              <a:rPr lang="en-US" sz="2800" dirty="0" smtClean="0"/>
              <a:t>What types of records do I create and receive?</a:t>
            </a:r>
          </a:p>
          <a:p>
            <a:r>
              <a:rPr lang="en-US" sz="2800" dirty="0"/>
              <a:t>Which records retention schedule will have what I am looking for?</a:t>
            </a:r>
          </a:p>
          <a:p>
            <a:endParaRPr lang="en-US" sz="2800" dirty="0" smtClean="0"/>
          </a:p>
          <a:p>
            <a:pPr marL="0" indent="0">
              <a:buNone/>
            </a:pP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06646" y="3863181"/>
            <a:ext cx="2438401" cy="2980271"/>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5775" y="4324624"/>
            <a:ext cx="2514600" cy="2482969"/>
          </a:xfrm>
          <a:prstGeom prst="rect">
            <a:avLst/>
          </a:prstGeom>
        </p:spPr>
      </p:pic>
    </p:spTree>
    <p:extLst>
      <p:ext uri="{BB962C8B-B14F-4D97-AF65-F5344CB8AC3E}">
        <p14:creationId xmlns:p14="http://schemas.microsoft.com/office/powerpoint/2010/main" val="31335490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rotWithShape="1">
          <a:blip r:embed="rId2"/>
          <a:srcRect l="64231" t="26044" r="1282" b="30885"/>
          <a:stretch/>
        </p:blipFill>
        <p:spPr bwMode="auto">
          <a:xfrm>
            <a:off x="228600" y="304800"/>
            <a:ext cx="8610600" cy="6400800"/>
          </a:xfrm>
          <a:prstGeom prst="rect">
            <a:avLst/>
          </a:prstGeom>
          <a:ln>
            <a:noFill/>
          </a:ln>
          <a:extLst>
            <a:ext uri="{53640926-AAD7-44D8-BBD7-CCE9431645EC}">
              <a14:shadowObscured xmlns:a14="http://schemas.microsoft.com/office/drawing/2010/main"/>
            </a:ext>
          </a:extLst>
        </p:spPr>
      </p:pic>
      <p:sp>
        <p:nvSpPr>
          <p:cNvPr id="5" name="Oval 4"/>
          <p:cNvSpPr/>
          <p:nvPr/>
        </p:nvSpPr>
        <p:spPr>
          <a:xfrm>
            <a:off x="381000" y="3276600"/>
            <a:ext cx="2971800" cy="4616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81000" y="2209800"/>
            <a:ext cx="29718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2076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Fire/EMS</a:t>
            </a:r>
            <a:endParaRPr lang="en-US" dirty="0"/>
          </a:p>
        </p:txBody>
      </p:sp>
      <p:pic>
        <p:nvPicPr>
          <p:cNvPr id="8" name="Picture 7"/>
          <p:cNvPicPr/>
          <p:nvPr/>
        </p:nvPicPr>
        <p:blipFill rotWithShape="1">
          <a:blip r:embed="rId2"/>
          <a:srcRect l="64231" t="19553" r="1795" b="55125"/>
          <a:stretch/>
        </p:blipFill>
        <p:spPr bwMode="auto">
          <a:xfrm>
            <a:off x="190500" y="1066800"/>
            <a:ext cx="8762999" cy="5562600"/>
          </a:xfrm>
          <a:prstGeom prst="rect">
            <a:avLst/>
          </a:prstGeom>
          <a:ln>
            <a:noFill/>
          </a:ln>
          <a:extLst>
            <a:ext uri="{53640926-AAD7-44D8-BBD7-CCE9431645EC}">
              <a14:shadowObscured xmlns:a14="http://schemas.microsoft.com/office/drawing/2010/main"/>
            </a:ext>
          </a:extLst>
        </p:spPr>
      </p:pic>
      <p:sp>
        <p:nvSpPr>
          <p:cNvPr id="9" name="Oval 8"/>
          <p:cNvSpPr/>
          <p:nvPr/>
        </p:nvSpPr>
        <p:spPr>
          <a:xfrm>
            <a:off x="5562600" y="2781300"/>
            <a:ext cx="2743200" cy="17907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98211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3600" i="1" dirty="0" smtClean="0"/>
              <a:t>Fire/EMS</a:t>
            </a:r>
            <a:endParaRPr lang="en-US" sz="3600" dirty="0"/>
          </a:p>
        </p:txBody>
      </p:sp>
      <p:pic>
        <p:nvPicPr>
          <p:cNvPr id="4" name="Picture 3"/>
          <p:cNvPicPr/>
          <p:nvPr/>
        </p:nvPicPr>
        <p:blipFill rotWithShape="1">
          <a:blip r:embed="rId2"/>
          <a:srcRect l="64102" t="22437" r="898" b="38898"/>
          <a:stretch/>
        </p:blipFill>
        <p:spPr bwMode="auto">
          <a:xfrm>
            <a:off x="685800" y="1066800"/>
            <a:ext cx="8103870" cy="55702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706210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RM circa 1984</a:t>
            </a:r>
            <a:endParaRPr lang="en-US" dirty="0"/>
          </a:p>
        </p:txBody>
      </p:sp>
      <p:sp>
        <p:nvSpPr>
          <p:cNvPr id="3" name="Content Placeholder 2"/>
          <p:cNvSpPr>
            <a:spLocks noGrp="1"/>
          </p:cNvSpPr>
          <p:nvPr>
            <p:ph idx="1"/>
          </p:nvPr>
        </p:nvSpPr>
        <p:spPr>
          <a:xfrm>
            <a:off x="457200" y="1524000"/>
            <a:ext cx="7696200" cy="5029200"/>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r>
              <a:rPr lang="en-US" dirty="0"/>
              <a:t>	</a:t>
            </a:r>
            <a:endParaRPr lang="en-US" dirty="0" smtClean="0"/>
          </a:p>
          <a:p>
            <a:pPr marL="0" indent="0">
              <a:buNone/>
            </a:pPr>
            <a:endParaRPr lang="en-US" sz="2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600" y="3048000"/>
            <a:ext cx="2362200" cy="313066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7884" y="1600200"/>
            <a:ext cx="3534116" cy="3621815"/>
          </a:xfrm>
          <a:prstGeom prst="rect">
            <a:avLst/>
          </a:prstGeom>
        </p:spPr>
      </p:pic>
    </p:spTree>
    <p:extLst>
      <p:ext uri="{BB962C8B-B14F-4D97-AF65-F5344CB8AC3E}">
        <p14:creationId xmlns:p14="http://schemas.microsoft.com/office/powerpoint/2010/main" val="39599023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RM for the 21</a:t>
            </a:r>
            <a:r>
              <a:rPr lang="en-US" baseline="30000" dirty="0" smtClean="0"/>
              <a:t>st</a:t>
            </a:r>
            <a:r>
              <a:rPr lang="en-US" dirty="0" smtClean="0"/>
              <a:t> century</a:t>
            </a:r>
            <a:endParaRPr lang="en-US" dirty="0"/>
          </a:p>
        </p:txBody>
      </p:sp>
      <p:sp>
        <p:nvSpPr>
          <p:cNvPr id="3" name="Content Placeholder 2"/>
          <p:cNvSpPr>
            <a:spLocks noGrp="1"/>
          </p:cNvSpPr>
          <p:nvPr>
            <p:ph idx="1"/>
          </p:nvPr>
        </p:nvSpPr>
        <p:spPr>
          <a:xfrm>
            <a:off x="304800" y="1600200"/>
            <a:ext cx="8229600" cy="4860925"/>
          </a:xfrm>
        </p:spPr>
        <p:txBody>
          <a:bodyPr>
            <a:normAutofit fontScale="70000" lnSpcReduction="20000"/>
          </a:bodyPr>
          <a:lstStyle/>
          <a:p>
            <a:pPr marL="0" indent="0">
              <a:buNone/>
            </a:pPr>
            <a:r>
              <a:rPr lang="en-US" sz="2800" dirty="0" smtClean="0"/>
              <a:t>Typical workplace:  Can be anywhere, open 24/7</a:t>
            </a:r>
          </a:p>
          <a:p>
            <a:pPr marL="0" indent="0">
              <a:buNone/>
            </a:pPr>
            <a:endParaRPr lang="en-US" sz="2800" dirty="0" smtClean="0"/>
          </a:p>
          <a:p>
            <a:pPr marL="0" indent="0">
              <a:buNone/>
            </a:pPr>
            <a:r>
              <a:rPr lang="en-US" sz="2800" dirty="0" smtClean="0"/>
              <a:t>Most </a:t>
            </a:r>
            <a:r>
              <a:rPr lang="en-US" sz="2800" dirty="0"/>
              <a:t>typical method of </a:t>
            </a:r>
            <a:r>
              <a:rPr lang="en-US" sz="2800" dirty="0" smtClean="0"/>
              <a:t>creating records:</a:t>
            </a:r>
            <a:endParaRPr lang="en-US" sz="2800" dirty="0"/>
          </a:p>
          <a:p>
            <a:pPr marL="0" indent="0">
              <a:spcBef>
                <a:spcPts val="480"/>
              </a:spcBef>
              <a:buNone/>
            </a:pPr>
            <a:r>
              <a:rPr lang="en-US" sz="2900" dirty="0"/>
              <a:t>Using a digital device (PC, laptop, tablet, smartphone) along </a:t>
            </a:r>
            <a:endParaRPr lang="en-US" sz="2900" dirty="0" smtClean="0"/>
          </a:p>
          <a:p>
            <a:pPr marL="0" indent="0">
              <a:spcBef>
                <a:spcPts val="480"/>
              </a:spcBef>
              <a:buNone/>
            </a:pPr>
            <a:r>
              <a:rPr lang="en-US" sz="2900" dirty="0" smtClean="0"/>
              <a:t>with </a:t>
            </a:r>
            <a:r>
              <a:rPr lang="en-US" sz="2900" dirty="0"/>
              <a:t>a gazillion applications to use – we have an app for that! </a:t>
            </a:r>
          </a:p>
          <a:p>
            <a:pPr marL="0" indent="0">
              <a:spcBef>
                <a:spcPts val="600"/>
              </a:spcBef>
              <a:buNone/>
            </a:pPr>
            <a:r>
              <a:rPr lang="en-US" sz="2900" dirty="0"/>
              <a:t>(But no apps to magically organize your records, sorry)</a:t>
            </a:r>
          </a:p>
          <a:p>
            <a:pPr marL="0" indent="0">
              <a:buNone/>
            </a:pPr>
            <a:endParaRPr lang="en-US" sz="2800" dirty="0"/>
          </a:p>
          <a:p>
            <a:pPr marL="0" indent="0">
              <a:buNone/>
            </a:pPr>
            <a:r>
              <a:rPr lang="en-US" sz="2800" dirty="0"/>
              <a:t>Most typical method of storage</a:t>
            </a:r>
            <a:r>
              <a:rPr lang="en-US" sz="2800" dirty="0" smtClean="0"/>
              <a:t>:</a:t>
            </a:r>
          </a:p>
          <a:p>
            <a:pPr marL="0" indent="0">
              <a:buNone/>
            </a:pPr>
            <a:r>
              <a:rPr lang="en-US" sz="2800" dirty="0" smtClean="0"/>
              <a:t>Storage? Tons available, it’s cheap, and we have the cloud!</a:t>
            </a:r>
            <a:endParaRPr lang="en-US" sz="2800" dirty="0"/>
          </a:p>
          <a:p>
            <a:pPr marL="0" indent="0">
              <a:buNone/>
            </a:pPr>
            <a:endParaRPr lang="en-US" sz="2800" dirty="0"/>
          </a:p>
          <a:p>
            <a:pPr marL="0" indent="0">
              <a:buNone/>
            </a:pPr>
            <a:r>
              <a:rPr lang="en-US" sz="2800" dirty="0"/>
              <a:t>Most typical method of filing:</a:t>
            </a:r>
          </a:p>
          <a:p>
            <a:pPr marL="0" indent="0">
              <a:buNone/>
            </a:pPr>
            <a:r>
              <a:rPr lang="en-US" sz="2800" dirty="0" smtClean="0"/>
              <a:t>Filing? Whaaat? Who, me?</a:t>
            </a:r>
          </a:p>
          <a:p>
            <a:pPr marL="0" indent="0">
              <a:buNone/>
            </a:pPr>
            <a:endParaRPr lang="en-US" sz="2800" dirty="0"/>
          </a:p>
          <a:p>
            <a:pPr marL="0" indent="0">
              <a:buNone/>
            </a:pPr>
            <a:r>
              <a:rPr lang="en-US" dirty="0"/>
              <a:t>	</a:t>
            </a:r>
          </a:p>
          <a:p>
            <a:pPr marL="0" indent="0">
              <a:buNone/>
            </a:pP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3200" y="4525963"/>
            <a:ext cx="1752600" cy="1752600"/>
          </a:xfrm>
          <a:prstGeom prst="rect">
            <a:avLst/>
          </a:prstGeom>
        </p:spPr>
      </p:pic>
    </p:spTree>
    <p:extLst>
      <p:ext uri="{BB962C8B-B14F-4D97-AF65-F5344CB8AC3E}">
        <p14:creationId xmlns:p14="http://schemas.microsoft.com/office/powerpoint/2010/main" val="29643761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304800"/>
            <a:ext cx="8229600" cy="1143000"/>
          </a:xfrm>
        </p:spPr>
        <p:txBody>
          <a:bodyPr>
            <a:noAutofit/>
          </a:bodyPr>
          <a:lstStyle/>
          <a:p>
            <a:r>
              <a:rPr lang="en-US" sz="3600" dirty="0" smtClean="0"/>
              <a:t>Public Records Statutes – </a:t>
            </a:r>
            <a:br>
              <a:rPr lang="en-US" sz="3600" dirty="0" smtClean="0"/>
            </a:br>
            <a:r>
              <a:rPr lang="en-US" sz="3600" dirty="0" smtClean="0"/>
              <a:t>Core Principles Consistent Over Time</a:t>
            </a:r>
            <a:endParaRPr lang="en-US" sz="3600" dirty="0"/>
          </a:p>
        </p:txBody>
      </p:sp>
      <p:sp>
        <p:nvSpPr>
          <p:cNvPr id="3" name="Content Placeholder 2"/>
          <p:cNvSpPr>
            <a:spLocks noGrp="1"/>
          </p:cNvSpPr>
          <p:nvPr>
            <p:ph idx="1"/>
          </p:nvPr>
        </p:nvSpPr>
        <p:spPr>
          <a:xfrm>
            <a:off x="304800" y="1905000"/>
            <a:ext cx="8665028" cy="4239306"/>
          </a:xfrm>
        </p:spPr>
        <p:txBody>
          <a:bodyPr>
            <a:normAutofit fontScale="92500" lnSpcReduction="10000"/>
          </a:bodyPr>
          <a:lstStyle/>
          <a:p>
            <a:pPr>
              <a:buNone/>
            </a:pPr>
            <a:r>
              <a:rPr lang="en-US" sz="2400" b="1" i="1" u="sng" dirty="0" smtClean="0"/>
              <a:t>Revised Code of Washington (RCW)</a:t>
            </a:r>
          </a:p>
          <a:p>
            <a:pPr>
              <a:buNone/>
            </a:pPr>
            <a:endParaRPr lang="en-US" sz="2400" dirty="0" smtClean="0"/>
          </a:p>
          <a:p>
            <a:pPr lvl="0">
              <a:buNone/>
            </a:pPr>
            <a:r>
              <a:rPr lang="en-US" sz="2400" dirty="0" smtClean="0"/>
              <a:t>40.10	Essential Records</a:t>
            </a:r>
          </a:p>
          <a:p>
            <a:pPr lvl="0">
              <a:buNone/>
            </a:pPr>
            <a:r>
              <a:rPr lang="en-US" sz="2400" b="1" dirty="0" smtClean="0"/>
              <a:t>40.14	Preservation and Destruction of Public Records </a:t>
            </a:r>
          </a:p>
          <a:p>
            <a:pPr lvl="0">
              <a:buNone/>
            </a:pPr>
            <a:r>
              <a:rPr lang="en-US" sz="2400" b="1" dirty="0" smtClean="0"/>
              <a:t>40.16	Penal Provisions for the Destruction of Public Records</a:t>
            </a:r>
          </a:p>
          <a:p>
            <a:pPr lvl="0">
              <a:buNone/>
            </a:pPr>
            <a:r>
              <a:rPr lang="en-US" sz="2400" dirty="0" smtClean="0"/>
              <a:t>40.20	Reproduced Records</a:t>
            </a:r>
          </a:p>
          <a:p>
            <a:pPr lvl="0">
              <a:buNone/>
            </a:pPr>
            <a:endParaRPr lang="en-US" sz="2400" dirty="0" smtClean="0"/>
          </a:p>
          <a:p>
            <a:pPr lvl="0">
              <a:buNone/>
            </a:pPr>
            <a:r>
              <a:rPr lang="en-US" sz="2400" b="1" dirty="0" smtClean="0"/>
              <a:t>42.56   Public Records Act aka Public Disclosure Act</a:t>
            </a:r>
            <a:r>
              <a:rPr lang="en-US" sz="2400" b="1" i="1" dirty="0" smtClean="0"/>
              <a:t>  </a:t>
            </a:r>
          </a:p>
          <a:p>
            <a:pPr lvl="0">
              <a:buNone/>
            </a:pPr>
            <a:r>
              <a:rPr lang="en-US" sz="2400" b="1" i="1" dirty="0"/>
              <a:t>	</a:t>
            </a:r>
            <a:r>
              <a:rPr lang="en-US" sz="2400" b="1" i="1" dirty="0" smtClean="0"/>
              <a:t> 	</a:t>
            </a:r>
            <a:r>
              <a:rPr lang="en-US" sz="2400" i="1" dirty="0" smtClean="0"/>
              <a:t>(Under the authority  of the Attorney General’s Office</a:t>
            </a:r>
            <a:r>
              <a:rPr lang="en-US" sz="2400" dirty="0" smtClean="0"/>
              <a:t>)</a:t>
            </a:r>
          </a:p>
          <a:p>
            <a:pPr>
              <a:buNone/>
            </a:pPr>
            <a:endParaRPr lang="en-US" sz="2400" dirty="0" smtClean="0"/>
          </a:p>
          <a:p>
            <a:pPr algn="ctr">
              <a:buNone/>
            </a:pPr>
            <a:r>
              <a:rPr lang="en-US" sz="1800" dirty="0" smtClean="0"/>
              <a:t> </a:t>
            </a:r>
            <a:r>
              <a:rPr lang="en-US" sz="1800" b="1" dirty="0" smtClean="0"/>
              <a:t>And there are 13 WAC’s that apply too!</a:t>
            </a:r>
          </a:p>
        </p:txBody>
      </p:sp>
    </p:spTree>
    <p:extLst>
      <p:ext uri="{BB962C8B-B14F-4D97-AF65-F5344CB8AC3E}">
        <p14:creationId xmlns:p14="http://schemas.microsoft.com/office/powerpoint/2010/main" val="24251102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Don’t assume</a:t>
            </a:r>
            <a:endParaRPr lang="en-US" dirty="0"/>
          </a:p>
        </p:txBody>
      </p:sp>
      <p:sp>
        <p:nvSpPr>
          <p:cNvPr id="3" name="Content Placeholder 2"/>
          <p:cNvSpPr>
            <a:spLocks noGrp="1"/>
          </p:cNvSpPr>
          <p:nvPr>
            <p:ph idx="1"/>
          </p:nvPr>
        </p:nvSpPr>
        <p:spPr/>
        <p:txBody>
          <a:bodyPr>
            <a:normAutofit/>
          </a:bodyPr>
          <a:lstStyle/>
          <a:p>
            <a:pPr marL="0" indent="0" algn="ctr">
              <a:buNone/>
            </a:pPr>
            <a:r>
              <a:rPr lang="en-US" dirty="0" smtClean="0"/>
              <a:t>Records management is a team sport, and not just an IT concern</a:t>
            </a:r>
          </a:p>
          <a:p>
            <a:pPr marL="0" indent="0" algn="ctr">
              <a:buNone/>
            </a:pPr>
            <a:endParaRPr lang="en-US" dirty="0" smtClean="0"/>
          </a:p>
          <a:p>
            <a:pPr marL="0" indent="0" algn="ctr">
              <a:buNone/>
            </a:pPr>
            <a:endParaRPr lang="en-US" dirty="0" smtClean="0"/>
          </a:p>
        </p:txBody>
      </p:sp>
      <p:pic>
        <p:nvPicPr>
          <p:cNvPr id="5" name="Picture 6" descr="C:\Documents and Settings\lkoziara\Local Settings\Temporary Internet Files\Content.IE5\0T2BGD63\MPj04306670000[1].jpg"/>
          <p:cNvPicPr>
            <a:picLocks noChangeAspect="1" noChangeArrowheads="1"/>
          </p:cNvPicPr>
          <p:nvPr/>
        </p:nvPicPr>
        <p:blipFill>
          <a:blip r:embed="rId2" cstate="print"/>
          <a:srcRect/>
          <a:stretch>
            <a:fillRect/>
          </a:stretch>
        </p:blipFill>
        <p:spPr bwMode="auto">
          <a:xfrm>
            <a:off x="2590800" y="2971800"/>
            <a:ext cx="3925887" cy="3550840"/>
          </a:xfrm>
          <a:prstGeom prst="rect">
            <a:avLst/>
          </a:prstGeom>
          <a:noFill/>
          <a:ln w="9525">
            <a:noFill/>
            <a:miter lim="800000"/>
            <a:headEnd/>
            <a:tailEnd/>
          </a:ln>
        </p:spPr>
      </p:pic>
    </p:spTree>
    <p:extLst>
      <p:ext uri="{BB962C8B-B14F-4D97-AF65-F5344CB8AC3E}">
        <p14:creationId xmlns:p14="http://schemas.microsoft.com/office/powerpoint/2010/main" val="41943898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DO?!?</a:t>
            </a:r>
            <a:endParaRPr lang="en-US" dirty="0"/>
          </a:p>
        </p:txBody>
      </p:sp>
      <p:sp>
        <p:nvSpPr>
          <p:cNvPr id="4" name="Content Placeholder 2"/>
          <p:cNvSpPr>
            <a:spLocks noGrp="1"/>
          </p:cNvSpPr>
          <p:nvPr>
            <p:ph idx="1"/>
          </p:nvPr>
        </p:nvSpPr>
        <p:spPr>
          <a:xfrm>
            <a:off x="457200" y="1417638"/>
            <a:ext cx="8229600" cy="4525963"/>
          </a:xfrm>
        </p:spPr>
        <p:txBody>
          <a:bodyPr>
            <a:normAutofit fontScale="77500" lnSpcReduction="20000"/>
          </a:bodyPr>
          <a:lstStyle/>
          <a:p>
            <a:pPr marL="106363" indent="0" algn="ctr">
              <a:buNone/>
              <a:defRPr/>
            </a:pPr>
            <a:endParaRPr lang="en-US" dirty="0" smtClean="0"/>
          </a:p>
          <a:p>
            <a:pPr marL="582613" indent="-476250" algn="ctr">
              <a:buNone/>
              <a:defRPr/>
            </a:pPr>
            <a:r>
              <a:rPr lang="en-US" dirty="0" smtClean="0"/>
              <a:t>The need to systematically organize, store, retrieve and dispose of records is even more important than ever</a:t>
            </a:r>
          </a:p>
          <a:p>
            <a:pPr marL="582613" indent="-476250" algn="ctr">
              <a:buNone/>
              <a:defRPr/>
            </a:pPr>
            <a:endParaRPr lang="en-US" dirty="0" smtClean="0"/>
          </a:p>
          <a:p>
            <a:pPr marL="582613" indent="-476250" algn="ctr">
              <a:buNone/>
              <a:defRPr/>
            </a:pPr>
            <a:r>
              <a:rPr lang="en-US" dirty="0" smtClean="0"/>
              <a:t>Information Governance is the new</a:t>
            </a:r>
          </a:p>
          <a:p>
            <a:pPr marL="582613" indent="-476250" algn="ctr">
              <a:buNone/>
              <a:defRPr/>
            </a:pPr>
            <a:r>
              <a:rPr lang="en-US" dirty="0" smtClean="0"/>
              <a:t> “records management”</a:t>
            </a:r>
          </a:p>
          <a:p>
            <a:pPr marL="582613" indent="-476250" algn="ctr">
              <a:buNone/>
              <a:defRPr/>
            </a:pPr>
            <a:endParaRPr lang="en-US" dirty="0" smtClean="0"/>
          </a:p>
          <a:p>
            <a:pPr marL="582613" indent="-476250" algn="ctr">
              <a:buNone/>
              <a:defRPr/>
            </a:pPr>
            <a:r>
              <a:rPr lang="en-US" dirty="0" smtClean="0"/>
              <a:t>It necessitates a multi-disciplinary, holistic approach and strategy to managing informational assets</a:t>
            </a:r>
          </a:p>
          <a:p>
            <a:pPr marL="582613" indent="-476250" algn="ctr">
              <a:buNone/>
              <a:defRPr/>
            </a:pPr>
            <a:endParaRPr lang="en-US" dirty="0" smtClean="0"/>
          </a:p>
          <a:p>
            <a:pPr marL="582613" indent="-476250" algn="ctr">
              <a:buNone/>
              <a:defRPr/>
            </a:pPr>
            <a:r>
              <a:rPr lang="en-US" dirty="0" smtClean="0"/>
              <a:t>No matter what you call it!</a:t>
            </a:r>
          </a:p>
          <a:p>
            <a:pPr marL="582613" indent="-476250" algn="ctr">
              <a:buNone/>
              <a:defRPr/>
            </a:pPr>
            <a:endParaRPr lang="en-US" dirty="0" smtClean="0"/>
          </a:p>
        </p:txBody>
      </p:sp>
    </p:spTree>
    <p:extLst>
      <p:ext uri="{BB962C8B-B14F-4D97-AF65-F5344CB8AC3E}">
        <p14:creationId xmlns:p14="http://schemas.microsoft.com/office/powerpoint/2010/main" val="22779902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TOUCH IT ONCE</a:t>
            </a:r>
            <a:endParaRPr lang="en-US" dirty="0"/>
          </a:p>
        </p:txBody>
      </p:sp>
      <p:sp>
        <p:nvSpPr>
          <p:cNvPr id="3" name="Content Placeholder 2"/>
          <p:cNvSpPr>
            <a:spLocks noGrp="1"/>
          </p:cNvSpPr>
          <p:nvPr>
            <p:ph idx="1"/>
          </p:nvPr>
        </p:nvSpPr>
        <p:spPr>
          <a:xfrm>
            <a:off x="457200" y="1828800"/>
            <a:ext cx="8229600" cy="4525963"/>
          </a:xfrm>
        </p:spPr>
        <p:txBody>
          <a:bodyPr>
            <a:normAutofit/>
          </a:bodyPr>
          <a:lstStyle/>
          <a:p>
            <a:r>
              <a:rPr lang="en-US" dirty="0" smtClean="0"/>
              <a:t>Spend some time developing a structure and workflow for emails</a:t>
            </a:r>
          </a:p>
          <a:p>
            <a:r>
              <a:rPr lang="en-US" dirty="0" smtClean="0"/>
              <a:t>Consider content and context</a:t>
            </a:r>
          </a:p>
          <a:p>
            <a:r>
              <a:rPr lang="en-US" dirty="0" smtClean="0"/>
              <a:t>Tie/link to processes, retain related records together if possible</a:t>
            </a:r>
          </a:p>
          <a:p>
            <a:r>
              <a:rPr lang="en-US" dirty="0" smtClean="0"/>
              <a:t>Manage the whole</a:t>
            </a:r>
          </a:p>
          <a:p>
            <a:endParaRPr lang="en-US" dirty="0" smtClean="0"/>
          </a:p>
        </p:txBody>
      </p:sp>
    </p:spTree>
    <p:extLst>
      <p:ext uri="{BB962C8B-B14F-4D97-AF65-F5344CB8AC3E}">
        <p14:creationId xmlns:p14="http://schemas.microsoft.com/office/powerpoint/2010/main" val="1178408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 call it?</a:t>
            </a:r>
            <a:endParaRPr lang="en-US" dirty="0"/>
          </a:p>
        </p:txBody>
      </p:sp>
      <p:sp>
        <p:nvSpPr>
          <p:cNvPr id="3" name="Content Placeholder 2"/>
          <p:cNvSpPr>
            <a:spLocks noGrp="1"/>
          </p:cNvSpPr>
          <p:nvPr>
            <p:ph idx="1"/>
          </p:nvPr>
        </p:nvSpPr>
        <p:spPr/>
        <p:txBody>
          <a:bodyPr/>
          <a:lstStyle/>
          <a:p>
            <a:r>
              <a:rPr lang="en-US" dirty="0" smtClean="0"/>
              <a:t>Pick a celebrity</a:t>
            </a:r>
          </a:p>
          <a:p>
            <a:r>
              <a:rPr lang="en-US" dirty="0" smtClean="0"/>
              <a:t>Write down 5-7 words/identifiers you can think of for that celebrity</a:t>
            </a:r>
          </a:p>
          <a:p>
            <a:r>
              <a:rPr lang="en-US" dirty="0" smtClean="0"/>
              <a:t>Compare your answers</a:t>
            </a:r>
            <a:endParaRPr lang="en-US" dirty="0"/>
          </a:p>
        </p:txBody>
      </p:sp>
      <p:pic>
        <p:nvPicPr>
          <p:cNvPr id="4" name="Picture 3" descr="confused-man[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4035" y="3863181"/>
            <a:ext cx="3733800" cy="2606675"/>
          </a:xfrm>
          <a:prstGeom prst="rect">
            <a:avLst/>
          </a:prstGeom>
          <a:noFill/>
        </p:spPr>
      </p:pic>
    </p:spTree>
    <p:extLst>
      <p:ext uri="{BB962C8B-B14F-4D97-AF65-F5344CB8AC3E}">
        <p14:creationId xmlns:p14="http://schemas.microsoft.com/office/powerpoint/2010/main" val="24533151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and control</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676400"/>
            <a:ext cx="3962400" cy="4810894"/>
          </a:xfrm>
        </p:spPr>
      </p:pic>
      <p:sp>
        <p:nvSpPr>
          <p:cNvPr id="5" name="TextBox 4"/>
          <p:cNvSpPr txBox="1"/>
          <p:nvPr/>
        </p:nvSpPr>
        <p:spPr>
          <a:xfrm>
            <a:off x="4586514" y="1981200"/>
            <a:ext cx="3947886" cy="4154984"/>
          </a:xfrm>
          <a:prstGeom prst="rect">
            <a:avLst/>
          </a:prstGeom>
          <a:noFill/>
        </p:spPr>
        <p:txBody>
          <a:bodyPr wrap="square" rtlCol="0">
            <a:spAutoFit/>
          </a:bodyPr>
          <a:lstStyle/>
          <a:p>
            <a:r>
              <a:rPr lang="en-US" sz="2400" dirty="0" smtClean="0"/>
              <a:t>By developing standardized structures, you align and manage records together</a:t>
            </a:r>
          </a:p>
          <a:p>
            <a:endParaRPr lang="en-US" sz="2400" dirty="0"/>
          </a:p>
          <a:p>
            <a:r>
              <a:rPr lang="en-US" sz="2400" dirty="0" smtClean="0"/>
              <a:t>If not possible to use just one place, LIMIT the locations for storage and use – implement CONTROLS using policies and procedures</a:t>
            </a:r>
          </a:p>
          <a:p>
            <a:endParaRPr lang="en-US" sz="2400" dirty="0"/>
          </a:p>
          <a:p>
            <a:r>
              <a:rPr lang="en-US" sz="2400" dirty="0" smtClean="0"/>
              <a:t>Back to basics!</a:t>
            </a:r>
            <a:endParaRPr lang="en-US" sz="2400" dirty="0"/>
          </a:p>
        </p:txBody>
      </p:sp>
    </p:spTree>
    <p:extLst>
      <p:ext uri="{BB962C8B-B14F-4D97-AF65-F5344CB8AC3E}">
        <p14:creationId xmlns:p14="http://schemas.microsoft.com/office/powerpoint/2010/main" val="169387540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Grp="1" noChangeArrowheads="1"/>
          </p:cNvSpPr>
          <p:nvPr>
            <p:ph type="title"/>
          </p:nvPr>
        </p:nvSpPr>
        <p:spPr bwMode="auto">
          <a:xfrm>
            <a:off x="457200" y="3810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algn="ctr" eaLnBrk="1" hangingPunct="1"/>
            <a:r>
              <a:rPr lang="en-US" dirty="0" smtClean="0"/>
              <a:t>“Born Digital” Records</a:t>
            </a:r>
          </a:p>
        </p:txBody>
      </p:sp>
      <p:sp>
        <p:nvSpPr>
          <p:cNvPr id="4" name="Rectangle 5"/>
          <p:cNvSpPr>
            <a:spLocks noGrp="1" noChangeArrowheads="1"/>
          </p:cNvSpPr>
          <p:nvPr>
            <p:ph idx="1"/>
          </p:nvPr>
        </p:nvSpPr>
        <p:spPr bwMode="auto">
          <a:xfrm>
            <a:off x="457200" y="2057400"/>
            <a:ext cx="8229600" cy="393065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spcBef>
                <a:spcPts val="672"/>
              </a:spcBef>
            </a:pPr>
            <a:r>
              <a:rPr lang="en-US" b="1" dirty="0" smtClean="0"/>
              <a:t>Electronic records must be retained in electronic format</a:t>
            </a:r>
            <a:r>
              <a:rPr lang="en-US" dirty="0" smtClean="0"/>
              <a:t>…for the length of the designated retention period.</a:t>
            </a:r>
          </a:p>
          <a:p>
            <a:pPr eaLnBrk="1" hangingPunct="1">
              <a:spcBef>
                <a:spcPts val="672"/>
              </a:spcBef>
            </a:pPr>
            <a:endParaRPr lang="en-US" sz="900" dirty="0" smtClean="0"/>
          </a:p>
          <a:p>
            <a:pPr eaLnBrk="1" hangingPunct="1">
              <a:spcBef>
                <a:spcPts val="672"/>
              </a:spcBef>
            </a:pPr>
            <a:r>
              <a:rPr lang="en-US" b="1" dirty="0" smtClean="0"/>
              <a:t>Printing and retaining a hard copy is </a:t>
            </a:r>
            <a:r>
              <a:rPr lang="en-US" b="1" u="sng" dirty="0" smtClean="0"/>
              <a:t>not</a:t>
            </a:r>
            <a:r>
              <a:rPr lang="en-US" b="1" dirty="0" smtClean="0"/>
              <a:t> a substitute </a:t>
            </a:r>
            <a:r>
              <a:rPr lang="en-US" dirty="0" smtClean="0"/>
              <a:t>for the electronic version.</a:t>
            </a:r>
          </a:p>
          <a:p>
            <a:pPr lvl="1" algn="r" eaLnBrk="1" hangingPunct="1">
              <a:buNone/>
            </a:pPr>
            <a:r>
              <a:rPr lang="en-US" dirty="0" smtClean="0"/>
              <a:t>(</a:t>
            </a:r>
            <a:r>
              <a:rPr lang="en-US" dirty="0" smtClean="0">
                <a:hlinkClick r:id="rId3"/>
              </a:rPr>
              <a:t>WAC 434-662-040</a:t>
            </a:r>
            <a:r>
              <a:rPr lang="en-US" dirty="0" smtClean="0"/>
              <a:t>)</a:t>
            </a:r>
          </a:p>
          <a:p>
            <a:pPr eaLnBrk="1" hangingPunct="1"/>
            <a:endParaRPr lang="en-US" sz="1600" dirty="0" smtClean="0">
              <a:latin typeface="Century Gothic" pitchFamily="34" charset="0"/>
            </a:endParaRPr>
          </a:p>
          <a:p>
            <a:pPr eaLnBrk="1" hangingPunct="1">
              <a:lnSpc>
                <a:spcPct val="90000"/>
              </a:lnSpc>
              <a:buNone/>
            </a:pPr>
            <a:endParaRPr lang="en-US" dirty="0" smtClean="0">
              <a:latin typeface="Century Gothic" pitchFamily="34" charset="0"/>
            </a:endParaRPr>
          </a:p>
        </p:txBody>
      </p:sp>
    </p:spTree>
    <p:extLst>
      <p:ext uri="{BB962C8B-B14F-4D97-AF65-F5344CB8AC3E}">
        <p14:creationId xmlns:p14="http://schemas.microsoft.com/office/powerpoint/2010/main" val="2280350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85027" y="0"/>
            <a:ext cx="5275943" cy="915539"/>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Century Gothic" pitchFamily="34" charset="0"/>
                <a:ea typeface="+mj-ea"/>
                <a:cs typeface="+mj-cs"/>
              </a:rPr>
              <a:t/>
            </a:r>
            <a:br>
              <a:rPr kumimoji="0" lang="en-US" sz="2000" b="0" i="0" u="none" strike="noStrike" kern="0" cap="none" spc="0" normalizeH="0" baseline="0" noProof="0" dirty="0" smtClean="0">
                <a:ln>
                  <a:noFill/>
                </a:ln>
                <a:solidFill>
                  <a:schemeClr val="tx1"/>
                </a:solidFill>
                <a:effectLst/>
                <a:uLnTx/>
                <a:uFillTx/>
                <a:latin typeface="Century Gothic" pitchFamily="34" charset="0"/>
                <a:ea typeface="+mj-ea"/>
                <a:cs typeface="+mj-cs"/>
              </a:rPr>
            </a:br>
            <a:r>
              <a:rPr kumimoji="0" lang="en-US" sz="2000" b="0" i="0" u="none" strike="noStrike" kern="0" cap="none" spc="0" normalizeH="0" baseline="0" noProof="0" dirty="0" smtClean="0">
                <a:ln>
                  <a:noFill/>
                </a:ln>
                <a:solidFill>
                  <a:schemeClr val="tx1"/>
                </a:solidFill>
                <a:effectLst/>
                <a:uLnTx/>
                <a:uFillTx/>
                <a:latin typeface="Century Gothic" pitchFamily="34" charset="0"/>
                <a:ea typeface="+mj-ea"/>
                <a:cs typeface="+mj-cs"/>
              </a:rPr>
              <a:t/>
            </a:r>
            <a:br>
              <a:rPr kumimoji="0" lang="en-US" sz="2000" b="0" i="0" u="none" strike="noStrike" kern="0" cap="none" spc="0" normalizeH="0" baseline="0" noProof="0" dirty="0" smtClean="0">
                <a:ln>
                  <a:noFill/>
                </a:ln>
                <a:solidFill>
                  <a:schemeClr val="tx1"/>
                </a:solidFill>
                <a:effectLst/>
                <a:uLnTx/>
                <a:uFillTx/>
                <a:latin typeface="Century Gothic" pitchFamily="34" charset="0"/>
                <a:ea typeface="+mj-ea"/>
                <a:cs typeface="+mj-cs"/>
              </a:rPr>
            </a:br>
            <a:endParaRPr kumimoji="0" lang="en-US" sz="2000" b="0" i="0" u="none" strike="noStrike" kern="0" cap="none" spc="0" normalizeH="0" baseline="0" noProof="0" dirty="0">
              <a:ln>
                <a:noFill/>
              </a:ln>
              <a:solidFill>
                <a:schemeClr val="tx1"/>
              </a:solidFill>
              <a:effectLst/>
              <a:uLnTx/>
              <a:uFillTx/>
              <a:latin typeface="Century Gothic" pitchFamily="34" charset="0"/>
              <a:ea typeface="+mj-ea"/>
              <a:cs typeface="+mj-cs"/>
            </a:endParaRPr>
          </a:p>
        </p:txBody>
      </p:sp>
      <p:sp>
        <p:nvSpPr>
          <p:cNvPr id="6" name="TextBox 5"/>
          <p:cNvSpPr txBox="1"/>
          <p:nvPr/>
        </p:nvSpPr>
        <p:spPr>
          <a:xfrm>
            <a:off x="253999" y="1524000"/>
            <a:ext cx="8606971" cy="5016758"/>
          </a:xfrm>
          <a:prstGeom prst="rect">
            <a:avLst/>
          </a:prstGeom>
          <a:noFill/>
        </p:spPr>
        <p:txBody>
          <a:bodyPr wrap="square" rtlCol="0">
            <a:spAutoFit/>
          </a:bodyPr>
          <a:lstStyle/>
          <a:p>
            <a:pPr algn="ctr"/>
            <a:r>
              <a:rPr lang="en-US" sz="3200" dirty="0" smtClean="0">
                <a:solidFill>
                  <a:schemeClr val="tx1"/>
                </a:solidFill>
                <a:latin typeface="Century Gothic" panose="020B0502020202020204" pitchFamily="34" charset="0"/>
              </a:rPr>
              <a:t>Yes, </a:t>
            </a:r>
            <a:r>
              <a:rPr lang="en-US" sz="3200" b="1" i="1" u="sng" dirty="0" smtClean="0">
                <a:solidFill>
                  <a:schemeClr val="tx1"/>
                </a:solidFill>
                <a:latin typeface="Century Gothic" panose="020B0502020202020204" pitchFamily="34" charset="0"/>
              </a:rPr>
              <a:t>if</a:t>
            </a:r>
            <a:r>
              <a:rPr lang="en-US" sz="3200" b="1" i="1" dirty="0" smtClean="0">
                <a:solidFill>
                  <a:schemeClr val="tx1"/>
                </a:solidFill>
                <a:latin typeface="Century Gothic" panose="020B0502020202020204" pitchFamily="34" charset="0"/>
              </a:rPr>
              <a:t>.</a:t>
            </a:r>
          </a:p>
          <a:p>
            <a:pPr algn="ctr"/>
            <a:endParaRPr lang="en-US" sz="3200" dirty="0" smtClean="0">
              <a:solidFill>
                <a:schemeClr val="tx1"/>
              </a:solidFill>
              <a:latin typeface="Century Gothic" panose="020B0502020202020204" pitchFamily="34" charset="0"/>
            </a:endParaRPr>
          </a:p>
          <a:p>
            <a:pPr algn="ctr"/>
            <a:r>
              <a:rPr lang="en-US" sz="3200" dirty="0" smtClean="0">
                <a:solidFill>
                  <a:schemeClr val="tx1"/>
                </a:solidFill>
                <a:latin typeface="Century Gothic" panose="020B0502020202020204" pitchFamily="34" charset="0"/>
              </a:rPr>
              <a:t>Agencies wishing to scan </a:t>
            </a:r>
            <a:r>
              <a:rPr lang="en-US" sz="3200" b="1" u="sng" dirty="0" smtClean="0">
                <a:solidFill>
                  <a:schemeClr val="tx1"/>
                </a:solidFill>
                <a:latin typeface="Century Gothic" panose="020B0502020202020204" pitchFamily="34" charset="0"/>
              </a:rPr>
              <a:t>non-archival</a:t>
            </a:r>
            <a:r>
              <a:rPr lang="en-US" sz="3200" dirty="0" smtClean="0">
                <a:solidFill>
                  <a:schemeClr val="tx1"/>
                </a:solidFill>
                <a:latin typeface="Century Gothic" panose="020B0502020202020204" pitchFamily="34" charset="0"/>
              </a:rPr>
              <a:t> paper records and then </a:t>
            </a:r>
            <a:r>
              <a:rPr lang="en-US" sz="3200" b="1" dirty="0" smtClean="0">
                <a:solidFill>
                  <a:schemeClr val="tx1"/>
                </a:solidFill>
                <a:latin typeface="Century Gothic" panose="020B0502020202020204" pitchFamily="34" charset="0"/>
              </a:rPr>
              <a:t>destroy</a:t>
            </a:r>
            <a:r>
              <a:rPr lang="en-US" sz="3200" dirty="0" smtClean="0">
                <a:solidFill>
                  <a:schemeClr val="tx1"/>
                </a:solidFill>
                <a:latin typeface="Century Gothic" panose="020B0502020202020204" pitchFamily="34" charset="0"/>
              </a:rPr>
              <a:t> the originals before their required retention has been met (“scanning and tossing”) </a:t>
            </a:r>
            <a:r>
              <a:rPr lang="en-US" sz="3200" b="1" dirty="0" smtClean="0">
                <a:solidFill>
                  <a:schemeClr val="tx1"/>
                </a:solidFill>
                <a:latin typeface="Century Gothic" panose="020B0502020202020204" pitchFamily="34" charset="0"/>
              </a:rPr>
              <a:t>must meet or exceed</a:t>
            </a:r>
            <a:r>
              <a:rPr lang="en-US" sz="3200" dirty="0" smtClean="0">
                <a:solidFill>
                  <a:schemeClr val="tx1"/>
                </a:solidFill>
                <a:latin typeface="Century Gothic" panose="020B0502020202020204" pitchFamily="34" charset="0"/>
              </a:rPr>
              <a:t> State Archives requirements as set forth in the document </a:t>
            </a:r>
            <a:r>
              <a:rPr lang="en-US" sz="3200" b="1" i="1" dirty="0" smtClean="0">
                <a:solidFill>
                  <a:schemeClr val="tx1"/>
                </a:solidFill>
                <a:latin typeface="Century Gothic" panose="020B0502020202020204" pitchFamily="34" charset="0"/>
                <a:hlinkClick r:id="rId3"/>
              </a:rPr>
              <a:t>Requirements for the Destruction of Non-Archival Paper Records After Imaging</a:t>
            </a:r>
            <a:r>
              <a:rPr lang="en-US" sz="3200" b="1" dirty="0" smtClean="0">
                <a:solidFill>
                  <a:schemeClr val="tx1"/>
                </a:solidFill>
                <a:latin typeface="Century Gothic" panose="020B0502020202020204" pitchFamily="34" charset="0"/>
              </a:rPr>
              <a:t>.</a:t>
            </a:r>
            <a:endParaRPr lang="en-US" sz="3200" b="1" dirty="0">
              <a:solidFill>
                <a:schemeClr val="tx1"/>
              </a:solidFill>
              <a:latin typeface="Century Gothic" panose="020B0502020202020204" pitchFamily="34" charset="0"/>
            </a:endParaRPr>
          </a:p>
        </p:txBody>
      </p:sp>
      <p:sp>
        <p:nvSpPr>
          <p:cNvPr id="7" name="Title 1"/>
          <p:cNvSpPr>
            <a:spLocks noGrp="1"/>
          </p:cNvSpPr>
          <p:nvPr>
            <p:ph type="title"/>
          </p:nvPr>
        </p:nvSpPr>
        <p:spPr>
          <a:xfrm>
            <a:off x="34119" y="292001"/>
            <a:ext cx="9144000" cy="1066800"/>
          </a:xfrm>
        </p:spPr>
        <p:txBody>
          <a:bodyPr>
            <a:noAutofit/>
          </a:bodyPr>
          <a:lstStyle/>
          <a:p>
            <a:pPr algn="ctr"/>
            <a:r>
              <a:rPr lang="en-US" sz="4000" dirty="0" smtClean="0"/>
              <a:t>Can I “Scan and Toss” My Paper?</a:t>
            </a:r>
            <a:endParaRPr lang="en-US" sz="4000" dirty="0"/>
          </a:p>
        </p:txBody>
      </p:sp>
    </p:spTree>
    <p:extLst>
      <p:ext uri="{BB962C8B-B14F-4D97-AF65-F5344CB8AC3E}">
        <p14:creationId xmlns:p14="http://schemas.microsoft.com/office/powerpoint/2010/main" val="426636999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Bringing Your Own Device?</a:t>
            </a:r>
            <a:endParaRPr lang="en-US" dirty="0"/>
          </a:p>
        </p:txBody>
      </p:sp>
      <p:sp>
        <p:nvSpPr>
          <p:cNvPr id="3" name="Content Placeholder 2"/>
          <p:cNvSpPr>
            <a:spLocks noGrp="1"/>
          </p:cNvSpPr>
          <p:nvPr>
            <p:ph idx="1"/>
          </p:nvPr>
        </p:nvSpPr>
        <p:spPr/>
        <p:txBody>
          <a:bodyPr>
            <a:normAutofit lnSpcReduction="10000"/>
          </a:bodyPr>
          <a:lstStyle/>
          <a:p>
            <a:pPr marL="0" indent="0" algn="ctr">
              <a:buNone/>
            </a:pPr>
            <a:r>
              <a:rPr lang="en-US" dirty="0" smtClean="0"/>
              <a:t>“BYOD”</a:t>
            </a:r>
          </a:p>
          <a:p>
            <a:pPr marL="0" indent="0" algn="ctr">
              <a:buNone/>
            </a:pPr>
            <a:r>
              <a:rPr lang="en-US" dirty="0" smtClean="0"/>
              <a:t>There should be boundaries drawn between personal and business through policy or software (there are apps for that!)</a:t>
            </a:r>
          </a:p>
          <a:p>
            <a:pPr marL="0" indent="0" algn="ctr">
              <a:buNone/>
            </a:pPr>
            <a:r>
              <a:rPr lang="en-US" dirty="0" smtClean="0"/>
              <a:t>BEFORE you start, check with agency policy and IT, and develop a strategy for any public records to land in agency custody (on agency server) </a:t>
            </a:r>
          </a:p>
          <a:p>
            <a:pPr marL="0" indent="0" algn="ctr">
              <a:buNone/>
            </a:pPr>
            <a:endParaRPr lang="en-US" dirty="0"/>
          </a:p>
        </p:txBody>
      </p:sp>
    </p:spTree>
    <p:extLst>
      <p:ext uri="{BB962C8B-B14F-4D97-AF65-F5344CB8AC3E}">
        <p14:creationId xmlns:p14="http://schemas.microsoft.com/office/powerpoint/2010/main" val="3826457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361" y="304800"/>
            <a:ext cx="8229600" cy="1143000"/>
          </a:xfrm>
        </p:spPr>
        <p:txBody>
          <a:bodyPr/>
          <a:lstStyle/>
          <a:p>
            <a:r>
              <a:rPr lang="en-US" dirty="0" smtClean="0"/>
              <a:t>My device = my records?</a:t>
            </a:r>
            <a:endParaRPr lang="en-US" dirty="0"/>
          </a:p>
        </p:txBody>
      </p:sp>
      <p:sp>
        <p:nvSpPr>
          <p:cNvPr id="3" name="Content Placeholder 2"/>
          <p:cNvSpPr>
            <a:spLocks noGrp="1"/>
          </p:cNvSpPr>
          <p:nvPr>
            <p:ph idx="1"/>
          </p:nvPr>
        </p:nvSpPr>
        <p:spPr>
          <a:xfrm>
            <a:off x="487361" y="1094136"/>
            <a:ext cx="8229600" cy="4525963"/>
          </a:xfrm>
        </p:spPr>
        <p:txBody>
          <a:bodyPr/>
          <a:lstStyle/>
          <a:p>
            <a:pPr>
              <a:buNone/>
            </a:pPr>
            <a:endParaRPr lang="en-US" dirty="0" smtClean="0"/>
          </a:p>
          <a:p>
            <a:pPr algn="ctr">
              <a:buNone/>
            </a:pPr>
            <a:r>
              <a:rPr lang="en-US" dirty="0" smtClean="0"/>
              <a:t>It may be your personal device or account, but if it’s being used for agency business, keep in mind that you are accessing (and sometimes creating) public records</a:t>
            </a:r>
          </a:p>
          <a:p>
            <a:endParaRPr lang="en-US" dirty="0"/>
          </a:p>
        </p:txBody>
      </p:sp>
      <p:pic>
        <p:nvPicPr>
          <p:cNvPr id="2050" name="Picture 2" descr="C:\Users\leslie.koziara\AppData\Local\Microsoft\Windows\Temporary Internet Files\Content.IE5\U8621G6E\MP910216413[1].png"/>
          <p:cNvPicPr>
            <a:picLocks noChangeAspect="1" noChangeArrowheads="1"/>
          </p:cNvPicPr>
          <p:nvPr/>
        </p:nvPicPr>
        <p:blipFill>
          <a:blip r:embed="rId2" cstate="print"/>
          <a:srcRect/>
          <a:stretch>
            <a:fillRect/>
          </a:stretch>
        </p:blipFill>
        <p:spPr bwMode="auto">
          <a:xfrm>
            <a:off x="3124198" y="4495800"/>
            <a:ext cx="2955925" cy="2573337"/>
          </a:xfrm>
          <a:prstGeom prst="rect">
            <a:avLst/>
          </a:prstGeom>
          <a:noFill/>
        </p:spPr>
      </p:pic>
    </p:spTree>
    <p:extLst>
      <p:ext uri="{BB962C8B-B14F-4D97-AF65-F5344CB8AC3E}">
        <p14:creationId xmlns:p14="http://schemas.microsoft.com/office/powerpoint/2010/main" val="49969891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6096" y="228600"/>
            <a:ext cx="9144000" cy="1200329"/>
          </a:xfrm>
          <a:prstGeom prst="rect">
            <a:avLst/>
          </a:prstGeom>
          <a:noFill/>
          <a:ln w="9525">
            <a:noFill/>
            <a:miter lim="800000"/>
            <a:headEnd/>
            <a:tailEnd/>
          </a:ln>
        </p:spPr>
        <p:txBody>
          <a:bodyPr>
            <a:spAutoFit/>
          </a:bodyPr>
          <a:lstStyle/>
          <a:p>
            <a:pPr algn="ctr"/>
            <a:r>
              <a:rPr lang="en-US" sz="3600" dirty="0" smtClean="0">
                <a:solidFill>
                  <a:prstClr val="black"/>
                </a:solidFill>
                <a:latin typeface="Century Gothic" panose="020B0502020202020204" pitchFamily="34" charset="0"/>
              </a:rPr>
              <a:t>Scenario: Using a Personal Email Account for Agency Business</a:t>
            </a:r>
            <a:endParaRPr lang="en-US" sz="3200" dirty="0">
              <a:solidFill>
                <a:prstClr val="black"/>
              </a:solidFill>
              <a:latin typeface="Century Gothic" panose="020B0502020202020204" pitchFamily="34" charset="0"/>
            </a:endParaRPr>
          </a:p>
        </p:txBody>
      </p:sp>
      <p:sp>
        <p:nvSpPr>
          <p:cNvPr id="11267" name="TextBox 3"/>
          <p:cNvSpPr txBox="1">
            <a:spLocks noChangeArrowheads="1"/>
          </p:cNvSpPr>
          <p:nvPr/>
        </p:nvSpPr>
        <p:spPr bwMode="auto">
          <a:xfrm>
            <a:off x="304800" y="4876800"/>
            <a:ext cx="8534400" cy="430887"/>
          </a:xfrm>
          <a:prstGeom prst="rect">
            <a:avLst/>
          </a:prstGeom>
          <a:noFill/>
          <a:ln w="9525">
            <a:noFill/>
            <a:miter lim="800000"/>
            <a:headEnd/>
            <a:tailEnd/>
          </a:ln>
        </p:spPr>
        <p:txBody>
          <a:bodyPr wrap="square">
            <a:spAutoFit/>
          </a:bodyPr>
          <a:lstStyle/>
          <a:p>
            <a:pPr algn="ctr"/>
            <a:endParaRPr lang="en-US" sz="2200" dirty="0">
              <a:solidFill>
                <a:prstClr val="black"/>
              </a:solidFill>
              <a:latin typeface="Century Gothic" panose="020B0502020202020204" pitchFamily="34" charset="0"/>
            </a:endParaRPr>
          </a:p>
        </p:txBody>
      </p:sp>
      <p:sp>
        <p:nvSpPr>
          <p:cNvPr id="11268" name="Rectangle 4"/>
          <p:cNvSpPr>
            <a:spLocks noChangeArrowheads="1"/>
          </p:cNvSpPr>
          <p:nvPr/>
        </p:nvSpPr>
        <p:spPr bwMode="auto">
          <a:xfrm>
            <a:off x="-596900" y="1828800"/>
            <a:ext cx="9575800" cy="4632037"/>
          </a:xfrm>
          <a:prstGeom prst="rect">
            <a:avLst/>
          </a:prstGeom>
          <a:noFill/>
          <a:ln w="9525">
            <a:noFill/>
            <a:miter lim="800000"/>
            <a:headEnd/>
            <a:tailEnd/>
          </a:ln>
        </p:spPr>
        <p:txBody>
          <a:bodyPr wrap="square">
            <a:spAutoFit/>
          </a:bodyPr>
          <a:lstStyle/>
          <a:p>
            <a:pPr marL="1257300" lvl="2" indent="-342900">
              <a:spcBef>
                <a:spcPts val="1200"/>
              </a:spcBef>
              <a:buFontTx/>
              <a:buChar char="•"/>
            </a:pPr>
            <a:r>
              <a:rPr lang="en-US" sz="2800" dirty="0" smtClean="0">
                <a:solidFill>
                  <a:prstClr val="black"/>
                </a:solidFill>
                <a:latin typeface="Century Gothic" panose="020B0502020202020204" pitchFamily="34" charset="0"/>
              </a:rPr>
              <a:t>Should be avoided – this should be reflected in agency policies</a:t>
            </a:r>
          </a:p>
          <a:p>
            <a:pPr marL="1257300" lvl="2" indent="-342900">
              <a:spcBef>
                <a:spcPts val="600"/>
              </a:spcBef>
              <a:buFontTx/>
              <a:buChar char="•"/>
            </a:pPr>
            <a:r>
              <a:rPr lang="en-US" sz="2800" dirty="0" smtClean="0">
                <a:solidFill>
                  <a:prstClr val="black"/>
                </a:solidFill>
                <a:latin typeface="Century Gothic" panose="020B0502020202020204" pitchFamily="34" charset="0"/>
              </a:rPr>
              <a:t>If you must </a:t>
            </a:r>
            <a:r>
              <a:rPr lang="en-US" sz="2800" i="1" dirty="0" smtClean="0">
                <a:solidFill>
                  <a:prstClr val="black"/>
                </a:solidFill>
                <a:latin typeface="Century Gothic" panose="020B0502020202020204" pitchFamily="34" charset="0"/>
              </a:rPr>
              <a:t>send</a:t>
            </a:r>
            <a:r>
              <a:rPr lang="en-US" sz="2800" dirty="0" smtClean="0">
                <a:solidFill>
                  <a:prstClr val="black"/>
                </a:solidFill>
                <a:latin typeface="Century Gothic" panose="020B0502020202020204" pitchFamily="34" charset="0"/>
              </a:rPr>
              <a:t> from a non-agency account, copy to agency email address at same time</a:t>
            </a:r>
          </a:p>
          <a:p>
            <a:pPr marL="1257300" lvl="2" indent="-342900">
              <a:spcBef>
                <a:spcPts val="600"/>
              </a:spcBef>
              <a:buFontTx/>
              <a:buChar char="•"/>
            </a:pPr>
            <a:r>
              <a:rPr lang="en-US" sz="2800" dirty="0" smtClean="0">
                <a:solidFill>
                  <a:prstClr val="black"/>
                </a:solidFill>
                <a:latin typeface="Century Gothic" panose="020B0502020202020204" pitchFamily="34" charset="0"/>
              </a:rPr>
              <a:t>If you </a:t>
            </a:r>
            <a:r>
              <a:rPr lang="en-US" sz="2800" i="1" dirty="0" smtClean="0">
                <a:solidFill>
                  <a:prstClr val="black"/>
                </a:solidFill>
                <a:latin typeface="Century Gothic" panose="020B0502020202020204" pitchFamily="34" charset="0"/>
              </a:rPr>
              <a:t>receive</a:t>
            </a:r>
            <a:r>
              <a:rPr lang="en-US" sz="2800" dirty="0" smtClean="0">
                <a:solidFill>
                  <a:prstClr val="black"/>
                </a:solidFill>
                <a:latin typeface="Century Gothic" panose="020B0502020202020204" pitchFamily="34" charset="0"/>
              </a:rPr>
              <a:t> a business-related email on a personal account, forward to agency email address and retain that as primary copy</a:t>
            </a:r>
          </a:p>
          <a:p>
            <a:pPr marL="1257300" lvl="2" indent="-342900">
              <a:spcBef>
                <a:spcPts val="600"/>
              </a:spcBef>
              <a:buFontTx/>
              <a:buChar char="•"/>
            </a:pPr>
            <a:r>
              <a:rPr lang="en-US" sz="2800" dirty="0" smtClean="0">
                <a:solidFill>
                  <a:prstClr val="black"/>
                </a:solidFill>
                <a:latin typeface="Century Gothic" panose="020B0502020202020204" pitchFamily="34" charset="0"/>
              </a:rPr>
              <a:t>If business needs to be conducted remotely, agency needs to have email that permits remote access </a:t>
            </a:r>
            <a:r>
              <a:rPr lang="en-US" sz="2800" b="1" dirty="0" smtClean="0">
                <a:solidFill>
                  <a:prstClr val="black"/>
                </a:solidFill>
                <a:latin typeface="Century Gothic" panose="020B0502020202020204" pitchFamily="34" charset="0"/>
              </a:rPr>
              <a:t>and</a:t>
            </a:r>
            <a:r>
              <a:rPr lang="en-US" sz="2800" dirty="0" smtClean="0">
                <a:solidFill>
                  <a:prstClr val="black"/>
                </a:solidFill>
                <a:latin typeface="Century Gothic" panose="020B0502020202020204" pitchFamily="34" charset="0"/>
              </a:rPr>
              <a:t> is accessible by agency </a:t>
            </a:r>
          </a:p>
        </p:txBody>
      </p:sp>
    </p:spTree>
    <p:extLst>
      <p:ext uri="{BB962C8B-B14F-4D97-AF65-F5344CB8AC3E}">
        <p14:creationId xmlns:p14="http://schemas.microsoft.com/office/powerpoint/2010/main" val="375966032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bwMode="auto">
          <a:xfrm>
            <a:off x="381000" y="457200"/>
            <a:ext cx="8229600"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4000" dirty="0" smtClean="0">
                <a:solidFill>
                  <a:schemeClr val="tx1"/>
                </a:solidFill>
                <a:latin typeface="Century Gothic" pitchFamily="34" charset="0"/>
              </a:rPr>
              <a:t>What is a Public Record?</a:t>
            </a:r>
          </a:p>
        </p:txBody>
      </p:sp>
      <p:sp>
        <p:nvSpPr>
          <p:cNvPr id="5123" name="Rectangle 5"/>
          <p:cNvSpPr>
            <a:spLocks noGrp="1" noChangeArrowheads="1"/>
          </p:cNvSpPr>
          <p:nvPr>
            <p:ph type="body" idx="1"/>
          </p:nvPr>
        </p:nvSpPr>
        <p:spPr bwMode="auto">
          <a:xfrm>
            <a:off x="428324" y="1704624"/>
            <a:ext cx="8229600" cy="4315175"/>
          </a:xfrm>
          <a:noFill/>
          <a:ln>
            <a:miter lim="800000"/>
            <a:headEnd/>
            <a:tailEnd/>
          </a:ln>
        </p:spPr>
        <p:txBody>
          <a:bodyPr vert="horz" wrap="square" lIns="91440" tIns="45720" rIns="91440" bIns="45720" numCol="1" anchor="t" anchorCtr="0" compatLnSpc="1">
            <a:prstTxWarp prst="textNoShape">
              <a:avLst/>
            </a:prstTxWarp>
            <a:normAutofit fontScale="92500" lnSpcReduction="10000"/>
          </a:bodyPr>
          <a:lstStyle/>
          <a:p>
            <a:pPr>
              <a:buFont typeface="Wingdings" panose="05000000000000000000" pitchFamily="2" charset="2"/>
              <a:buChar char="Ø"/>
            </a:pPr>
            <a:r>
              <a:rPr lang="en-US" sz="3500" dirty="0" smtClean="0"/>
              <a:t> For the purposes of retention and destruction, two </a:t>
            </a:r>
            <a:r>
              <a:rPr lang="en-US" sz="3500" dirty="0"/>
              <a:t>criteria (chapter 40.14 RCW</a:t>
            </a:r>
            <a:r>
              <a:rPr lang="en-US" sz="3500" dirty="0" smtClean="0"/>
              <a:t>):</a:t>
            </a:r>
          </a:p>
          <a:p>
            <a:pPr marL="971550" lvl="1" indent="-514350" eaLnBrk="1" hangingPunct="1">
              <a:buFontTx/>
              <a:buAutoNum type="arabicPeriod"/>
            </a:pPr>
            <a:r>
              <a:rPr lang="en-US" sz="3000" b="1" dirty="0" smtClean="0">
                <a:latin typeface="Century Gothic" pitchFamily="34" charset="0"/>
              </a:rPr>
              <a:t>Made or received in connection with the transaction of public business</a:t>
            </a:r>
            <a:endParaRPr lang="en-US" sz="3000" dirty="0" smtClean="0">
              <a:latin typeface="Century Gothic" pitchFamily="34" charset="0"/>
            </a:endParaRPr>
          </a:p>
          <a:p>
            <a:pPr marL="971550" lvl="1" indent="-514350" eaLnBrk="1" hangingPunct="1">
              <a:buFontTx/>
              <a:buAutoNum type="arabicPeriod"/>
            </a:pPr>
            <a:r>
              <a:rPr lang="en-US" sz="3000" b="1" dirty="0" smtClean="0">
                <a:latin typeface="Century Gothic" pitchFamily="34" charset="0"/>
              </a:rPr>
              <a:t>Regardless of format</a:t>
            </a:r>
          </a:p>
          <a:p>
            <a:pPr eaLnBrk="1" hangingPunct="1"/>
            <a:endParaRPr lang="en-US" sz="1600" dirty="0" smtClean="0">
              <a:latin typeface="Century Gothic" pitchFamily="34" charset="0"/>
            </a:endParaRPr>
          </a:p>
          <a:p>
            <a:pPr eaLnBrk="1" hangingPunct="1">
              <a:buFont typeface="Wingdings" panose="05000000000000000000" pitchFamily="2" charset="2"/>
              <a:buChar char="Ø"/>
            </a:pPr>
            <a:r>
              <a:rPr lang="en-US" sz="3500" dirty="0" smtClean="0">
                <a:latin typeface="Century Gothic" pitchFamily="34" charset="0"/>
              </a:rPr>
              <a:t> For public disclosure, refer to chapter 42.56 RCW.</a:t>
            </a:r>
          </a:p>
          <a:p>
            <a:pPr eaLnBrk="1" hangingPunct="1">
              <a:lnSpc>
                <a:spcPct val="90000"/>
              </a:lnSpc>
            </a:pPr>
            <a:endParaRPr lang="en-US" dirty="0" smtClean="0">
              <a:latin typeface="Century Gothic" pitchFamily="34" charset="0"/>
            </a:endParaRPr>
          </a:p>
        </p:txBody>
      </p:sp>
    </p:spTree>
    <p:extLst>
      <p:ext uri="{BB962C8B-B14F-4D97-AF65-F5344CB8AC3E}">
        <p14:creationId xmlns:p14="http://schemas.microsoft.com/office/powerpoint/2010/main" val="3266104425"/>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0" y="228600"/>
            <a:ext cx="9144000" cy="1692771"/>
          </a:xfrm>
          <a:prstGeom prst="rect">
            <a:avLst/>
          </a:prstGeom>
          <a:noFill/>
          <a:ln w="9525">
            <a:noFill/>
            <a:miter lim="800000"/>
            <a:headEnd/>
            <a:tailEnd/>
          </a:ln>
        </p:spPr>
        <p:txBody>
          <a:bodyPr>
            <a:spAutoFit/>
          </a:bodyPr>
          <a:lstStyle/>
          <a:p>
            <a:pPr algn="ctr"/>
            <a:r>
              <a:rPr lang="en-US" sz="3600" dirty="0" smtClean="0">
                <a:solidFill>
                  <a:prstClr val="black"/>
                </a:solidFill>
                <a:latin typeface="Century Gothic" panose="020B0502020202020204" pitchFamily="34" charset="0"/>
              </a:rPr>
              <a:t>Scenario: Accessing Agency Email via  Personal Laptop or Smart Phone </a:t>
            </a:r>
            <a:endParaRPr lang="en-US" sz="3600" dirty="0">
              <a:solidFill>
                <a:prstClr val="black"/>
              </a:solidFill>
              <a:latin typeface="Century Gothic" panose="020B0502020202020204" pitchFamily="34" charset="0"/>
            </a:endParaRPr>
          </a:p>
          <a:p>
            <a:pPr algn="ctr"/>
            <a:endParaRPr lang="en-US" sz="3200" b="1" dirty="0">
              <a:solidFill>
                <a:prstClr val="black"/>
              </a:solidFill>
              <a:latin typeface="Century Gothic" panose="020B0502020202020204" pitchFamily="34" charset="0"/>
            </a:endParaRPr>
          </a:p>
        </p:txBody>
      </p:sp>
      <p:sp>
        <p:nvSpPr>
          <p:cNvPr id="11267" name="TextBox 3"/>
          <p:cNvSpPr txBox="1">
            <a:spLocks noChangeArrowheads="1"/>
          </p:cNvSpPr>
          <p:nvPr/>
        </p:nvSpPr>
        <p:spPr bwMode="auto">
          <a:xfrm>
            <a:off x="304800" y="4876800"/>
            <a:ext cx="8534400" cy="430887"/>
          </a:xfrm>
          <a:prstGeom prst="rect">
            <a:avLst/>
          </a:prstGeom>
          <a:noFill/>
          <a:ln w="9525">
            <a:noFill/>
            <a:miter lim="800000"/>
            <a:headEnd/>
            <a:tailEnd/>
          </a:ln>
        </p:spPr>
        <p:txBody>
          <a:bodyPr wrap="square">
            <a:spAutoFit/>
          </a:bodyPr>
          <a:lstStyle/>
          <a:p>
            <a:pPr algn="ctr"/>
            <a:endParaRPr lang="en-US" sz="2200" dirty="0">
              <a:solidFill>
                <a:prstClr val="black"/>
              </a:solidFill>
              <a:latin typeface="Century Gothic" panose="020B0502020202020204" pitchFamily="34" charset="0"/>
            </a:endParaRPr>
          </a:p>
        </p:txBody>
      </p:sp>
      <p:sp>
        <p:nvSpPr>
          <p:cNvPr id="11268" name="Rectangle 4"/>
          <p:cNvSpPr>
            <a:spLocks noChangeArrowheads="1"/>
          </p:cNvSpPr>
          <p:nvPr/>
        </p:nvSpPr>
        <p:spPr bwMode="auto">
          <a:xfrm>
            <a:off x="0" y="1997571"/>
            <a:ext cx="8750300" cy="4632037"/>
          </a:xfrm>
          <a:prstGeom prst="rect">
            <a:avLst/>
          </a:prstGeom>
          <a:noFill/>
          <a:ln w="9525">
            <a:noFill/>
            <a:miter lim="800000"/>
            <a:headEnd/>
            <a:tailEnd/>
          </a:ln>
        </p:spPr>
        <p:txBody>
          <a:bodyPr wrap="square">
            <a:spAutoFit/>
          </a:bodyPr>
          <a:lstStyle/>
          <a:p>
            <a:pPr marL="1257300" lvl="2" indent="-342900">
              <a:spcBef>
                <a:spcPts val="1200"/>
              </a:spcBef>
              <a:buFontTx/>
              <a:buChar char="•"/>
            </a:pPr>
            <a:r>
              <a:rPr lang="en-US" sz="2800" dirty="0" smtClean="0">
                <a:solidFill>
                  <a:prstClr val="black"/>
                </a:solidFill>
                <a:latin typeface="Century Gothic" panose="020B0502020202020204" pitchFamily="34" charset="0"/>
              </a:rPr>
              <a:t>Provides a means of remote access to agency email server</a:t>
            </a:r>
          </a:p>
          <a:p>
            <a:pPr marL="1257300" lvl="2" indent="-342900">
              <a:spcBef>
                <a:spcPts val="600"/>
              </a:spcBef>
              <a:buFontTx/>
              <a:buChar char="•"/>
            </a:pPr>
            <a:r>
              <a:rPr lang="en-US" sz="2800" dirty="0" smtClean="0">
                <a:solidFill>
                  <a:prstClr val="black"/>
                </a:solidFill>
                <a:latin typeface="Century Gothic" panose="020B0502020202020204" pitchFamily="34" charset="0"/>
              </a:rPr>
              <a:t>Retain emails sent/received by agency email server as primary copy</a:t>
            </a:r>
          </a:p>
          <a:p>
            <a:pPr marL="1257300" lvl="2" indent="-342900">
              <a:spcBef>
                <a:spcPts val="600"/>
              </a:spcBef>
              <a:buFontTx/>
              <a:buChar char="•"/>
            </a:pPr>
            <a:r>
              <a:rPr lang="en-US" sz="2800" dirty="0" smtClean="0">
                <a:solidFill>
                  <a:prstClr val="black"/>
                </a:solidFill>
                <a:latin typeface="Century Gothic" panose="020B0502020202020204" pitchFamily="34" charset="0"/>
              </a:rPr>
              <a:t>Metadata/flash memory created by your device is a transitory record in this scenario – minimal retention value</a:t>
            </a:r>
          </a:p>
          <a:p>
            <a:pPr marL="1257300" lvl="2" indent="-342900">
              <a:spcBef>
                <a:spcPts val="600"/>
              </a:spcBef>
              <a:buFontTx/>
              <a:buChar char="•"/>
            </a:pPr>
            <a:r>
              <a:rPr lang="en-US" sz="2800" dirty="0" smtClean="0">
                <a:solidFill>
                  <a:prstClr val="black"/>
                </a:solidFill>
                <a:latin typeface="Century Gothic" panose="020B0502020202020204" pitchFamily="34" charset="0"/>
              </a:rPr>
              <a:t>Have a policy: If it relates to agency business, use agency-controlled email account</a:t>
            </a:r>
          </a:p>
        </p:txBody>
      </p:sp>
    </p:spTree>
    <p:extLst>
      <p:ext uri="{BB962C8B-B14F-4D97-AF65-F5344CB8AC3E}">
        <p14:creationId xmlns:p14="http://schemas.microsoft.com/office/powerpoint/2010/main" val="514747120"/>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3541714" y="1"/>
            <a:ext cx="5602287" cy="652463"/>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dirty="0">
              <a:ln>
                <a:noFill/>
              </a:ln>
              <a:effectLst/>
              <a:uLnTx/>
              <a:uFillTx/>
              <a:latin typeface="Century Gothic" panose="020B0502020202020204" pitchFamily="34" charset="0"/>
              <a:ea typeface="+mj-ea"/>
              <a:cs typeface="+mj-cs"/>
            </a:endParaRPr>
          </a:p>
        </p:txBody>
      </p:sp>
      <p:sp>
        <p:nvSpPr>
          <p:cNvPr id="3" name="Content Placeholder 2"/>
          <p:cNvSpPr>
            <a:spLocks noGrp="1"/>
          </p:cNvSpPr>
          <p:nvPr>
            <p:ph/>
          </p:nvPr>
        </p:nvSpPr>
        <p:spPr>
          <a:xfrm>
            <a:off x="457200" y="3810000"/>
            <a:ext cx="8229600" cy="2856253"/>
          </a:xfrm>
        </p:spPr>
        <p:txBody>
          <a:bodyPr>
            <a:normAutofit lnSpcReduction="10000"/>
          </a:bodyPr>
          <a:lstStyle/>
          <a:p>
            <a:pPr marL="0" algn="ctr">
              <a:buNone/>
            </a:pPr>
            <a:r>
              <a:rPr lang="en-US" sz="3000" dirty="0" smtClean="0"/>
              <a:t>As with paper records, the applicable retention will be determined by the </a:t>
            </a:r>
            <a:r>
              <a:rPr lang="en-US" sz="3000" b="1" dirty="0" smtClean="0"/>
              <a:t>content</a:t>
            </a:r>
            <a:r>
              <a:rPr lang="en-US" sz="3000" dirty="0" smtClean="0"/>
              <a:t> and </a:t>
            </a:r>
            <a:r>
              <a:rPr lang="en-US" sz="3000" b="1" dirty="0" smtClean="0"/>
              <a:t>function</a:t>
            </a:r>
            <a:r>
              <a:rPr lang="en-US" sz="3000" dirty="0" smtClean="0"/>
              <a:t> of the record…                     NOT the </a:t>
            </a:r>
            <a:r>
              <a:rPr lang="en-US" sz="3000" b="1" dirty="0" smtClean="0"/>
              <a:t>format</a:t>
            </a:r>
            <a:r>
              <a:rPr lang="en-US" sz="3000" dirty="0" smtClean="0"/>
              <a:t>.</a:t>
            </a:r>
          </a:p>
          <a:p>
            <a:pPr marL="0" algn="ctr">
              <a:spcBef>
                <a:spcPts val="1800"/>
              </a:spcBef>
              <a:buNone/>
            </a:pPr>
            <a:r>
              <a:rPr lang="en-US" sz="3000" dirty="0" smtClean="0"/>
              <a:t>You will not find retention requirements determined by format.</a:t>
            </a:r>
          </a:p>
          <a:p>
            <a:pPr>
              <a:buNone/>
            </a:pPr>
            <a:endParaRPr lang="en-US" sz="3000" dirty="0"/>
          </a:p>
        </p:txBody>
      </p:sp>
      <p:pic>
        <p:nvPicPr>
          <p:cNvPr id="4" name="Picture 3" descr="text message.jpg"/>
          <p:cNvPicPr>
            <a:picLocks noChangeAspect="1"/>
          </p:cNvPicPr>
          <p:nvPr/>
        </p:nvPicPr>
        <p:blipFill>
          <a:blip r:embed="rId2" cstate="print"/>
          <a:stretch>
            <a:fillRect/>
          </a:stretch>
        </p:blipFill>
        <p:spPr>
          <a:xfrm>
            <a:off x="2954724" y="1447800"/>
            <a:ext cx="3234553" cy="2152448"/>
          </a:xfrm>
          <a:prstGeom prst="rect">
            <a:avLst/>
          </a:prstGeom>
        </p:spPr>
      </p:pic>
      <p:sp>
        <p:nvSpPr>
          <p:cNvPr id="5" name="Rectangle 4"/>
          <p:cNvSpPr/>
          <p:nvPr/>
        </p:nvSpPr>
        <p:spPr>
          <a:xfrm>
            <a:off x="0" y="457200"/>
            <a:ext cx="9144000" cy="707886"/>
          </a:xfrm>
          <a:prstGeom prst="rect">
            <a:avLst/>
          </a:prstGeom>
        </p:spPr>
        <p:txBody>
          <a:bodyPr wrap="square">
            <a:spAutoFit/>
          </a:bodyPr>
          <a:lstStyle/>
          <a:p>
            <a:pPr algn="ctr"/>
            <a:r>
              <a:rPr lang="en-US" sz="4000" dirty="0" smtClean="0">
                <a:latin typeface="Century Gothic" panose="020B0502020202020204" pitchFamily="34" charset="0"/>
              </a:rPr>
              <a:t>Why Isn’t There a Series for Email?</a:t>
            </a:r>
            <a:endParaRPr lang="en-US" sz="4000" dirty="0">
              <a:latin typeface="Century Gothic" panose="020B0502020202020204" pitchFamily="34" charset="0"/>
            </a:endParaRPr>
          </a:p>
        </p:txBody>
      </p:sp>
    </p:spTree>
    <p:extLst>
      <p:ext uri="{BB962C8B-B14F-4D97-AF65-F5344CB8AC3E}">
        <p14:creationId xmlns:p14="http://schemas.microsoft.com/office/powerpoint/2010/main" val="39179402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EMAIL GAME</a:t>
            </a:r>
            <a:endParaRPr lang="en-US" dirty="0"/>
          </a:p>
        </p:txBody>
      </p:sp>
      <p:sp>
        <p:nvSpPr>
          <p:cNvPr id="3" name="Content Placeholder 2"/>
          <p:cNvSpPr>
            <a:spLocks noGrp="1"/>
          </p:cNvSpPr>
          <p:nvPr>
            <p:ph idx="1"/>
          </p:nvPr>
        </p:nvSpPr>
        <p:spPr/>
        <p:txBody>
          <a:bodyPr/>
          <a:lstStyle/>
          <a:p>
            <a:r>
              <a:rPr lang="en-US" dirty="0" smtClean="0"/>
              <a:t>Work to control the volume</a:t>
            </a:r>
          </a:p>
          <a:p>
            <a:r>
              <a:rPr lang="en-US" dirty="0" smtClean="0"/>
              <a:t>Should it stay or should it go?  </a:t>
            </a:r>
          </a:p>
          <a:p>
            <a:pPr lvl="1">
              <a:buFont typeface="Arial" panose="020B0604020202020204" pitchFamily="34" charset="0"/>
              <a:buChar char="•"/>
            </a:pPr>
            <a:r>
              <a:rPr lang="en-US" dirty="0" smtClean="0"/>
              <a:t>Does it relate to agency business?</a:t>
            </a:r>
          </a:p>
          <a:p>
            <a:pPr lvl="1">
              <a:buFont typeface="Arial" panose="020B0604020202020204" pitchFamily="34" charset="0"/>
              <a:buChar char="•"/>
            </a:pPr>
            <a:r>
              <a:rPr lang="en-US" dirty="0" smtClean="0"/>
              <a:t>Am I the appropriate contact?</a:t>
            </a:r>
            <a:endParaRPr lang="en-US" dirty="0"/>
          </a:p>
        </p:txBody>
      </p:sp>
    </p:spTree>
    <p:extLst>
      <p:ext uri="{BB962C8B-B14F-4D97-AF65-F5344CB8AC3E}">
        <p14:creationId xmlns:p14="http://schemas.microsoft.com/office/powerpoint/2010/main" val="33882067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bwMode="auto">
          <a:xfrm>
            <a:off x="0" y="457200"/>
            <a:ext cx="9144000" cy="1219200"/>
          </a:xfrm>
          <a:noFill/>
          <a:ln>
            <a:miter lim="800000"/>
            <a:headEnd/>
            <a:tailEnd/>
          </a:ln>
        </p:spPr>
        <p:txBody>
          <a:bodyPr vert="horz" wrap="square" lIns="91440" tIns="45720" rIns="91440" bIns="45720" numCol="1" anchor="t" anchorCtr="0" compatLnSpc="1">
            <a:prstTxWarp prst="textNoShape">
              <a:avLst/>
            </a:prstTxWarp>
            <a:normAutofit/>
          </a:bodyPr>
          <a:lstStyle/>
          <a:p>
            <a:pPr eaLnBrk="1" hangingPunct="1"/>
            <a:r>
              <a:rPr lang="en-US" dirty="0" smtClean="0">
                <a:solidFill>
                  <a:schemeClr val="tx1"/>
                </a:solidFill>
                <a:cs typeface="Arial" pitchFamily="34" charset="0"/>
              </a:rPr>
              <a:t>The Challenge of Text Messages</a:t>
            </a:r>
            <a:endParaRPr lang="en-US" sz="4000" dirty="0" smtClean="0">
              <a:solidFill>
                <a:schemeClr val="tx1"/>
              </a:solidFill>
            </a:endParaRPr>
          </a:p>
        </p:txBody>
      </p:sp>
      <p:sp>
        <p:nvSpPr>
          <p:cNvPr id="12291" name="Rectangle 5"/>
          <p:cNvSpPr>
            <a:spLocks noChangeArrowheads="1"/>
          </p:cNvSpPr>
          <p:nvPr/>
        </p:nvSpPr>
        <p:spPr bwMode="auto">
          <a:xfrm>
            <a:off x="393192" y="1676400"/>
            <a:ext cx="8382000" cy="523220"/>
          </a:xfrm>
          <a:prstGeom prst="rect">
            <a:avLst/>
          </a:prstGeom>
          <a:noFill/>
          <a:ln w="9525">
            <a:noFill/>
            <a:miter lim="800000"/>
            <a:headEnd/>
            <a:tailEnd/>
          </a:ln>
        </p:spPr>
        <p:txBody>
          <a:bodyPr wrap="square">
            <a:spAutoFit/>
          </a:bodyPr>
          <a:lstStyle/>
          <a:p>
            <a:pPr marL="0" lvl="2" algn="ctr"/>
            <a:endParaRPr lang="en-US" sz="2800" dirty="0" smtClean="0">
              <a:solidFill>
                <a:prstClr val="black"/>
              </a:solidFill>
              <a:latin typeface="Century Gothic" pitchFamily="34" charset="0"/>
            </a:endParaRPr>
          </a:p>
        </p:txBody>
      </p:sp>
      <p:sp>
        <p:nvSpPr>
          <p:cNvPr id="2" name="Rectangle 1"/>
          <p:cNvSpPr/>
          <p:nvPr/>
        </p:nvSpPr>
        <p:spPr>
          <a:xfrm>
            <a:off x="228600" y="1752600"/>
            <a:ext cx="8686800" cy="4862870"/>
          </a:xfrm>
          <a:prstGeom prst="rect">
            <a:avLst/>
          </a:prstGeom>
        </p:spPr>
        <p:txBody>
          <a:bodyPr wrap="square">
            <a:spAutoFit/>
          </a:bodyPr>
          <a:lstStyle/>
          <a:p>
            <a:pPr lvl="2" indent="-457200">
              <a:spcAft>
                <a:spcPts val="600"/>
              </a:spcAft>
              <a:buFont typeface="Arial" panose="020B0604020202020204" pitchFamily="34" charset="0"/>
              <a:buChar char="•"/>
            </a:pPr>
            <a:r>
              <a:rPr lang="en-US" sz="2800" dirty="0" smtClean="0">
                <a:solidFill>
                  <a:prstClr val="black"/>
                </a:solidFill>
                <a:latin typeface="Century Gothic" pitchFamily="34" charset="0"/>
              </a:rPr>
              <a:t>Utilized for business purposes at many agencies</a:t>
            </a:r>
            <a:endParaRPr lang="en-US" sz="800" dirty="0" smtClean="0">
              <a:solidFill>
                <a:prstClr val="black"/>
              </a:solidFill>
              <a:latin typeface="Century Gothic" pitchFamily="34" charset="0"/>
            </a:endParaRPr>
          </a:p>
          <a:p>
            <a:pPr lvl="2" indent="-457200">
              <a:spcAft>
                <a:spcPts val="600"/>
              </a:spcAft>
              <a:buFont typeface="Arial" panose="020B0604020202020204" pitchFamily="34" charset="0"/>
              <a:buChar char="•"/>
            </a:pPr>
            <a:r>
              <a:rPr lang="en-US" sz="2800" dirty="0" smtClean="0">
                <a:solidFill>
                  <a:prstClr val="black"/>
                </a:solidFill>
                <a:latin typeface="Century Gothic" pitchFamily="34" charset="0"/>
              </a:rPr>
              <a:t>Used with agency-owned devices…</a:t>
            </a:r>
          </a:p>
          <a:p>
            <a:pPr lvl="2" indent="-457200">
              <a:spcAft>
                <a:spcPts val="600"/>
              </a:spcAft>
              <a:buFont typeface="Arial" panose="020B0604020202020204" pitchFamily="34" charset="0"/>
              <a:buChar char="•"/>
            </a:pPr>
            <a:r>
              <a:rPr lang="en-US" sz="2800" dirty="0" smtClean="0">
                <a:solidFill>
                  <a:prstClr val="black"/>
                </a:solidFill>
                <a:latin typeface="Century Gothic" pitchFamily="34" charset="0"/>
              </a:rPr>
              <a:t>…And often on personal devices too.</a:t>
            </a:r>
          </a:p>
          <a:p>
            <a:pPr lvl="2" indent="-457200">
              <a:spcAft>
                <a:spcPts val="600"/>
              </a:spcAft>
              <a:buFont typeface="Arial" panose="020B0604020202020204" pitchFamily="34" charset="0"/>
              <a:buChar char="•"/>
            </a:pPr>
            <a:r>
              <a:rPr lang="en-US" sz="2800" dirty="0" smtClean="0">
                <a:solidFill>
                  <a:prstClr val="black"/>
                </a:solidFill>
                <a:latin typeface="Century Gothic" pitchFamily="34" charset="0"/>
              </a:rPr>
              <a:t>Retention based on function/content</a:t>
            </a:r>
          </a:p>
          <a:p>
            <a:pPr lvl="2" indent="-457200">
              <a:spcAft>
                <a:spcPts val="600"/>
              </a:spcAft>
              <a:buFont typeface="Arial" panose="020B0604020202020204" pitchFamily="34" charset="0"/>
              <a:buChar char="•"/>
            </a:pPr>
            <a:r>
              <a:rPr lang="en-US" sz="2800" dirty="0" smtClean="0">
                <a:solidFill>
                  <a:prstClr val="black"/>
                </a:solidFill>
                <a:latin typeface="Century Gothic" pitchFamily="34" charset="0"/>
              </a:rPr>
              <a:t>Some need to be captured/retained</a:t>
            </a:r>
            <a:endParaRPr lang="en-US" sz="2800" dirty="0">
              <a:solidFill>
                <a:prstClr val="black"/>
              </a:solidFill>
              <a:latin typeface="Century Gothic" pitchFamily="34" charset="0"/>
            </a:endParaRPr>
          </a:p>
          <a:p>
            <a:pPr lvl="2" indent="-457200">
              <a:spcAft>
                <a:spcPts val="600"/>
              </a:spcAft>
              <a:buFont typeface="Arial" panose="020B0604020202020204" pitchFamily="34" charset="0"/>
              <a:buChar char="•"/>
            </a:pPr>
            <a:r>
              <a:rPr lang="en-US" sz="2800" dirty="0" smtClean="0">
                <a:solidFill>
                  <a:prstClr val="black"/>
                </a:solidFill>
                <a:latin typeface="Century Gothic" pitchFamily="34" charset="0"/>
              </a:rPr>
              <a:t>How? Manual forwarding, screenshots, agency enterprise server, </a:t>
            </a:r>
            <a:r>
              <a:rPr lang="en-US" sz="2800" dirty="0">
                <a:solidFill>
                  <a:prstClr val="black"/>
                </a:solidFill>
                <a:latin typeface="Century Gothic" pitchFamily="34" charset="0"/>
              </a:rPr>
              <a:t>3</a:t>
            </a:r>
            <a:r>
              <a:rPr lang="en-US" sz="2800" dirty="0" smtClean="0">
                <a:solidFill>
                  <a:prstClr val="black"/>
                </a:solidFill>
                <a:latin typeface="Century Gothic" pitchFamily="34" charset="0"/>
              </a:rPr>
              <a:t>rd-party service?</a:t>
            </a:r>
          </a:p>
          <a:p>
            <a:pPr lvl="2" indent="-457200">
              <a:spcAft>
                <a:spcPts val="600"/>
              </a:spcAft>
              <a:buFont typeface="Arial" panose="020B0604020202020204" pitchFamily="34" charset="0"/>
              <a:buChar char="•"/>
            </a:pPr>
            <a:r>
              <a:rPr lang="en-US" sz="2800" dirty="0" smtClean="0">
                <a:solidFill>
                  <a:prstClr val="black"/>
                </a:solidFill>
                <a:latin typeface="Century Gothic" pitchFamily="34" charset="0"/>
              </a:rPr>
              <a:t>Does the agency have policies and procedures addressing this?</a:t>
            </a:r>
          </a:p>
        </p:txBody>
      </p:sp>
    </p:spTree>
    <p:extLst>
      <p:ext uri="{BB962C8B-B14F-4D97-AF65-F5344CB8AC3E}">
        <p14:creationId xmlns:p14="http://schemas.microsoft.com/office/powerpoint/2010/main" val="396964551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214312" y="457200"/>
            <a:ext cx="8686800"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sz="3600" dirty="0" smtClean="0">
                <a:solidFill>
                  <a:schemeClr val="tx1"/>
                </a:solidFill>
                <a:latin typeface="Century Gothic" pitchFamily="34" charset="0"/>
              </a:rPr>
              <a:t>From the State Supreme Court Ruling</a:t>
            </a:r>
          </a:p>
        </p:txBody>
      </p:sp>
      <p:sp>
        <p:nvSpPr>
          <p:cNvPr id="12291" name="Content Placeholder 2"/>
          <p:cNvSpPr>
            <a:spLocks noGrp="1"/>
          </p:cNvSpPr>
          <p:nvPr>
            <p:ph idx="1"/>
          </p:nvPr>
        </p:nvSpPr>
        <p:spPr bwMode="auto">
          <a:xfrm>
            <a:off x="442912" y="2209800"/>
            <a:ext cx="8229600" cy="3733800"/>
          </a:xfrm>
          <a:noFill/>
          <a:ln>
            <a:miter lim="800000"/>
            <a:headEnd/>
            <a:tailEnd/>
          </a:ln>
        </p:spPr>
        <p:txBody>
          <a:bodyPr vert="horz" wrap="square" lIns="91440" tIns="45720" rIns="91440" bIns="45720" numCol="1" anchor="t" anchorCtr="0" compatLnSpc="1">
            <a:prstTxWarp prst="textNoShape">
              <a:avLst/>
            </a:prstTxWarp>
            <a:noAutofit/>
          </a:bodyPr>
          <a:lstStyle/>
          <a:p>
            <a:pPr marL="0" indent="0" algn="ctr">
              <a:spcAft>
                <a:spcPts val="600"/>
              </a:spcAft>
              <a:buNone/>
            </a:pPr>
            <a:r>
              <a:rPr lang="en-US" i="1" dirty="0" smtClean="0">
                <a:latin typeface="Century Gothic" pitchFamily="34" charset="0"/>
              </a:rPr>
              <a:t>Nissen v. Pierce County</a:t>
            </a:r>
          </a:p>
          <a:p>
            <a:pPr marL="0" indent="0" algn="ctr">
              <a:spcAft>
                <a:spcPts val="600"/>
              </a:spcAft>
              <a:buNone/>
            </a:pPr>
            <a:r>
              <a:rPr lang="en-US" dirty="0" smtClean="0">
                <a:latin typeface="Century Gothic" pitchFamily="34" charset="0"/>
              </a:rPr>
              <a:t>“…Text messages sent and received by a public employee in the employee’s official capacity are public records of the employer, </a:t>
            </a:r>
            <a:r>
              <a:rPr lang="en-US" b="1" dirty="0" smtClean="0">
                <a:latin typeface="Century Gothic" pitchFamily="34" charset="0"/>
              </a:rPr>
              <a:t>even if the employee uses a private cell phone</a:t>
            </a:r>
            <a:r>
              <a:rPr lang="en-US" dirty="0" smtClean="0">
                <a:latin typeface="Century Gothic" pitchFamily="34" charset="0"/>
              </a:rPr>
              <a:t>.” </a:t>
            </a:r>
          </a:p>
        </p:txBody>
      </p:sp>
    </p:spTree>
    <p:extLst>
      <p:ext uri="{BB962C8B-B14F-4D97-AF65-F5344CB8AC3E}">
        <p14:creationId xmlns:p14="http://schemas.microsoft.com/office/powerpoint/2010/main" val="22025363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48756" y="457200"/>
            <a:ext cx="9017912" cy="1143000"/>
          </a:xfrm>
          <a:noFill/>
          <a:ln>
            <a:miter lim="800000"/>
            <a:headEnd/>
            <a:tailEnd/>
          </a:ln>
        </p:spPr>
        <p:txBody>
          <a:bodyPr vert="horz" wrap="square" lIns="91440" tIns="45720" rIns="91440" bIns="45720" numCol="1" anchor="t" anchorCtr="0" compatLnSpc="1">
            <a:prstTxWarp prst="textNoShape">
              <a:avLst/>
            </a:prstTxWarp>
            <a:noAutofit/>
          </a:bodyPr>
          <a:lstStyle/>
          <a:p>
            <a:r>
              <a:rPr lang="en-US" sz="3600" dirty="0" smtClean="0"/>
              <a:t>Text Message Resource Page</a:t>
            </a:r>
            <a:endParaRPr lang="en-US" sz="3600" dirty="0" smtClean="0">
              <a:solidFill>
                <a:schemeClr val="tx1"/>
              </a:solidFill>
              <a:latin typeface="Century Gothic" pitchFamily="34" charset="0"/>
            </a:endParaRPr>
          </a:p>
        </p:txBody>
      </p:sp>
      <p:pic>
        <p:nvPicPr>
          <p:cNvPr id="3" name="Picture 2"/>
          <p:cNvPicPr>
            <a:picLocks noChangeAspect="1"/>
          </p:cNvPicPr>
          <p:nvPr/>
        </p:nvPicPr>
        <p:blipFill>
          <a:blip r:embed="rId3"/>
          <a:stretch>
            <a:fillRect/>
          </a:stretch>
        </p:blipFill>
        <p:spPr>
          <a:xfrm>
            <a:off x="48756" y="1600200"/>
            <a:ext cx="9017912" cy="4476750"/>
          </a:xfrm>
          <a:prstGeom prst="rect">
            <a:avLst/>
          </a:prstGeom>
          <a:ln w="12700">
            <a:solidFill>
              <a:srgbClr val="82C836"/>
            </a:solidFill>
          </a:ln>
        </p:spPr>
      </p:pic>
    </p:spTree>
    <p:extLst>
      <p:ext uri="{BB962C8B-B14F-4D97-AF65-F5344CB8AC3E}">
        <p14:creationId xmlns:p14="http://schemas.microsoft.com/office/powerpoint/2010/main" val="18382757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hlinkClick r:id="rId2"/>
              </a:rPr>
              <a:t>Social Media Resource Page</a:t>
            </a:r>
            <a:endParaRPr lang="en-US" dirty="0"/>
          </a:p>
        </p:txBody>
      </p:sp>
      <p:pic>
        <p:nvPicPr>
          <p:cNvPr id="3" name="Picture 2"/>
          <p:cNvPicPr>
            <a:picLocks noChangeAspect="1"/>
          </p:cNvPicPr>
          <p:nvPr/>
        </p:nvPicPr>
        <p:blipFill rotWithShape="1">
          <a:blip r:embed="rId3"/>
          <a:srcRect l="5625" t="27343" r="4375" b="9375"/>
          <a:stretch/>
        </p:blipFill>
        <p:spPr>
          <a:xfrm>
            <a:off x="1" y="1524001"/>
            <a:ext cx="9144000" cy="5143500"/>
          </a:xfrm>
          <a:prstGeom prst="rect">
            <a:avLst/>
          </a:prstGeom>
        </p:spPr>
      </p:pic>
    </p:spTree>
    <p:extLst>
      <p:ext uri="{BB962C8B-B14F-4D97-AF65-F5344CB8AC3E}">
        <p14:creationId xmlns:p14="http://schemas.microsoft.com/office/powerpoint/2010/main" val="11612821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Disclosure Help</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Public disclosure is under the authority of the Office of the Attorney General, per chapter 42.56 RCW.  Some useful resources include:</a:t>
            </a:r>
          </a:p>
          <a:p>
            <a:pPr>
              <a:buFont typeface="Wingdings" panose="05000000000000000000" pitchFamily="2" charset="2"/>
              <a:buChar char="Ø"/>
            </a:pPr>
            <a:r>
              <a:rPr lang="en-US" dirty="0" smtClean="0"/>
              <a:t> </a:t>
            </a:r>
            <a:r>
              <a:rPr lang="en-US" sz="2800" dirty="0" smtClean="0">
                <a:hlinkClick r:id="rId2"/>
              </a:rPr>
              <a:t>Municipal Research and Services Center</a:t>
            </a:r>
            <a:endParaRPr lang="en-US" sz="2800" dirty="0" smtClean="0"/>
          </a:p>
          <a:p>
            <a:pPr>
              <a:buFont typeface="Wingdings" panose="05000000000000000000" pitchFamily="2" charset="2"/>
              <a:buChar char="Ø"/>
            </a:pPr>
            <a:r>
              <a:rPr lang="en-US" sz="2800" dirty="0" smtClean="0"/>
              <a:t> </a:t>
            </a:r>
            <a:r>
              <a:rPr lang="en-US" sz="2800" dirty="0" smtClean="0">
                <a:hlinkClick r:id="rId3"/>
              </a:rPr>
              <a:t>Attorney General’s Open Government Page</a:t>
            </a:r>
            <a:endParaRPr lang="en-US" sz="2800" dirty="0"/>
          </a:p>
        </p:txBody>
      </p:sp>
    </p:spTree>
    <p:extLst>
      <p:ext uri="{BB962C8B-B14F-4D97-AF65-F5344CB8AC3E}">
        <p14:creationId xmlns:p14="http://schemas.microsoft.com/office/powerpoint/2010/main" val="1121210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Can’t go it alone</a:t>
            </a:r>
          </a:p>
        </p:txBody>
      </p:sp>
      <p:sp>
        <p:nvSpPr>
          <p:cNvPr id="4" name="Content Placeholder 2"/>
          <p:cNvSpPr txBox="1">
            <a:spLocks/>
          </p:cNvSpPr>
          <p:nvPr/>
        </p:nvSpPr>
        <p:spPr>
          <a:xfrm>
            <a:off x="442686" y="1992086"/>
            <a:ext cx="8229600" cy="4525963"/>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Century Gothic" pitchFamily="34" charset="0"/>
                <a:ea typeface="+mn-ea"/>
                <a:cs typeface="+mn-cs"/>
              </a:rPr>
              <a:t>Records managers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latin typeface="Century Gothic" pitchFamily="34" charset="0"/>
              </a:rPr>
              <a:t>Legal</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Century Gothic" pitchFamily="34" charset="0"/>
                <a:ea typeface="+mn-ea"/>
                <a:cs typeface="+mn-cs"/>
              </a:rPr>
              <a:t>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latin typeface="Century Gothic" pitchFamily="34" charset="0"/>
              </a:rPr>
              <a:t>Risk managers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latin typeface="Century Gothic" pitchFamily="34" charset="0"/>
              </a:rPr>
              <a:t>Users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a:latin typeface="Century Gothic"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3200" dirty="0" smtClean="0">
              <a:latin typeface="Century Gothic" pitchFamily="34" charset="0"/>
            </a:endParaRPr>
          </a:p>
          <a:p>
            <a:pPr marR="0" lvl="0" algn="ctr" defTabSz="914400" rtl="0" eaLnBrk="1" fontAlgn="auto" latinLnBrk="0" hangingPunct="1">
              <a:lnSpc>
                <a:spcPct val="100000"/>
              </a:lnSpc>
              <a:spcBef>
                <a:spcPct val="20000"/>
              </a:spcBef>
              <a:spcAft>
                <a:spcPts val="0"/>
              </a:spcAft>
              <a:buClrTx/>
              <a:buSzTx/>
              <a:tabLst/>
              <a:defRPr/>
            </a:pPr>
            <a:r>
              <a:rPr kumimoji="0" lang="en-US" sz="3200" b="0" i="0" u="none" strike="noStrike" kern="1200" cap="none" spc="0" normalizeH="0" baseline="0" noProof="0" dirty="0" smtClean="0">
                <a:ln>
                  <a:noFill/>
                </a:ln>
                <a:effectLst/>
                <a:uLnTx/>
                <a:uFillTx/>
                <a:latin typeface="Century Gothic" pitchFamily="34" charset="0"/>
                <a:ea typeface="+mn-ea"/>
                <a:cs typeface="+mn-cs"/>
              </a:rPr>
              <a:t>Records are at the center of it all!</a:t>
            </a:r>
            <a:endParaRPr kumimoji="0" lang="en-US" sz="3200" b="0" i="0" u="none" strike="noStrike" kern="1200" cap="none" spc="0" normalizeH="0" baseline="0" noProof="0" dirty="0">
              <a:ln>
                <a:noFill/>
              </a:ln>
              <a:effectLst/>
              <a:uLnTx/>
              <a:uFillTx/>
              <a:latin typeface="Century Gothic" pitchFamily="34" charset="0"/>
              <a:ea typeface="+mn-ea"/>
              <a:cs typeface="+mn-cs"/>
            </a:endParaRPr>
          </a:p>
        </p:txBody>
      </p:sp>
      <p:pic>
        <p:nvPicPr>
          <p:cNvPr id="5" name="Picture 4" descr="http://www.edrm.net/wp-content/uploads/2011/12/IGRM_v2.1_wheel_only.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1992086"/>
            <a:ext cx="3526790" cy="3554730"/>
          </a:xfrm>
          <a:prstGeom prst="rect">
            <a:avLst/>
          </a:prstGeom>
          <a:noFill/>
          <a:ln>
            <a:noFill/>
          </a:ln>
        </p:spPr>
      </p:pic>
    </p:spTree>
    <p:extLst>
      <p:ext uri="{BB962C8B-B14F-4D97-AF65-F5344CB8AC3E}">
        <p14:creationId xmlns:p14="http://schemas.microsoft.com/office/powerpoint/2010/main" val="30131524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Ideas to Help</a:t>
            </a:r>
            <a:endParaRPr lang="en-US" dirty="0"/>
          </a:p>
        </p:txBody>
      </p:sp>
      <p:sp>
        <p:nvSpPr>
          <p:cNvPr id="3" name="Content Placeholder 2"/>
          <p:cNvSpPr>
            <a:spLocks noGrp="1"/>
          </p:cNvSpPr>
          <p:nvPr>
            <p:ph idx="1"/>
          </p:nvPr>
        </p:nvSpPr>
        <p:spPr/>
        <p:txBody>
          <a:bodyPr/>
          <a:lstStyle/>
          <a:p>
            <a:r>
              <a:rPr lang="en-US" dirty="0" smtClean="0"/>
              <a:t>Select a time at the end of the day or work week to organize</a:t>
            </a:r>
          </a:p>
          <a:p>
            <a:r>
              <a:rPr lang="en-US" dirty="0" smtClean="0"/>
              <a:t>Pick a time of year to apply the retention schedules</a:t>
            </a:r>
          </a:p>
          <a:p>
            <a:r>
              <a:rPr lang="en-US" dirty="0" smtClean="0"/>
              <a:t>April is Records and Information Management Month</a:t>
            </a:r>
          </a:p>
          <a:p>
            <a:r>
              <a:rPr lang="en-US" dirty="0" smtClean="0"/>
              <a:t>Electronic Records Day – October 10</a:t>
            </a:r>
            <a:r>
              <a:rPr lang="en-US" baseline="30000" dirty="0" smtClean="0"/>
              <a:t>th </a:t>
            </a:r>
            <a:r>
              <a:rPr lang="en-US"/>
              <a:t>(</a:t>
            </a:r>
            <a:r>
              <a:rPr lang="en-US" smtClean="0"/>
              <a:t>10/10</a:t>
            </a:r>
            <a:r>
              <a:rPr lang="en-US" dirty="0"/>
              <a:t>)</a:t>
            </a:r>
            <a:endParaRPr lang="en-US" baseline="30000" dirty="0" smtClean="0"/>
          </a:p>
          <a:p>
            <a:pPr marL="0" indent="0">
              <a:buNone/>
            </a:pPr>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178377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40.14 RCW</a:t>
            </a:r>
            <a:endParaRPr lang="en-US" dirty="0"/>
          </a:p>
        </p:txBody>
      </p:sp>
      <p:sp>
        <p:nvSpPr>
          <p:cNvPr id="3" name="Content Placeholder 2"/>
          <p:cNvSpPr>
            <a:spLocks noGrp="1"/>
          </p:cNvSpPr>
          <p:nvPr>
            <p:ph idx="1"/>
          </p:nvPr>
        </p:nvSpPr>
        <p:spPr>
          <a:xfrm>
            <a:off x="457200" y="1828800"/>
            <a:ext cx="8229600" cy="4525963"/>
          </a:xfrm>
        </p:spPr>
        <p:txBody>
          <a:bodyPr>
            <a:normAutofit/>
          </a:bodyPr>
          <a:lstStyle/>
          <a:p>
            <a:pPr>
              <a:buFont typeface="Wingdings" panose="05000000000000000000" pitchFamily="2" charset="2"/>
              <a:buChar char="Ø"/>
            </a:pPr>
            <a:r>
              <a:rPr lang="en-US" sz="2800" b="1" dirty="0" smtClean="0"/>
              <a:t>All public records shall be and remain the property of the state of Washington.</a:t>
            </a:r>
          </a:p>
          <a:p>
            <a:pPr marL="0" indent="0">
              <a:buNone/>
            </a:pPr>
            <a:endParaRPr lang="en-US" sz="2800" dirty="0" smtClean="0"/>
          </a:p>
          <a:p>
            <a:pPr>
              <a:buFont typeface="Wingdings" panose="05000000000000000000" pitchFamily="2" charset="2"/>
              <a:buChar char="Ø"/>
            </a:pPr>
            <a:r>
              <a:rPr lang="en-US" sz="2800" dirty="0" smtClean="0"/>
              <a:t>They shall be delivered by outgoing officials and employees to their successors and shall be preserved, stored, transferred, destroyed or disposed of, and otherwise managed, only in accordance with the provisions of this chapter.</a:t>
            </a:r>
            <a:endParaRPr lang="en-US" sz="2800" dirty="0"/>
          </a:p>
        </p:txBody>
      </p:sp>
    </p:spTree>
    <p:extLst>
      <p:ext uri="{BB962C8B-B14F-4D97-AF65-F5344CB8AC3E}">
        <p14:creationId xmlns:p14="http://schemas.microsoft.com/office/powerpoint/2010/main" val="362439205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ArchivesBuilding_MAY2008_015.jpg"/>
          <p:cNvPicPr>
            <a:picLocks noGrp="1" noChangeAspect="1"/>
          </p:cNvPicPr>
          <p:nvPr>
            <p:ph idx="1"/>
          </p:nvPr>
        </p:nvPicPr>
        <p:blipFill>
          <a:blip r:embed="rId2" cstate="print"/>
          <a:stretch>
            <a:fillRect/>
          </a:stretch>
        </p:blipFill>
        <p:spPr>
          <a:xfrm>
            <a:off x="79193" y="457200"/>
            <a:ext cx="8985613" cy="5993334"/>
          </a:xfrm>
          <a:prstGeom prst="rect">
            <a:avLst/>
          </a:prstGeom>
        </p:spPr>
      </p:pic>
    </p:spTree>
    <p:extLst>
      <p:ext uri="{BB962C8B-B14F-4D97-AF65-F5344CB8AC3E}">
        <p14:creationId xmlns:p14="http://schemas.microsoft.com/office/powerpoint/2010/main" val="9034235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 are not alone</a:t>
            </a:r>
            <a:endParaRPr lang="en-US" dirty="0"/>
          </a:p>
        </p:txBody>
      </p:sp>
      <p:sp>
        <p:nvSpPr>
          <p:cNvPr id="3" name="Content Placeholder 2"/>
          <p:cNvSpPr>
            <a:spLocks noGrp="1"/>
          </p:cNvSpPr>
          <p:nvPr>
            <p:ph idx="1"/>
          </p:nvPr>
        </p:nvSpPr>
        <p:spPr/>
        <p:txBody>
          <a:bodyPr>
            <a:normAutofit/>
          </a:bodyPr>
          <a:lstStyle/>
          <a:p>
            <a:pPr marL="0" indent="0" algn="ctr" eaLnBrk="0" hangingPunct="0">
              <a:lnSpc>
                <a:spcPct val="90000"/>
              </a:lnSpc>
              <a:buNone/>
            </a:pPr>
            <a:endParaRPr lang="en-US" sz="3600" dirty="0" smtClean="0"/>
          </a:p>
          <a:p>
            <a:pPr marL="0" indent="0" algn="ctr" eaLnBrk="0" hangingPunct="0">
              <a:lnSpc>
                <a:spcPct val="90000"/>
              </a:lnSpc>
              <a:buNone/>
            </a:pPr>
            <a:r>
              <a:rPr lang="en-US" sz="3600" dirty="0" smtClean="0"/>
              <a:t>Questions?</a:t>
            </a:r>
          </a:p>
          <a:p>
            <a:pPr marL="0" indent="0" algn="ctr" eaLnBrk="0" hangingPunct="0">
              <a:lnSpc>
                <a:spcPct val="90000"/>
              </a:lnSpc>
              <a:buNone/>
            </a:pPr>
            <a:r>
              <a:rPr lang="en-US" sz="3600" dirty="0" smtClean="0"/>
              <a:t>recordsmanagement@sos.wa.gov</a:t>
            </a:r>
          </a:p>
          <a:p>
            <a:pPr marL="0" indent="0" algn="ctr" eaLnBrk="0" hangingPunct="0">
              <a:lnSpc>
                <a:spcPct val="90000"/>
              </a:lnSpc>
              <a:buNone/>
            </a:pPr>
            <a:endParaRPr lang="en-US" sz="3600" dirty="0" smtClean="0"/>
          </a:p>
          <a:p>
            <a:pPr marL="0" indent="0" algn="ctr" eaLnBrk="0" hangingPunct="0">
              <a:lnSpc>
                <a:spcPct val="90000"/>
              </a:lnSpc>
              <a:buNone/>
            </a:pPr>
            <a:endParaRPr lang="en-US" sz="3600" dirty="0" smtClean="0"/>
          </a:p>
          <a:p>
            <a:pPr marL="0" indent="0" algn="ctr" eaLnBrk="0" hangingPunct="0">
              <a:lnSpc>
                <a:spcPct val="90000"/>
              </a:lnSpc>
              <a:buNone/>
            </a:pPr>
            <a:r>
              <a:rPr lang="en-US" sz="3600" dirty="0" smtClean="0"/>
              <a:t>Thank you!</a:t>
            </a:r>
          </a:p>
          <a:p>
            <a:pPr marL="0" indent="0" algn="ctr" eaLnBrk="0" hangingPunct="0">
              <a:lnSpc>
                <a:spcPct val="90000"/>
              </a:lnSpc>
              <a:buNone/>
            </a:pPr>
            <a:r>
              <a:rPr lang="en-US" sz="3600" dirty="0" smtClean="0"/>
              <a:t>Washington </a:t>
            </a:r>
            <a:r>
              <a:rPr lang="en-US" sz="3600" dirty="0"/>
              <a:t>State </a:t>
            </a:r>
            <a:r>
              <a:rPr lang="en-US" sz="3600" dirty="0" smtClean="0"/>
              <a:t>Archives</a:t>
            </a:r>
            <a:endParaRPr lang="en-US" sz="3600" dirty="0"/>
          </a:p>
          <a:p>
            <a:pPr algn="ctr" eaLnBrk="0" hangingPunct="0">
              <a:lnSpc>
                <a:spcPct val="90000"/>
              </a:lnSpc>
            </a:pPr>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2696097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457200"/>
            <a:ext cx="9144000" cy="677108"/>
          </a:xfrm>
          <a:prstGeom prst="rect">
            <a:avLst/>
          </a:prstGeom>
        </p:spPr>
        <p:txBody>
          <a:bodyPr wrap="square">
            <a:spAutoFit/>
          </a:bodyPr>
          <a:lstStyle/>
          <a:p>
            <a:pPr algn="ctr">
              <a:buFontTx/>
              <a:buNone/>
            </a:pPr>
            <a:r>
              <a:rPr lang="en-US" sz="3800" dirty="0" smtClean="0">
                <a:latin typeface="Century Gothic" pitchFamily="34" charset="0"/>
              </a:rPr>
              <a:t>Real reasons to keep records</a:t>
            </a:r>
          </a:p>
        </p:txBody>
      </p:sp>
      <p:sp>
        <p:nvSpPr>
          <p:cNvPr id="4" name="Rectangle 3"/>
          <p:cNvSpPr/>
          <p:nvPr/>
        </p:nvSpPr>
        <p:spPr>
          <a:xfrm>
            <a:off x="609600" y="1981200"/>
            <a:ext cx="4800600" cy="3785652"/>
          </a:xfrm>
          <a:prstGeom prst="rect">
            <a:avLst/>
          </a:prstGeom>
        </p:spPr>
        <p:txBody>
          <a:bodyPr wrap="square">
            <a:spAutoFit/>
          </a:bodyPr>
          <a:lstStyle/>
          <a:p>
            <a:pPr lvl="0">
              <a:lnSpc>
                <a:spcPct val="150000"/>
              </a:lnSpc>
              <a:buFont typeface="Wingdings" pitchFamily="2" charset="2"/>
              <a:buChar char="ü"/>
            </a:pPr>
            <a:r>
              <a:rPr lang="en-US" sz="3200" b="1" dirty="0" smtClean="0">
                <a:solidFill>
                  <a:prstClr val="black"/>
                </a:solidFill>
                <a:latin typeface="Century Gothic" pitchFamily="34" charset="0"/>
              </a:rPr>
              <a:t>Administrative</a:t>
            </a:r>
            <a:r>
              <a:rPr lang="en-US" sz="3200" dirty="0" smtClean="0">
                <a:solidFill>
                  <a:prstClr val="black"/>
                </a:solidFill>
                <a:latin typeface="Century Gothic" pitchFamily="34" charset="0"/>
              </a:rPr>
              <a:t> value</a:t>
            </a:r>
          </a:p>
          <a:p>
            <a:pPr>
              <a:lnSpc>
                <a:spcPct val="150000"/>
              </a:lnSpc>
              <a:buFont typeface="Wingdings" pitchFamily="2" charset="2"/>
              <a:buChar char="ü"/>
            </a:pPr>
            <a:r>
              <a:rPr lang="en-US" sz="3200" b="1" dirty="0" smtClean="0">
                <a:solidFill>
                  <a:prstClr val="black"/>
                </a:solidFill>
                <a:latin typeface="Century Gothic" pitchFamily="34" charset="0"/>
              </a:rPr>
              <a:t>Audit </a:t>
            </a:r>
            <a:r>
              <a:rPr lang="en-US" sz="3200" dirty="0" smtClean="0">
                <a:solidFill>
                  <a:prstClr val="black"/>
                </a:solidFill>
                <a:latin typeface="Century Gothic" pitchFamily="34" charset="0"/>
              </a:rPr>
              <a:t>value</a:t>
            </a:r>
            <a:endParaRPr lang="en-US" sz="3200" b="1" dirty="0" smtClean="0">
              <a:solidFill>
                <a:prstClr val="black"/>
              </a:solidFill>
              <a:latin typeface="Century Gothic" pitchFamily="34" charset="0"/>
            </a:endParaRPr>
          </a:p>
          <a:p>
            <a:pPr lvl="0">
              <a:lnSpc>
                <a:spcPct val="150000"/>
              </a:lnSpc>
              <a:buFont typeface="Wingdings" pitchFamily="2" charset="2"/>
              <a:buChar char="ü"/>
            </a:pPr>
            <a:r>
              <a:rPr lang="en-US" sz="3200" b="1" dirty="0" smtClean="0">
                <a:solidFill>
                  <a:prstClr val="black"/>
                </a:solidFill>
                <a:latin typeface="Century Gothic" pitchFamily="34" charset="0"/>
              </a:rPr>
              <a:t>Fiscal</a:t>
            </a:r>
            <a:r>
              <a:rPr lang="en-US" sz="3200" dirty="0" smtClean="0">
                <a:solidFill>
                  <a:prstClr val="black"/>
                </a:solidFill>
                <a:latin typeface="Century Gothic" pitchFamily="34" charset="0"/>
              </a:rPr>
              <a:t> value</a:t>
            </a:r>
          </a:p>
          <a:p>
            <a:pPr lvl="0">
              <a:lnSpc>
                <a:spcPct val="150000"/>
              </a:lnSpc>
              <a:buFont typeface="Wingdings" pitchFamily="2" charset="2"/>
              <a:buChar char="ü"/>
            </a:pPr>
            <a:r>
              <a:rPr lang="en-US" sz="3200" b="1" dirty="0" smtClean="0">
                <a:solidFill>
                  <a:prstClr val="black"/>
                </a:solidFill>
                <a:latin typeface="Century Gothic" pitchFamily="34" charset="0"/>
              </a:rPr>
              <a:t>Historical</a:t>
            </a:r>
            <a:r>
              <a:rPr lang="en-US" sz="3200" dirty="0" smtClean="0">
                <a:solidFill>
                  <a:prstClr val="black"/>
                </a:solidFill>
                <a:latin typeface="Century Gothic" pitchFamily="34" charset="0"/>
              </a:rPr>
              <a:t> value</a:t>
            </a:r>
          </a:p>
          <a:p>
            <a:pPr lvl="0">
              <a:lnSpc>
                <a:spcPct val="150000"/>
              </a:lnSpc>
              <a:buFont typeface="Wingdings" pitchFamily="2" charset="2"/>
              <a:buChar char="ü"/>
            </a:pPr>
            <a:r>
              <a:rPr lang="en-US" sz="3200" b="1" dirty="0" smtClean="0">
                <a:solidFill>
                  <a:prstClr val="black"/>
                </a:solidFill>
                <a:latin typeface="Century Gothic" pitchFamily="34" charset="0"/>
              </a:rPr>
              <a:t>Legal</a:t>
            </a:r>
            <a:r>
              <a:rPr lang="en-US" sz="3200" dirty="0" smtClean="0">
                <a:solidFill>
                  <a:prstClr val="black"/>
                </a:solidFill>
                <a:latin typeface="Century Gothic" pitchFamily="34" charset="0"/>
              </a:rPr>
              <a:t> value</a:t>
            </a:r>
          </a:p>
        </p:txBody>
      </p:sp>
      <p:pic>
        <p:nvPicPr>
          <p:cNvPr id="6" name="Picture 5" descr="evidence.jpg"/>
          <p:cNvPicPr>
            <a:picLocks noChangeAspect="1"/>
          </p:cNvPicPr>
          <p:nvPr/>
        </p:nvPicPr>
        <p:blipFill>
          <a:blip r:embed="rId3" cstate="print"/>
          <a:stretch>
            <a:fillRect/>
          </a:stretch>
        </p:blipFill>
        <p:spPr>
          <a:xfrm>
            <a:off x="5638800" y="2057400"/>
            <a:ext cx="2819400" cy="2819400"/>
          </a:xfrm>
          <a:prstGeom prst="rect">
            <a:avLst/>
          </a:prstGeom>
        </p:spPr>
      </p:pic>
      <p:sp>
        <p:nvSpPr>
          <p:cNvPr id="7" name="Rectangle 6"/>
          <p:cNvSpPr/>
          <p:nvPr/>
        </p:nvSpPr>
        <p:spPr>
          <a:xfrm>
            <a:off x="5257800" y="5124271"/>
            <a:ext cx="3657600" cy="1200329"/>
          </a:xfrm>
          <a:prstGeom prst="rect">
            <a:avLst/>
          </a:prstGeom>
        </p:spPr>
        <p:txBody>
          <a:bodyPr wrap="square">
            <a:spAutoFit/>
          </a:bodyPr>
          <a:lstStyle/>
          <a:p>
            <a:pPr algn="ctr"/>
            <a:r>
              <a:rPr lang="en-US" sz="2400" dirty="0" smtClean="0">
                <a:solidFill>
                  <a:prstClr val="black"/>
                </a:solidFill>
                <a:latin typeface="Century Gothic" pitchFamily="34" charset="0"/>
              </a:rPr>
              <a:t>Records are evidence of the agency’s business</a:t>
            </a:r>
            <a:endParaRPr lang="en-US" sz="2400" dirty="0"/>
          </a:p>
        </p:txBody>
      </p:sp>
    </p:spTree>
    <p:extLst>
      <p:ext uri="{BB962C8B-B14F-4D97-AF65-F5344CB8AC3E}">
        <p14:creationId xmlns:p14="http://schemas.microsoft.com/office/powerpoint/2010/main" val="21602618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t>
            </a:r>
            <a:r>
              <a:rPr lang="en-US" dirty="0" smtClean="0"/>
              <a:t>Do </a:t>
            </a:r>
            <a:r>
              <a:rPr lang="en-US" dirty="0"/>
              <a:t>I </a:t>
            </a:r>
            <a:r>
              <a:rPr lang="en-US" dirty="0" smtClean="0"/>
              <a:t>Know </a:t>
            </a:r>
            <a:r>
              <a:rPr lang="en-US" dirty="0"/>
              <a:t>W</a:t>
            </a:r>
            <a:r>
              <a:rPr lang="en-US" dirty="0" smtClean="0"/>
              <a:t>hat </a:t>
            </a:r>
            <a:r>
              <a:rPr lang="en-US" dirty="0"/>
              <a:t>to </a:t>
            </a:r>
            <a:r>
              <a:rPr lang="en-US" dirty="0" smtClean="0"/>
              <a:t>Keep</a:t>
            </a:r>
            <a:r>
              <a:rPr lang="en-US" dirty="0"/>
              <a:t>?</a:t>
            </a:r>
          </a:p>
        </p:txBody>
      </p:sp>
      <p:sp>
        <p:nvSpPr>
          <p:cNvPr id="3" name="Content Placeholder 2"/>
          <p:cNvSpPr>
            <a:spLocks noGrp="1"/>
          </p:cNvSpPr>
          <p:nvPr>
            <p:ph idx="1"/>
          </p:nvPr>
        </p:nvSpPr>
        <p:spPr>
          <a:xfrm>
            <a:off x="152400" y="1600200"/>
            <a:ext cx="8839200" cy="5257800"/>
          </a:xfrm>
        </p:spPr>
        <p:txBody>
          <a:bodyPr>
            <a:normAutofit/>
          </a:bodyPr>
          <a:lstStyle/>
          <a:p>
            <a:pPr marL="0" indent="0" algn="ctr">
              <a:spcBef>
                <a:spcPts val="0"/>
              </a:spcBef>
              <a:buNone/>
            </a:pPr>
            <a:r>
              <a:rPr lang="en-US" dirty="0" smtClean="0"/>
              <a:t>Agencies are granted </a:t>
            </a:r>
            <a:r>
              <a:rPr lang="en-US" i="1" dirty="0" smtClean="0"/>
              <a:t>ongoing legal authority </a:t>
            </a:r>
            <a:r>
              <a:rPr lang="en-US" dirty="0" smtClean="0"/>
              <a:t>to disposition (get rid of records) through legal documents called        </a:t>
            </a:r>
            <a:r>
              <a:rPr lang="en-US" b="1" dirty="0" smtClean="0"/>
              <a:t>records retention schedules</a:t>
            </a:r>
          </a:p>
          <a:p>
            <a:pPr marL="0" indent="0" algn="ctr">
              <a:buNone/>
            </a:pPr>
            <a:endParaRPr lang="en-US" sz="2000" dirty="0" smtClean="0"/>
          </a:p>
          <a:p>
            <a:pPr marL="0" indent="0" algn="ctr">
              <a:buNone/>
            </a:pPr>
            <a:r>
              <a:rPr lang="en-US" dirty="0" smtClean="0"/>
              <a:t>Records retention schedules for local government are approved by the         </a:t>
            </a:r>
            <a:r>
              <a:rPr lang="en-US" b="1" dirty="0" smtClean="0"/>
              <a:t>Local</a:t>
            </a:r>
            <a:r>
              <a:rPr lang="en-US" dirty="0" smtClean="0"/>
              <a:t> </a:t>
            </a:r>
            <a:r>
              <a:rPr lang="en-US" b="1" dirty="0" smtClean="0"/>
              <a:t>Records Committee</a:t>
            </a:r>
            <a:r>
              <a:rPr lang="en-US" dirty="0" smtClean="0"/>
              <a:t>                         </a:t>
            </a:r>
            <a:r>
              <a:rPr lang="en-US" sz="2400" dirty="0" smtClean="0"/>
              <a:t>(RCW 40.14.070; chapter 434-630 WAC)</a:t>
            </a:r>
          </a:p>
          <a:p>
            <a:pPr marL="0" indent="0" algn="ctr">
              <a:buNone/>
            </a:pPr>
            <a:endParaRPr lang="en-US" dirty="0" smtClean="0"/>
          </a:p>
          <a:p>
            <a:pPr marL="0" indent="0" algn="ctr">
              <a:buNone/>
            </a:pPr>
            <a:endParaRPr lang="en-US" dirty="0" smtClean="0"/>
          </a:p>
        </p:txBody>
      </p:sp>
    </p:spTree>
    <p:extLst>
      <p:ext uri="{BB962C8B-B14F-4D97-AF65-F5344CB8AC3E}">
        <p14:creationId xmlns:p14="http://schemas.microsoft.com/office/powerpoint/2010/main" val="4036635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the Schedules </a:t>
            </a:r>
            <a:r>
              <a:rPr lang="en-US" dirty="0"/>
              <a:t>T</a:t>
            </a:r>
            <a:r>
              <a:rPr lang="en-US" dirty="0" smtClean="0"/>
              <a:t>ell </a:t>
            </a:r>
            <a:r>
              <a:rPr lang="en-US" dirty="0"/>
              <a:t>Y</a:t>
            </a:r>
            <a:r>
              <a:rPr lang="en-US" dirty="0" smtClean="0"/>
              <a:t>ou?</a:t>
            </a:r>
            <a:endParaRPr lang="en-US" dirty="0"/>
          </a:p>
        </p:txBody>
      </p:sp>
      <p:sp>
        <p:nvSpPr>
          <p:cNvPr id="3" name="Content Placeholder 2"/>
          <p:cNvSpPr>
            <a:spLocks noGrp="1"/>
          </p:cNvSpPr>
          <p:nvPr>
            <p:ph idx="1"/>
          </p:nvPr>
        </p:nvSpPr>
        <p:spPr>
          <a:xfrm>
            <a:off x="228600" y="1676400"/>
            <a:ext cx="8686800" cy="4525963"/>
          </a:xfrm>
        </p:spPr>
        <p:txBody>
          <a:bodyPr>
            <a:normAutofit/>
          </a:bodyPr>
          <a:lstStyle/>
          <a:p>
            <a:pPr marL="0" indent="0" algn="ctr">
              <a:buNone/>
            </a:pPr>
            <a:r>
              <a:rPr lang="en-US" dirty="0" smtClean="0"/>
              <a:t> </a:t>
            </a:r>
            <a:endParaRPr lang="en-US" dirty="0"/>
          </a:p>
          <a:p>
            <a:pPr algn="ctr">
              <a:buFont typeface="Wingdings" panose="05000000000000000000" pitchFamily="2" charset="2"/>
              <a:buChar char="Ø"/>
            </a:pPr>
            <a:r>
              <a:rPr lang="en-US" dirty="0" smtClean="0"/>
              <a:t> Types of records by function, activity, common examples</a:t>
            </a:r>
          </a:p>
          <a:p>
            <a:pPr algn="ctr">
              <a:buFont typeface="Wingdings" panose="05000000000000000000" pitchFamily="2" charset="2"/>
              <a:buChar char="Ø"/>
            </a:pPr>
            <a:r>
              <a:rPr lang="en-US" dirty="0" smtClean="0"/>
              <a:t> Minimum period that the agency is </a:t>
            </a:r>
            <a:r>
              <a:rPr lang="en-US" dirty="0"/>
              <a:t>required to keep </a:t>
            </a:r>
            <a:r>
              <a:rPr lang="en-US" dirty="0" smtClean="0"/>
              <a:t>the record</a:t>
            </a:r>
            <a:endParaRPr lang="en-US" dirty="0"/>
          </a:p>
          <a:p>
            <a:pPr algn="ctr">
              <a:buFont typeface="Wingdings" panose="05000000000000000000" pitchFamily="2" charset="2"/>
              <a:buChar char="Ø"/>
            </a:pPr>
            <a:r>
              <a:rPr lang="en-US" dirty="0" smtClean="0"/>
              <a:t> What </a:t>
            </a:r>
            <a:r>
              <a:rPr lang="en-US" dirty="0"/>
              <a:t>to do </a:t>
            </a:r>
            <a:r>
              <a:rPr lang="en-US" dirty="0" smtClean="0"/>
              <a:t>once retention requirements </a:t>
            </a:r>
            <a:r>
              <a:rPr lang="en-US" dirty="0"/>
              <a:t>have been met</a:t>
            </a:r>
          </a:p>
          <a:p>
            <a:pPr marL="0" indent="0" algn="ctr">
              <a:buNone/>
            </a:pPr>
            <a:endParaRPr lang="en-US" sz="2400" dirty="0" smtClean="0"/>
          </a:p>
        </p:txBody>
      </p:sp>
    </p:spTree>
    <p:extLst>
      <p:ext uri="{BB962C8B-B14F-4D97-AF65-F5344CB8AC3E}">
        <p14:creationId xmlns:p14="http://schemas.microsoft.com/office/powerpoint/2010/main" val="382363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829" t="9618" r="819"/>
          <a:stretch/>
        </p:blipFill>
        <p:spPr>
          <a:xfrm>
            <a:off x="1" y="1154682"/>
            <a:ext cx="9144000" cy="5703318"/>
          </a:xfrm>
          <a:prstGeom prst="rect">
            <a:avLst/>
          </a:prstGeom>
        </p:spPr>
      </p:pic>
      <p:sp>
        <p:nvSpPr>
          <p:cNvPr id="2" name="Title 1"/>
          <p:cNvSpPr>
            <a:spLocks noGrp="1"/>
          </p:cNvSpPr>
          <p:nvPr>
            <p:ph type="title"/>
          </p:nvPr>
        </p:nvSpPr>
        <p:spPr>
          <a:xfrm>
            <a:off x="1" y="113295"/>
            <a:ext cx="9144000" cy="1066800"/>
          </a:xfrm>
        </p:spPr>
        <p:txBody>
          <a:bodyPr>
            <a:noAutofit/>
          </a:bodyPr>
          <a:lstStyle/>
          <a:p>
            <a:r>
              <a:rPr lang="en-US" sz="3600" dirty="0" smtClean="0">
                <a:hlinkClick r:id="rId4"/>
              </a:rPr>
              <a:t>Local Government Page – Select Type</a:t>
            </a:r>
            <a:endParaRPr lang="en-US" sz="3600" dirty="0"/>
          </a:p>
        </p:txBody>
      </p:sp>
      <p:cxnSp>
        <p:nvCxnSpPr>
          <p:cNvPr id="6" name="Straight Arrow Connector 5"/>
          <p:cNvCxnSpPr/>
          <p:nvPr/>
        </p:nvCxnSpPr>
        <p:spPr>
          <a:xfrm flipH="1">
            <a:off x="4572001" y="3352800"/>
            <a:ext cx="685800" cy="1524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3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2574</TotalTime>
  <Words>1590</Words>
  <Application>Microsoft Office PowerPoint</Application>
  <PresentationFormat>On-screen Show (4:3)</PresentationFormat>
  <Paragraphs>279</Paragraphs>
  <Slides>51</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51</vt:i4>
      </vt:variant>
    </vt:vector>
  </HeadingPairs>
  <TitlesOfParts>
    <vt:vector size="56" baseType="lpstr">
      <vt:lpstr>Arial</vt:lpstr>
      <vt:lpstr>Calibri</vt:lpstr>
      <vt:lpstr>Century Gothic</vt:lpstr>
      <vt:lpstr>Wingdings</vt:lpstr>
      <vt:lpstr>Office Theme</vt:lpstr>
      <vt:lpstr>PowerPoint Presentation</vt:lpstr>
      <vt:lpstr>Overview</vt:lpstr>
      <vt:lpstr>Public Records Statutes –  Core Principles Consistent Over Time</vt:lpstr>
      <vt:lpstr>What is a Public Record?</vt:lpstr>
      <vt:lpstr>Chapter 40.14 RCW</vt:lpstr>
      <vt:lpstr>PowerPoint Presentation</vt:lpstr>
      <vt:lpstr>How Do I Know What to Keep?</vt:lpstr>
      <vt:lpstr>What Do the Schedules Tell You?</vt:lpstr>
      <vt:lpstr>Local Government Page – Select Type</vt:lpstr>
      <vt:lpstr>Fire and EMS Homepage</vt:lpstr>
      <vt:lpstr>Fire/EMS Use 3 Retention Schedules </vt:lpstr>
      <vt:lpstr>Features of the Retention Schedule</vt:lpstr>
      <vt:lpstr>What authority?</vt:lpstr>
      <vt:lpstr>What Do Agencies Do With          NON-ARCHIVAL Records?</vt:lpstr>
      <vt:lpstr>CORE – Non-Archival</vt:lpstr>
      <vt:lpstr>Fire/EMS – Non-Archival</vt:lpstr>
      <vt:lpstr>Identify the Agency’s Primary/    Record Copy</vt:lpstr>
      <vt:lpstr>QUESTION:</vt:lpstr>
      <vt:lpstr>GAME TIME</vt:lpstr>
      <vt:lpstr>What Do Agencies Do With    ARCHIVAL Records?</vt:lpstr>
      <vt:lpstr>CORE – Archival</vt:lpstr>
      <vt:lpstr>Two Archival Designations </vt:lpstr>
      <vt:lpstr>Are agencies required to transfer?</vt:lpstr>
      <vt:lpstr>Practical Application</vt:lpstr>
      <vt:lpstr>PowerPoint Presentation</vt:lpstr>
      <vt:lpstr>Fire/EMS</vt:lpstr>
      <vt:lpstr>Fire/EMS</vt:lpstr>
      <vt:lpstr>RM circa 1984</vt:lpstr>
      <vt:lpstr>RM for the 21st century</vt:lpstr>
      <vt:lpstr>Don’t assume</vt:lpstr>
      <vt:lpstr>WHAT TO DO?!?</vt:lpstr>
      <vt:lpstr>TOUCH IT ONCE</vt:lpstr>
      <vt:lpstr>What do YOU call it?</vt:lpstr>
      <vt:lpstr>Structure and control</vt:lpstr>
      <vt:lpstr>“Born Digital” Records</vt:lpstr>
      <vt:lpstr>Can I “Scan and Toss” My Paper?</vt:lpstr>
      <vt:lpstr>Bringing Your Own Device?</vt:lpstr>
      <vt:lpstr>My device = my records?</vt:lpstr>
      <vt:lpstr>PowerPoint Presentation</vt:lpstr>
      <vt:lpstr>PowerPoint Presentation</vt:lpstr>
      <vt:lpstr>PowerPoint Presentation</vt:lpstr>
      <vt:lpstr>EMAIL GAME</vt:lpstr>
      <vt:lpstr>The Challenge of Text Messages</vt:lpstr>
      <vt:lpstr>From the State Supreme Court Ruling</vt:lpstr>
      <vt:lpstr>Text Message Resource Page</vt:lpstr>
      <vt:lpstr>Social Media Resource Page</vt:lpstr>
      <vt:lpstr>Public Disclosure Help</vt:lpstr>
      <vt:lpstr>Can’t go it alone</vt:lpstr>
      <vt:lpstr>Ideas to Help</vt:lpstr>
      <vt:lpstr>PowerPoint Presentation</vt:lpstr>
      <vt:lpstr>You are not alone</vt:lpstr>
    </vt:vector>
  </TitlesOfParts>
  <Company>Secretary of 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holly.harris</dc:creator>
  <cp:lastModifiedBy>Rebstock, Tracy</cp:lastModifiedBy>
  <cp:revision>253</cp:revision>
  <cp:lastPrinted>2017-03-16T14:58:33Z</cp:lastPrinted>
  <dcterms:created xsi:type="dcterms:W3CDTF">2013-06-18T17:57:49Z</dcterms:created>
  <dcterms:modified xsi:type="dcterms:W3CDTF">2017-05-08T18:13:59Z</dcterms:modified>
</cp:coreProperties>
</file>