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7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70.xml" ContentType="application/vnd.openxmlformats-officedocument.presentationml.slide+xml"/>
  <Override PartName="/ppt/slides/slide69.xml" ContentType="application/vnd.openxmlformats-officedocument.presentationml.slide+xml"/>
  <Override PartName="/ppt/slides/slide68.xml" ContentType="application/vnd.openxmlformats-officedocument.presentationml.slide+xml"/>
  <Override PartName="/ppt/slides/slide80.xml" ContentType="application/vnd.openxmlformats-officedocument.presentationml.slide+xml"/>
  <Override PartName="/ppt/slides/slide79.xml" ContentType="application/vnd.openxmlformats-officedocument.presentationml.slide+xml"/>
  <Override PartName="/ppt/slides/slide78.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71.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19.xml" ContentType="application/vnd.openxmlformats-officedocument.presentationml.slide+xml"/>
  <Override PartName="/ppt/slides/slide10.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notesSlides/notesSlide22.xml" ContentType="application/vnd.openxmlformats-officedocument.presentationml.notesSlide+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31.xml" ContentType="application/vnd.openxmlformats-officedocument.presentationml.notesSlide+xml"/>
  <Override PartName="/ppt/notesSlides/notesSlide29.xml" ContentType="application/vnd.openxmlformats-officedocument.presentationml.notesSlide+xml"/>
  <Override PartName="/ppt/notesSlides/notesSlide24.xml" ContentType="application/vnd.openxmlformats-officedocument.presentationml.notesSlide+xml"/>
  <Override PartName="/ppt/notesSlides/notesSlide30.xml" ContentType="application/vnd.openxmlformats-officedocument.presentationml.notesSlide+xml"/>
  <Override PartName="/ppt/notesSlides/notesSlide28.xml" ContentType="application/vnd.openxmlformats-officedocument.presentationml.notesSlide+xml"/>
  <Override PartName="/ppt/notesSlides/notesSlide25.xml" ContentType="application/vnd.openxmlformats-officedocument.presentationml.notesSlide+xml"/>
  <Override PartName="/ppt/notesSlides/notesSlide32.xml" ContentType="application/vnd.openxmlformats-officedocument.presentationml.notesSlide+xml"/>
  <Override PartName="/ppt/notesSlides/notesSlide23.xml" ContentType="application/vnd.openxmlformats-officedocument.presentationml.notesSlide+xml"/>
  <Override PartName="/ppt/notesSlides/notesSlide27.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84"/>
  </p:notesMasterIdLst>
  <p:handoutMasterIdLst>
    <p:handoutMasterId r:id="rId85"/>
  </p:handoutMasterIdLst>
  <p:sldIdLst>
    <p:sldId id="375" r:id="rId2"/>
    <p:sldId id="257" r:id="rId3"/>
    <p:sldId id="258" r:id="rId4"/>
    <p:sldId id="272" r:id="rId5"/>
    <p:sldId id="259" r:id="rId6"/>
    <p:sldId id="277" r:id="rId7"/>
    <p:sldId id="376" r:id="rId8"/>
    <p:sldId id="275" r:id="rId9"/>
    <p:sldId id="278" r:id="rId10"/>
    <p:sldId id="260" r:id="rId11"/>
    <p:sldId id="280" r:id="rId12"/>
    <p:sldId id="282" r:id="rId13"/>
    <p:sldId id="285" r:id="rId14"/>
    <p:sldId id="377" r:id="rId15"/>
    <p:sldId id="261" r:id="rId16"/>
    <p:sldId id="287" r:id="rId17"/>
    <p:sldId id="288" r:id="rId18"/>
    <p:sldId id="289" r:id="rId19"/>
    <p:sldId id="290" r:id="rId20"/>
    <p:sldId id="294" r:id="rId21"/>
    <p:sldId id="291" r:id="rId22"/>
    <p:sldId id="373" r:id="rId23"/>
    <p:sldId id="264" r:id="rId24"/>
    <p:sldId id="316" r:id="rId25"/>
    <p:sldId id="311" r:id="rId26"/>
    <p:sldId id="295" r:id="rId27"/>
    <p:sldId id="297" r:id="rId28"/>
    <p:sldId id="296" r:id="rId29"/>
    <p:sldId id="298" r:id="rId30"/>
    <p:sldId id="266" r:id="rId31"/>
    <p:sldId id="299" r:id="rId32"/>
    <p:sldId id="301" r:id="rId33"/>
    <p:sldId id="304" r:id="rId34"/>
    <p:sldId id="306" r:id="rId35"/>
    <p:sldId id="308" r:id="rId36"/>
    <p:sldId id="310" r:id="rId37"/>
    <p:sldId id="267" r:id="rId38"/>
    <p:sldId id="334" r:id="rId39"/>
    <p:sldId id="336" r:id="rId40"/>
    <p:sldId id="337" r:id="rId41"/>
    <p:sldId id="333" r:id="rId42"/>
    <p:sldId id="319" r:id="rId43"/>
    <p:sldId id="312" r:id="rId44"/>
    <p:sldId id="313" r:id="rId45"/>
    <p:sldId id="318" r:id="rId46"/>
    <p:sldId id="320" r:id="rId47"/>
    <p:sldId id="321" r:id="rId48"/>
    <p:sldId id="322" r:id="rId49"/>
    <p:sldId id="323" r:id="rId50"/>
    <p:sldId id="326" r:id="rId51"/>
    <p:sldId id="325" r:id="rId52"/>
    <p:sldId id="332" r:id="rId53"/>
    <p:sldId id="342" r:id="rId54"/>
    <p:sldId id="338" r:id="rId55"/>
    <p:sldId id="339" r:id="rId56"/>
    <p:sldId id="341" r:id="rId57"/>
    <p:sldId id="344" r:id="rId58"/>
    <p:sldId id="351" r:id="rId59"/>
    <p:sldId id="353" r:id="rId60"/>
    <p:sldId id="354" r:id="rId61"/>
    <p:sldId id="345" r:id="rId62"/>
    <p:sldId id="352" r:id="rId63"/>
    <p:sldId id="355" r:id="rId64"/>
    <p:sldId id="378" r:id="rId65"/>
    <p:sldId id="357" r:id="rId66"/>
    <p:sldId id="358" r:id="rId67"/>
    <p:sldId id="346" r:id="rId68"/>
    <p:sldId id="347" r:id="rId69"/>
    <p:sldId id="348" r:id="rId70"/>
    <p:sldId id="349" r:id="rId71"/>
    <p:sldId id="363" r:id="rId72"/>
    <p:sldId id="361" r:id="rId73"/>
    <p:sldId id="365" r:id="rId74"/>
    <p:sldId id="367" r:id="rId75"/>
    <p:sldId id="268" r:id="rId76"/>
    <p:sldId id="286" r:id="rId77"/>
    <p:sldId id="368" r:id="rId78"/>
    <p:sldId id="369" r:id="rId79"/>
    <p:sldId id="370" r:id="rId80"/>
    <p:sldId id="343" r:id="rId81"/>
    <p:sldId id="371" r:id="rId82"/>
    <p:sldId id="372" r:id="rId83"/>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77442" autoAdjust="0"/>
  </p:normalViewPr>
  <p:slideViewPr>
    <p:cSldViewPr>
      <p:cViewPr>
        <p:scale>
          <a:sx n="100" d="100"/>
          <a:sy n="100" d="100"/>
        </p:scale>
        <p:origin x="-456" y="89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customXml" Target="../customXml/item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9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customXml" Target="../customXml/item3.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1584914B-5247-46B1-91D5-4F4BC343A7DA}" type="datetimeFigureOut">
              <a:rPr lang="en-US" smtClean="0"/>
              <a:t>5/24/2012</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9214900D-F049-42EE-A46C-09F3D8DE11EE}" type="slidenum">
              <a:rPr lang="en-US" smtClean="0"/>
              <a:t>‹#›</a:t>
            </a:fld>
            <a:endParaRPr lang="en-US"/>
          </a:p>
        </p:txBody>
      </p:sp>
    </p:spTree>
    <p:extLst>
      <p:ext uri="{BB962C8B-B14F-4D97-AF65-F5344CB8AC3E}">
        <p14:creationId xmlns:p14="http://schemas.microsoft.com/office/powerpoint/2010/main" val="33560872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CDF5BE44-6C8A-4876-8C77-D6DD34FA2EE0}" type="datetimeFigureOut">
              <a:rPr lang="en-US" smtClean="0"/>
              <a:pPr/>
              <a:t>5/24/2012</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2FA68625-A0C7-4BDC-9F5F-02D7B025EB1D}" type="slidenum">
              <a:rPr lang="en-US" smtClean="0"/>
              <a:pPr/>
              <a:t>‹#›</a:t>
            </a:fld>
            <a:endParaRPr lang="en-US"/>
          </a:p>
        </p:txBody>
      </p:sp>
    </p:spTree>
    <p:extLst>
      <p:ext uri="{BB962C8B-B14F-4D97-AF65-F5344CB8AC3E}">
        <p14:creationId xmlns:p14="http://schemas.microsoft.com/office/powerpoint/2010/main" val="1474924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Arial" pitchFamily="34" charset="0"/>
                <a:cs typeface="Arial" pitchFamily="34" charset="0"/>
              </a:rPr>
              <a:t>Improve communication to secure needed revenue - Ballot measures, RFAs/mergers, new station construction</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Arial" pitchFamily="34" charset="0"/>
                <a:cs typeface="Arial" pitchFamily="34" charset="0"/>
              </a:rPr>
              <a:t>Offsite communication services - Newsletters, web site, media releases, information materials, social media strategy</a:t>
            </a:r>
          </a:p>
          <a:p>
            <a:pPr lvl="0"/>
            <a:r>
              <a:rPr lang="en-US" sz="2400" dirty="0" smtClean="0"/>
              <a:t>Worked on Capitol Hill for Congressman</a:t>
            </a:r>
          </a:p>
          <a:p>
            <a:pPr lvl="0"/>
            <a:r>
              <a:rPr lang="en-US" sz="2400" dirty="0" smtClean="0"/>
              <a:t>Served on City Council and as Mayor</a:t>
            </a:r>
          </a:p>
          <a:p>
            <a:pPr lvl="0"/>
            <a:r>
              <a:rPr lang="en-US" sz="2400" dirty="0" smtClean="0"/>
              <a:t>Served in the Washington State House of Representatives</a:t>
            </a:r>
          </a:p>
          <a:p>
            <a:pPr lvl="0"/>
            <a:r>
              <a:rPr lang="en-US" sz="2400" dirty="0" smtClean="0"/>
              <a:t>Small business owner since 1997</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Arial" pitchFamily="34" charset="0"/>
                <a:cs typeface="Arial" pitchFamily="34" charset="0"/>
              </a:rPr>
              <a:t>Communicated</a:t>
            </a:r>
            <a:r>
              <a:rPr lang="en-US" sz="2400" baseline="0" dirty="0" smtClean="0">
                <a:latin typeface="Arial" pitchFamily="34" charset="0"/>
                <a:cs typeface="Arial" pitchFamily="34" charset="0"/>
              </a:rPr>
              <a:t> with taxpayers a priority for all of my working life.</a:t>
            </a:r>
            <a:endParaRPr lang="en-US" sz="2400" dirty="0" smtClean="0">
              <a:latin typeface="Arial" pitchFamily="34" charset="0"/>
              <a:cs typeface="Arial" pitchFamily="34" charset="0"/>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400"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2FA68625-A0C7-4BDC-9F5F-02D7B025EB1D}" type="slidenum">
              <a:rPr lang="en-US" smtClean="0"/>
              <a:pPr/>
              <a:t>3</a:t>
            </a:fld>
            <a:endParaRPr lang="en-US"/>
          </a:p>
        </p:txBody>
      </p:sp>
    </p:spTree>
    <p:extLst>
      <p:ext uri="{BB962C8B-B14F-4D97-AF65-F5344CB8AC3E}">
        <p14:creationId xmlns:p14="http://schemas.microsoft.com/office/powerpoint/2010/main" val="42558598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Five basic steps to successful communication, but you have to start with a vision. This c</a:t>
            </a:r>
            <a:r>
              <a:rPr lang="en-US" dirty="0" smtClean="0"/>
              <a:t>ould be a strategic plan, or a specific capital project that your fire district wishes to accomplish.  goal or objective or individual project. Take a minute to write</a:t>
            </a:r>
            <a:r>
              <a:rPr lang="en-US" baseline="0" dirty="0" smtClean="0"/>
              <a:t> down what that might be for your fire district.</a:t>
            </a:r>
            <a:endParaRPr lang="en-US" dirty="0"/>
          </a:p>
        </p:txBody>
      </p:sp>
      <p:sp>
        <p:nvSpPr>
          <p:cNvPr id="4" name="Slide Number Placeholder 3"/>
          <p:cNvSpPr>
            <a:spLocks noGrp="1"/>
          </p:cNvSpPr>
          <p:nvPr>
            <p:ph type="sldNum" sz="quarter" idx="10"/>
          </p:nvPr>
        </p:nvSpPr>
        <p:spPr/>
        <p:txBody>
          <a:bodyPr/>
          <a:lstStyle/>
          <a:p>
            <a:fld id="{2FA68625-A0C7-4BDC-9F5F-02D7B025EB1D}" type="slidenum">
              <a:rPr lang="en-US" smtClean="0"/>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Several</a:t>
            </a:r>
            <a:r>
              <a:rPr lang="en-US" baseline="0" dirty="0" smtClean="0"/>
              <a:t> steps to develop document</a:t>
            </a:r>
            <a:endParaRPr lang="en-US" dirty="0"/>
          </a:p>
        </p:txBody>
      </p:sp>
      <p:sp>
        <p:nvSpPr>
          <p:cNvPr id="4" name="Slide Number Placeholder 3"/>
          <p:cNvSpPr>
            <a:spLocks noGrp="1"/>
          </p:cNvSpPr>
          <p:nvPr>
            <p:ph type="sldNum" sz="quarter" idx="10"/>
          </p:nvPr>
        </p:nvSpPr>
        <p:spPr/>
        <p:txBody>
          <a:bodyPr/>
          <a:lstStyle/>
          <a:p>
            <a:fld id="{2FA68625-A0C7-4BDC-9F5F-02D7B025EB1D}" type="slidenum">
              <a:rPr lang="en-US" smtClean="0"/>
              <a:pPr/>
              <a:t>24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0" dirty="0" smtClean="0"/>
              <a:t>Do an </a:t>
            </a:r>
            <a:r>
              <a:rPr lang="en-US" sz="2800" b="0" i="1" dirty="0" smtClean="0"/>
              <a:t>honest</a:t>
            </a:r>
            <a:r>
              <a:rPr lang="en-US" sz="2800" b="0" dirty="0" smtClean="0"/>
              <a:t> assessment of your assets and liabilities </a:t>
            </a:r>
          </a:p>
          <a:p>
            <a:pPr lvl="1"/>
            <a:r>
              <a:rPr lang="en-US" sz="2800" dirty="0" smtClean="0"/>
              <a:t>Include board, employees, community members – and a critic</a:t>
            </a:r>
          </a:p>
          <a:p>
            <a:pPr marL="0" marR="0" lvl="2" indent="0" algn="l" defTabSz="914400" rtl="0" eaLnBrk="1" fontAlgn="auto" latinLnBrk="0" hangingPunct="1">
              <a:lnSpc>
                <a:spcPct val="100000"/>
              </a:lnSpc>
              <a:spcBef>
                <a:spcPts val="0"/>
              </a:spcBef>
              <a:spcAft>
                <a:spcPts val="0"/>
              </a:spcAft>
              <a:buClrTx/>
              <a:buSzTx/>
              <a:buFontTx/>
              <a:buNone/>
              <a:tabLst/>
              <a:defRPr/>
            </a:pPr>
            <a:r>
              <a:rPr lang="en-US" sz="2800" dirty="0" smtClean="0"/>
              <a:t>Inclusion is key to generating support for a plan</a:t>
            </a:r>
          </a:p>
          <a:p>
            <a:endParaRPr lang="en-US" dirty="0"/>
          </a:p>
        </p:txBody>
      </p:sp>
      <p:sp>
        <p:nvSpPr>
          <p:cNvPr id="4" name="Slide Number Placeholder 3"/>
          <p:cNvSpPr>
            <a:spLocks noGrp="1"/>
          </p:cNvSpPr>
          <p:nvPr>
            <p:ph type="sldNum" sz="quarter" idx="10"/>
          </p:nvPr>
        </p:nvSpPr>
        <p:spPr/>
        <p:txBody>
          <a:bodyPr/>
          <a:lstStyle/>
          <a:p>
            <a:fld id="{2FA68625-A0C7-4BDC-9F5F-02D7B025EB1D}" type="slidenum">
              <a:rPr lang="en-US" smtClean="0"/>
              <a:pPr/>
              <a:t>25</a:t>
            </a:fld>
            <a:endParaRPr lang="en-US"/>
          </a:p>
        </p:txBody>
      </p:sp>
    </p:spTree>
    <p:extLst>
      <p:ext uri="{BB962C8B-B14F-4D97-AF65-F5344CB8AC3E}">
        <p14:creationId xmlns:p14="http://schemas.microsoft.com/office/powerpoint/2010/main" val="3821425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smtClean="0"/>
              <a:t>Internal to your district</a:t>
            </a:r>
          </a:p>
          <a:p>
            <a:r>
              <a:rPr lang="en-US" sz="1200" b="0" dirty="0" smtClean="0"/>
              <a:t>External in your community</a:t>
            </a:r>
          </a:p>
          <a:p>
            <a:endParaRPr lang="en-US" dirty="0"/>
          </a:p>
        </p:txBody>
      </p:sp>
      <p:sp>
        <p:nvSpPr>
          <p:cNvPr id="4" name="Slide Number Placeholder 3"/>
          <p:cNvSpPr>
            <a:spLocks noGrp="1"/>
          </p:cNvSpPr>
          <p:nvPr>
            <p:ph type="sldNum" sz="quarter" idx="10"/>
          </p:nvPr>
        </p:nvSpPr>
        <p:spPr/>
        <p:txBody>
          <a:bodyPr/>
          <a:lstStyle/>
          <a:p>
            <a:fld id="{2FA68625-A0C7-4BDC-9F5F-02D7B025EB1D}" type="slidenum">
              <a:rPr lang="en-US" smtClean="0"/>
              <a:pPr/>
              <a:t>26</a:t>
            </a:fld>
            <a:endParaRPr lang="en-US"/>
          </a:p>
        </p:txBody>
      </p:sp>
    </p:spTree>
    <p:extLst>
      <p:ext uri="{BB962C8B-B14F-4D97-AF65-F5344CB8AC3E}">
        <p14:creationId xmlns:p14="http://schemas.microsoft.com/office/powerpoint/2010/main" val="33482489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600" dirty="0" smtClean="0"/>
              <a:t>Situational assessment</a:t>
            </a:r>
          </a:p>
          <a:p>
            <a:pPr lvl="2"/>
            <a:r>
              <a:rPr lang="en-US" sz="1600" dirty="0" smtClean="0"/>
              <a:t>Assets and liabilities</a:t>
            </a:r>
          </a:p>
          <a:p>
            <a:pPr lvl="2"/>
            <a:r>
              <a:rPr lang="en-US" sz="1600" dirty="0" smtClean="0"/>
              <a:t>Interviews with key players and critics</a:t>
            </a:r>
          </a:p>
          <a:p>
            <a:pPr lvl="1"/>
            <a:r>
              <a:rPr lang="en-US" sz="1600" dirty="0" smtClean="0"/>
              <a:t>Managing the project</a:t>
            </a:r>
          </a:p>
          <a:p>
            <a:pPr lvl="2"/>
            <a:r>
              <a:rPr lang="en-US" sz="1600" dirty="0" smtClean="0"/>
              <a:t>Find someone who can be objective</a:t>
            </a:r>
          </a:p>
          <a:p>
            <a:pPr lvl="1"/>
            <a:r>
              <a:rPr lang="en-US" sz="1600" dirty="0" smtClean="0"/>
              <a:t>Analyzing the data</a:t>
            </a:r>
          </a:p>
          <a:p>
            <a:pPr lvl="1"/>
            <a:r>
              <a:rPr lang="en-US" sz="1600" dirty="0" smtClean="0"/>
              <a:t>Put data to work</a:t>
            </a:r>
          </a:p>
          <a:p>
            <a:pPr lvl="2"/>
            <a:r>
              <a:rPr lang="en-US" sz="1600" dirty="0" smtClean="0"/>
              <a:t>Through a communications plan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FA68625-A0C7-4BDC-9F5F-02D7B025EB1D}" type="slidenum">
              <a:rPr lang="en-US" smtClean="0"/>
              <a:pPr/>
              <a:t>33</a:t>
            </a:fld>
            <a:endParaRPr lang="en-US"/>
          </a:p>
        </p:txBody>
      </p:sp>
    </p:spTree>
    <p:extLst>
      <p:ext uri="{BB962C8B-B14F-4D97-AF65-F5344CB8AC3E}">
        <p14:creationId xmlns:p14="http://schemas.microsoft.com/office/powerpoint/2010/main" val="13676372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0" dirty="0" smtClean="0"/>
              <a:t>Survey every three years</a:t>
            </a:r>
          </a:p>
          <a:p>
            <a:pPr lvl="1"/>
            <a:r>
              <a:rPr lang="en-US" sz="2800" dirty="0" smtClean="0"/>
              <a:t>Budget for it</a:t>
            </a:r>
          </a:p>
          <a:p>
            <a:pPr lvl="1"/>
            <a:r>
              <a:rPr lang="en-US" sz="2800" dirty="0" smtClean="0"/>
              <a:t>Critical to understand taxpayer feelings</a:t>
            </a:r>
          </a:p>
          <a:p>
            <a:r>
              <a:rPr lang="en-US" sz="2800" b="0" dirty="0" smtClean="0"/>
              <a:t>Shorter survey for ballot measures</a:t>
            </a:r>
          </a:p>
          <a:p>
            <a:pPr lvl="1"/>
            <a:r>
              <a:rPr lang="en-US" sz="2800" dirty="0" smtClean="0"/>
              <a:t>Unions can pay for political questions</a:t>
            </a:r>
          </a:p>
          <a:p>
            <a:pPr lvl="1"/>
            <a:r>
              <a:rPr lang="en-US" sz="2800" dirty="0" smtClean="0"/>
              <a:t>Fire district polls need to be more strategic</a:t>
            </a:r>
          </a:p>
          <a:p>
            <a:endParaRPr lang="en-US" dirty="0"/>
          </a:p>
        </p:txBody>
      </p:sp>
      <p:sp>
        <p:nvSpPr>
          <p:cNvPr id="4" name="Slide Number Placeholder 3"/>
          <p:cNvSpPr>
            <a:spLocks noGrp="1"/>
          </p:cNvSpPr>
          <p:nvPr>
            <p:ph type="sldNum" sz="quarter" idx="10"/>
          </p:nvPr>
        </p:nvSpPr>
        <p:spPr/>
        <p:txBody>
          <a:bodyPr/>
          <a:lstStyle/>
          <a:p>
            <a:fld id="{2FA68625-A0C7-4BDC-9F5F-02D7B025EB1D}" type="slidenum">
              <a:rPr lang="en-US" smtClean="0"/>
              <a:pPr/>
              <a:t>34</a:t>
            </a:fld>
            <a:endParaRPr lang="en-US"/>
          </a:p>
        </p:txBody>
      </p:sp>
    </p:spTree>
    <p:extLst>
      <p:ext uri="{BB962C8B-B14F-4D97-AF65-F5344CB8AC3E}">
        <p14:creationId xmlns:p14="http://schemas.microsoft.com/office/powerpoint/2010/main" val="32917359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Depending on the size of your phone sample, you might have to look to a combination of phone, mail and/or internet.</a:t>
            </a:r>
            <a:endParaRPr lang="en-US" dirty="0"/>
          </a:p>
        </p:txBody>
      </p:sp>
      <p:sp>
        <p:nvSpPr>
          <p:cNvPr id="4" name="Slide Number Placeholder 3"/>
          <p:cNvSpPr>
            <a:spLocks noGrp="1"/>
          </p:cNvSpPr>
          <p:nvPr>
            <p:ph type="sldNum" sz="quarter" idx="10"/>
          </p:nvPr>
        </p:nvSpPr>
        <p:spPr/>
        <p:txBody>
          <a:bodyPr/>
          <a:lstStyle/>
          <a:p>
            <a:fld id="{2FA68625-A0C7-4BDC-9F5F-02D7B025EB1D}" type="slidenum">
              <a:rPr lang="en-US" smtClean="0"/>
              <a:pPr/>
              <a:t>36</a:t>
            </a:fld>
            <a:endParaRPr lang="en-US"/>
          </a:p>
        </p:txBody>
      </p:sp>
    </p:spTree>
    <p:extLst>
      <p:ext uri="{BB962C8B-B14F-4D97-AF65-F5344CB8AC3E}">
        <p14:creationId xmlns:p14="http://schemas.microsoft.com/office/powerpoint/2010/main" val="37191706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400" dirty="0" smtClean="0"/>
              <a:t>Improves effectiveness of communication effort</a:t>
            </a:r>
          </a:p>
          <a:p>
            <a:pPr lvl="1"/>
            <a:r>
              <a:rPr lang="en-US" sz="2400" dirty="0" smtClean="0"/>
              <a:t>Gets election results</a:t>
            </a:r>
          </a:p>
          <a:p>
            <a:endParaRPr lang="en-US" dirty="0"/>
          </a:p>
        </p:txBody>
      </p:sp>
      <p:sp>
        <p:nvSpPr>
          <p:cNvPr id="4" name="Slide Number Placeholder 3"/>
          <p:cNvSpPr>
            <a:spLocks noGrp="1"/>
          </p:cNvSpPr>
          <p:nvPr>
            <p:ph type="sldNum" sz="quarter" idx="10"/>
          </p:nvPr>
        </p:nvSpPr>
        <p:spPr/>
        <p:txBody>
          <a:bodyPr/>
          <a:lstStyle/>
          <a:p>
            <a:fld id="{2FA68625-A0C7-4BDC-9F5F-02D7B025EB1D}" type="slidenum">
              <a:rPr lang="en-US" smtClean="0"/>
              <a:pPr/>
              <a:t>37</a:t>
            </a:fld>
            <a:endParaRPr lang="en-US"/>
          </a:p>
        </p:txBody>
      </p:sp>
    </p:spTree>
    <p:extLst>
      <p:ext uri="{BB962C8B-B14F-4D97-AF65-F5344CB8AC3E}">
        <p14:creationId xmlns:p14="http://schemas.microsoft.com/office/powerpoint/2010/main" val="6622106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Well developed key messages translates into better support on</a:t>
            </a:r>
            <a:r>
              <a:rPr lang="en-US" baseline="0" dirty="0" smtClean="0"/>
              <a:t> the ballot.</a:t>
            </a:r>
          </a:p>
          <a:p>
            <a:r>
              <a:rPr lang="en-US" baseline="0" dirty="0" smtClean="0"/>
              <a:t>Proactive verse reactive delivery.</a:t>
            </a:r>
          </a:p>
          <a:p>
            <a:r>
              <a:rPr lang="en-US" sz="2800" baseline="0" dirty="0" smtClean="0"/>
              <a:t>It’s important organizationally to have everyone saying the same thing. </a:t>
            </a:r>
          </a:p>
          <a:p>
            <a:r>
              <a:rPr lang="en-US" sz="2800" dirty="0" smtClean="0"/>
              <a:t>What do you want taxpayers to know?</a:t>
            </a:r>
          </a:p>
          <a:p>
            <a:r>
              <a:rPr lang="en-US" sz="2800" dirty="0" smtClean="0"/>
              <a:t>What do they want to hear from you? (SURVEY)</a:t>
            </a:r>
          </a:p>
          <a:p>
            <a:r>
              <a:rPr lang="en-US" sz="2800" dirty="0" smtClean="0"/>
              <a:t>Repeat all materials, web sites, newsletters, media releases, speeches, </a:t>
            </a:r>
            <a:r>
              <a:rPr lang="en-US" sz="2800" dirty="0" err="1" smtClean="0"/>
              <a:t>Powerpoints</a:t>
            </a:r>
            <a:r>
              <a:rPr lang="en-US" sz="2800" dirty="0" smtClean="0"/>
              <a:t>, Q&amp;As, etc.</a:t>
            </a:r>
          </a:p>
          <a:p>
            <a:endParaRPr lang="en-US" sz="2800" dirty="0" smtClean="0"/>
          </a:p>
          <a:p>
            <a:r>
              <a:rPr lang="en-US" sz="2800" dirty="0" smtClean="0"/>
              <a:t>Client who called and said he thought people</a:t>
            </a:r>
            <a:r>
              <a:rPr lang="en-US" sz="2800" baseline="0" dirty="0" smtClean="0"/>
              <a:t> were getting bored hearing the same old thing.</a:t>
            </a:r>
            <a:endParaRPr lang="en-US" sz="2800"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FA68625-A0C7-4BDC-9F5F-02D7B025EB1D}" type="slidenum">
              <a:rPr lang="en-US" smtClean="0"/>
              <a:pPr/>
              <a:t>41</a:t>
            </a:fld>
            <a:endParaRPr lang="en-US"/>
          </a:p>
        </p:txBody>
      </p:sp>
    </p:spTree>
    <p:extLst>
      <p:ext uri="{BB962C8B-B14F-4D97-AF65-F5344CB8AC3E}">
        <p14:creationId xmlns:p14="http://schemas.microsoft.com/office/powerpoint/2010/main" val="4884564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from earlier: Communication is a live thing. Message may change, but it gives you a benchmark from which to start getting the word out.</a:t>
            </a:r>
            <a:endParaRPr lang="en-US" dirty="0"/>
          </a:p>
        </p:txBody>
      </p:sp>
      <p:sp>
        <p:nvSpPr>
          <p:cNvPr id="4" name="Slide Number Placeholder 3"/>
          <p:cNvSpPr>
            <a:spLocks noGrp="1"/>
          </p:cNvSpPr>
          <p:nvPr>
            <p:ph type="sldNum" sz="quarter" idx="10"/>
          </p:nvPr>
        </p:nvSpPr>
        <p:spPr/>
        <p:txBody>
          <a:bodyPr/>
          <a:lstStyle/>
          <a:p>
            <a:fld id="{2FA68625-A0C7-4BDC-9F5F-02D7B025EB1D}" type="slidenum">
              <a:rPr lang="en-US" smtClean="0"/>
              <a:pPr/>
              <a:t>42</a:t>
            </a:fld>
            <a:endParaRPr lang="en-US"/>
          </a:p>
        </p:txBody>
      </p:sp>
    </p:spTree>
    <p:extLst>
      <p:ext uri="{BB962C8B-B14F-4D97-AF65-F5344CB8AC3E}">
        <p14:creationId xmlns:p14="http://schemas.microsoft.com/office/powerpoint/2010/main" val="3600871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A68625-A0C7-4BDC-9F5F-02D7B025EB1D}" type="slidenum">
              <a:rPr lang="en-US" smtClean="0"/>
              <a:pPr/>
              <a:t>5</a:t>
            </a:fld>
            <a:endParaRPr lang="en-US"/>
          </a:p>
        </p:txBody>
      </p:sp>
    </p:spTree>
    <p:extLst>
      <p:ext uri="{BB962C8B-B14F-4D97-AF65-F5344CB8AC3E}">
        <p14:creationId xmlns:p14="http://schemas.microsoft.com/office/powerpoint/2010/main" val="5564564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 I know this information?</a:t>
            </a:r>
            <a:endParaRPr lang="en-US" dirty="0"/>
          </a:p>
        </p:txBody>
      </p:sp>
      <p:sp>
        <p:nvSpPr>
          <p:cNvPr id="4" name="Slide Number Placeholder 3"/>
          <p:cNvSpPr>
            <a:spLocks noGrp="1"/>
          </p:cNvSpPr>
          <p:nvPr>
            <p:ph type="sldNum" sz="quarter" idx="10"/>
          </p:nvPr>
        </p:nvSpPr>
        <p:spPr/>
        <p:txBody>
          <a:bodyPr/>
          <a:lstStyle/>
          <a:p>
            <a:fld id="{2FA68625-A0C7-4BDC-9F5F-02D7B025EB1D}" type="slidenum">
              <a:rPr lang="en-US" smtClean="0"/>
              <a:pPr/>
              <a:t>52</a:t>
            </a:fld>
            <a:endParaRPr lang="en-US"/>
          </a:p>
        </p:txBody>
      </p:sp>
    </p:spTree>
    <p:extLst>
      <p:ext uri="{BB962C8B-B14F-4D97-AF65-F5344CB8AC3E}">
        <p14:creationId xmlns:p14="http://schemas.microsoft.com/office/powerpoint/2010/main" val="33932874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Research</a:t>
            </a:r>
            <a:r>
              <a:rPr lang="en-US" sz="1200" b="0" dirty="0" smtClean="0"/>
              <a:t> shows </a:t>
            </a:r>
            <a:endParaRPr lang="en-US" dirty="0"/>
          </a:p>
        </p:txBody>
      </p:sp>
      <p:sp>
        <p:nvSpPr>
          <p:cNvPr id="4" name="Slide Number Placeholder 3"/>
          <p:cNvSpPr>
            <a:spLocks noGrp="1"/>
          </p:cNvSpPr>
          <p:nvPr>
            <p:ph type="sldNum" sz="quarter" idx="10"/>
          </p:nvPr>
        </p:nvSpPr>
        <p:spPr/>
        <p:txBody>
          <a:bodyPr/>
          <a:lstStyle/>
          <a:p>
            <a:fld id="{2FA68625-A0C7-4BDC-9F5F-02D7B025EB1D}" type="slidenum">
              <a:rPr lang="en-US" smtClean="0"/>
              <a:pPr/>
              <a:t>53</a:t>
            </a:fld>
            <a:endParaRPr lang="en-US"/>
          </a:p>
        </p:txBody>
      </p:sp>
    </p:spTree>
    <p:extLst>
      <p:ext uri="{BB962C8B-B14F-4D97-AF65-F5344CB8AC3E}">
        <p14:creationId xmlns:p14="http://schemas.microsoft.com/office/powerpoint/2010/main" val="740435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You’ve done your research, and identified your</a:t>
            </a:r>
            <a:r>
              <a:rPr lang="en-US" baseline="0" dirty="0" smtClean="0"/>
              <a:t> target audiences and key messages. Now, how do we get our information in front of people? How often do we communicate with them and for what length of time. Your assets will help you with this.</a:t>
            </a:r>
            <a:endParaRPr lang="en-US" dirty="0"/>
          </a:p>
        </p:txBody>
      </p:sp>
      <p:sp>
        <p:nvSpPr>
          <p:cNvPr id="4" name="Slide Number Placeholder 3"/>
          <p:cNvSpPr>
            <a:spLocks noGrp="1"/>
          </p:cNvSpPr>
          <p:nvPr>
            <p:ph type="sldNum" sz="quarter" idx="10"/>
          </p:nvPr>
        </p:nvSpPr>
        <p:spPr/>
        <p:txBody>
          <a:bodyPr/>
          <a:lstStyle/>
          <a:p>
            <a:fld id="{2FA68625-A0C7-4BDC-9F5F-02D7B025EB1D}" type="slidenum">
              <a:rPr lang="en-US" smtClean="0"/>
              <a:pPr/>
              <a:t>56</a:t>
            </a:fld>
            <a:endParaRPr lang="en-US"/>
          </a:p>
        </p:txBody>
      </p:sp>
    </p:spTree>
    <p:extLst>
      <p:ext uri="{BB962C8B-B14F-4D97-AF65-F5344CB8AC3E}">
        <p14:creationId xmlns:p14="http://schemas.microsoft.com/office/powerpoint/2010/main" val="10489964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likely to get printed if you have relationships with reporters.</a:t>
            </a:r>
          </a:p>
          <a:p>
            <a:r>
              <a:rPr lang="en-US" dirty="0" smtClean="0"/>
              <a:t>Don’t just focus on accidents</a:t>
            </a:r>
          </a:p>
          <a:p>
            <a:r>
              <a:rPr lang="en-US" dirty="0" smtClean="0"/>
              <a:t>PSAs - </a:t>
            </a:r>
            <a:r>
              <a:rPr lang="en-US" sz="2400" dirty="0" smtClean="0"/>
              <a:t>Cost-effective way to brand/ Hard to get placement/Be unique</a:t>
            </a:r>
            <a:endParaRPr lang="en-US" dirty="0"/>
          </a:p>
        </p:txBody>
      </p:sp>
      <p:sp>
        <p:nvSpPr>
          <p:cNvPr id="4" name="Slide Number Placeholder 3"/>
          <p:cNvSpPr>
            <a:spLocks noGrp="1"/>
          </p:cNvSpPr>
          <p:nvPr>
            <p:ph type="sldNum" sz="quarter" idx="10"/>
          </p:nvPr>
        </p:nvSpPr>
        <p:spPr/>
        <p:txBody>
          <a:bodyPr/>
          <a:lstStyle/>
          <a:p>
            <a:fld id="{2FA68625-A0C7-4BDC-9F5F-02D7B025EB1D}" type="slidenum">
              <a:rPr lang="en-US" smtClean="0"/>
              <a:pPr/>
              <a:t>63</a:t>
            </a:fld>
            <a:endParaRPr lang="en-US"/>
          </a:p>
        </p:txBody>
      </p:sp>
    </p:spTree>
    <p:extLst>
      <p:ext uri="{BB962C8B-B14F-4D97-AF65-F5344CB8AC3E}">
        <p14:creationId xmlns:p14="http://schemas.microsoft.com/office/powerpoint/2010/main" val="23176158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lvl="1"/>
            <a:r>
              <a:rPr lang="en-US" sz="2400" dirty="0" smtClean="0"/>
              <a:t>Letters to the Editor </a:t>
            </a:r>
          </a:p>
          <a:p>
            <a:pPr lvl="2"/>
            <a:r>
              <a:rPr lang="en-US" sz="2400" dirty="0" smtClean="0"/>
              <a:t>Ask people to write their local paper when they compliment something you’ve done</a:t>
            </a:r>
          </a:p>
          <a:p>
            <a:pPr lvl="2"/>
            <a:r>
              <a:rPr lang="en-US" sz="2400" dirty="0" smtClean="0"/>
              <a:t>Have sheet with contact information to distribute</a:t>
            </a:r>
          </a:p>
          <a:p>
            <a:pPr lvl="1"/>
            <a:r>
              <a:rPr lang="en-US" sz="2400" dirty="0" smtClean="0"/>
              <a:t>Community Blogs</a:t>
            </a:r>
          </a:p>
          <a:p>
            <a:pPr lvl="2"/>
            <a:r>
              <a:rPr lang="en-US" sz="2400" dirty="0" smtClean="0"/>
              <a:t>Identify “key influencers” in your community</a:t>
            </a:r>
          </a:p>
          <a:p>
            <a:pPr lvl="2"/>
            <a:r>
              <a:rPr lang="en-US" sz="2400" dirty="0" smtClean="0"/>
              <a:t>Develop relationships with them</a:t>
            </a:r>
          </a:p>
          <a:p>
            <a:pPr lvl="3"/>
            <a:r>
              <a:rPr lang="en-US" sz="2400" dirty="0" smtClean="0"/>
              <a:t>Work on a specific safety project</a:t>
            </a:r>
          </a:p>
          <a:p>
            <a:pPr lvl="2"/>
            <a:r>
              <a:rPr lang="en-US" sz="2400" dirty="0" smtClean="0"/>
              <a:t>Outreach to them when in need</a:t>
            </a:r>
          </a:p>
          <a:p>
            <a:endParaRPr lang="en-US" dirty="0"/>
          </a:p>
        </p:txBody>
      </p:sp>
      <p:sp>
        <p:nvSpPr>
          <p:cNvPr id="4" name="Slide Number Placeholder 3"/>
          <p:cNvSpPr>
            <a:spLocks noGrp="1"/>
          </p:cNvSpPr>
          <p:nvPr>
            <p:ph type="sldNum" sz="quarter" idx="10"/>
          </p:nvPr>
        </p:nvSpPr>
        <p:spPr/>
        <p:txBody>
          <a:bodyPr/>
          <a:lstStyle/>
          <a:p>
            <a:fld id="{2FA68625-A0C7-4BDC-9F5F-02D7B025EB1D}" type="slidenum">
              <a:rPr lang="en-US" smtClean="0"/>
              <a:pPr/>
              <a:t>64</a:t>
            </a:fld>
            <a:endParaRPr lang="en-US"/>
          </a:p>
        </p:txBody>
      </p:sp>
    </p:spTree>
    <p:extLst>
      <p:ext uri="{BB962C8B-B14F-4D97-AF65-F5344CB8AC3E}">
        <p14:creationId xmlns:p14="http://schemas.microsoft.com/office/powerpoint/2010/main" val="27392889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0"/>
            <a:r>
              <a:rPr lang="en-US" sz="2400" dirty="0" smtClean="0"/>
              <a:t>Usually</a:t>
            </a:r>
            <a:r>
              <a:rPr lang="en-US" sz="2400" baseline="0" dirty="0" smtClean="0"/>
              <a:t> one spokesperson, but it is the responsibility of all parties</a:t>
            </a:r>
            <a:endParaRPr lang="en-US" sz="2400" dirty="0" smtClean="0"/>
          </a:p>
          <a:p>
            <a:pPr lvl="0"/>
            <a:r>
              <a:rPr lang="en-US" sz="2400" dirty="0" smtClean="0"/>
              <a:t>Biggest challenge for clients</a:t>
            </a:r>
          </a:p>
          <a:p>
            <a:pPr lvl="0"/>
            <a:r>
              <a:rPr lang="en-US" sz="2400" dirty="0" smtClean="0"/>
              <a:t>Schedule regular visits with community service organizations</a:t>
            </a:r>
          </a:p>
          <a:p>
            <a:pPr lvl="1"/>
            <a:r>
              <a:rPr lang="en-US" sz="2400" dirty="0" smtClean="0"/>
              <a:t>Look deeper than just Kiwanis, Rotary, Chamber, </a:t>
            </a:r>
          </a:p>
          <a:p>
            <a:pPr lvl="1"/>
            <a:r>
              <a:rPr lang="en-US" sz="2400" dirty="0" smtClean="0"/>
              <a:t>Focus on young mothers, HOAs, senior centers</a:t>
            </a:r>
          </a:p>
          <a:p>
            <a:pPr lvl="0"/>
            <a:r>
              <a:rPr lang="en-US" sz="2400" dirty="0" smtClean="0"/>
              <a:t>Develop </a:t>
            </a:r>
            <a:r>
              <a:rPr lang="en-US" sz="2400" dirty="0" err="1" smtClean="0"/>
              <a:t>Powerpoint</a:t>
            </a:r>
            <a:endParaRPr lang="en-US" sz="2400" dirty="0" smtClean="0"/>
          </a:p>
          <a:p>
            <a:pPr lvl="0"/>
            <a:r>
              <a:rPr lang="en-US" sz="2400" dirty="0" smtClean="0"/>
              <a:t>Target key messages to audience</a:t>
            </a:r>
          </a:p>
          <a:p>
            <a:pPr lvl="0"/>
            <a:r>
              <a:rPr lang="en-US" sz="2400" dirty="0" smtClean="0"/>
              <a:t>Leave behind materials</a:t>
            </a:r>
          </a:p>
          <a:p>
            <a:endParaRPr lang="en-US" dirty="0"/>
          </a:p>
        </p:txBody>
      </p:sp>
      <p:sp>
        <p:nvSpPr>
          <p:cNvPr id="4" name="Slide Number Placeholder 3"/>
          <p:cNvSpPr>
            <a:spLocks noGrp="1"/>
          </p:cNvSpPr>
          <p:nvPr>
            <p:ph type="sldNum" sz="quarter" idx="10"/>
          </p:nvPr>
        </p:nvSpPr>
        <p:spPr/>
        <p:txBody>
          <a:bodyPr/>
          <a:lstStyle/>
          <a:p>
            <a:fld id="{2FA68625-A0C7-4BDC-9F5F-02D7B025EB1D}" type="slidenum">
              <a:rPr lang="en-US" smtClean="0"/>
              <a:pPr/>
              <a:t>65</a:t>
            </a:fld>
            <a:endParaRPr lang="en-US"/>
          </a:p>
        </p:txBody>
      </p:sp>
    </p:spTree>
    <p:extLst>
      <p:ext uri="{BB962C8B-B14F-4D97-AF65-F5344CB8AC3E}">
        <p14:creationId xmlns:p14="http://schemas.microsoft.com/office/powerpoint/2010/main" val="35724968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68580" lvl="1" indent="0">
              <a:spcBef>
                <a:spcPts val="700"/>
              </a:spcBef>
              <a:buClr>
                <a:schemeClr val="tx2"/>
              </a:buClr>
              <a:buSzPct val="95000"/>
              <a:buFont typeface="Wingdings"/>
              <a:buNone/>
            </a:pPr>
            <a:r>
              <a:rPr lang="en-US" sz="3000" dirty="0" smtClean="0"/>
              <a:t>Public events</a:t>
            </a:r>
          </a:p>
          <a:p>
            <a:pPr marL="324612" lvl="2" indent="0">
              <a:spcBef>
                <a:spcPts val="700"/>
              </a:spcBef>
              <a:buClr>
                <a:schemeClr val="tx2"/>
              </a:buClr>
              <a:buSzPct val="95000"/>
              <a:buFont typeface="Wingdings"/>
              <a:buNone/>
            </a:pPr>
            <a:r>
              <a:rPr lang="en-US" sz="2800" dirty="0" smtClean="0"/>
              <a:t>Don’t become “festival organizers”</a:t>
            </a:r>
          </a:p>
          <a:p>
            <a:pPr marL="324612" lvl="2" indent="0">
              <a:spcBef>
                <a:spcPts val="700"/>
              </a:spcBef>
              <a:buClr>
                <a:schemeClr val="tx2"/>
              </a:buClr>
              <a:buSzPct val="95000"/>
              <a:buFont typeface="Wingdings"/>
              <a:buNone/>
            </a:pPr>
            <a:r>
              <a:rPr lang="en-US" sz="2800" dirty="0" smtClean="0"/>
              <a:t>Big fairs, car shows or other large events - no</a:t>
            </a:r>
          </a:p>
          <a:p>
            <a:pPr marL="324612" lvl="2" indent="0">
              <a:spcBef>
                <a:spcPts val="700"/>
              </a:spcBef>
              <a:buClr>
                <a:schemeClr val="tx2"/>
              </a:buClr>
              <a:buSzPct val="95000"/>
              <a:buFont typeface="Wingdings"/>
              <a:buNone/>
            </a:pPr>
            <a:r>
              <a:rPr lang="en-US" sz="2800" dirty="0" smtClean="0"/>
              <a:t>School presence</a:t>
            </a:r>
          </a:p>
          <a:p>
            <a:pPr marL="589788" lvl="3" indent="0">
              <a:spcBef>
                <a:spcPts val="700"/>
              </a:spcBef>
              <a:buClr>
                <a:schemeClr val="tx2"/>
              </a:buClr>
              <a:buSzPct val="95000"/>
              <a:buFont typeface="Wingdings"/>
              <a:buNone/>
            </a:pPr>
            <a:r>
              <a:rPr lang="en-US" sz="2600" dirty="0" smtClean="0"/>
              <a:t>Important for fire prevention</a:t>
            </a:r>
          </a:p>
          <a:p>
            <a:pPr marL="589788" lvl="3" indent="0">
              <a:spcBef>
                <a:spcPts val="700"/>
              </a:spcBef>
              <a:buClr>
                <a:schemeClr val="tx2"/>
              </a:buClr>
              <a:buSzPct val="95000"/>
              <a:buFont typeface="Wingdings"/>
              <a:buNone/>
            </a:pPr>
            <a:r>
              <a:rPr lang="en-US" sz="2600" dirty="0" smtClean="0"/>
              <a:t>Have information for parents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FA68625-A0C7-4BDC-9F5F-02D7B025EB1D}" type="slidenum">
              <a:rPr lang="en-US" smtClean="0"/>
              <a:pPr/>
              <a:t>66</a:t>
            </a:fld>
            <a:endParaRPr lang="en-US"/>
          </a:p>
        </p:txBody>
      </p:sp>
    </p:spTree>
    <p:extLst>
      <p:ext uri="{BB962C8B-B14F-4D97-AF65-F5344CB8AC3E}">
        <p14:creationId xmlns:p14="http://schemas.microsoft.com/office/powerpoint/2010/main" val="9848623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2800" dirty="0" smtClean="0"/>
              <a:t>Web site</a:t>
            </a:r>
          </a:p>
          <a:p>
            <a:pPr lvl="1"/>
            <a:r>
              <a:rPr lang="en-US" sz="2800" dirty="0" smtClean="0"/>
              <a:t>Passive form of communication</a:t>
            </a:r>
          </a:p>
          <a:p>
            <a:pPr lvl="1"/>
            <a:r>
              <a:rPr lang="en-US" sz="2800" dirty="0" smtClean="0"/>
              <a:t>Drive people to your site</a:t>
            </a:r>
          </a:p>
          <a:p>
            <a:pPr lvl="1"/>
            <a:r>
              <a:rPr lang="en-US" sz="2800" dirty="0" smtClean="0"/>
              <a:t>Keep it current</a:t>
            </a:r>
          </a:p>
          <a:p>
            <a:pPr lvl="1"/>
            <a:r>
              <a:rPr lang="en-US" sz="2800" dirty="0" smtClean="0"/>
              <a:t>Concise</a:t>
            </a:r>
          </a:p>
          <a:p>
            <a:pPr lvl="2"/>
            <a:r>
              <a:rPr lang="en-US" sz="2800" dirty="0" smtClean="0"/>
              <a:t>Identify which pages are used, and get rid of those that aren’t</a:t>
            </a:r>
          </a:p>
          <a:p>
            <a:pPr marL="68580" marR="0" lvl="0" algn="l" defTabSz="914400" rtl="0" eaLnBrk="1" fontAlgn="auto" latinLnBrk="0" hangingPunct="1">
              <a:lnSpc>
                <a:spcPct val="100000"/>
              </a:lnSpc>
              <a:spcBef>
                <a:spcPts val="700"/>
              </a:spcBef>
              <a:spcAft>
                <a:spcPts val="0"/>
              </a:spcAft>
              <a:buClr>
                <a:schemeClr val="tx2"/>
              </a:buClr>
              <a:buSzPct val="95000"/>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Blog</a:t>
            </a:r>
          </a:p>
          <a:p>
            <a:pPr marL="740664" marR="0" lvl="1" indent="-285750" algn="l" defTabSz="914400" rtl="0" eaLnBrk="1" fontAlgn="auto" latinLnBrk="0" hangingPunct="1">
              <a:lnSpc>
                <a:spcPct val="100000"/>
              </a:lnSpc>
              <a:spcBef>
                <a:spcPct val="20000"/>
              </a:spcBef>
              <a:spcAft>
                <a:spcPts val="0"/>
              </a:spcAft>
              <a:buClr>
                <a:schemeClr val="accent2"/>
              </a:buClr>
              <a:buSzPct val="90000"/>
              <a:buFont typeface="Wingdings"/>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Personalized form of communication</a:t>
            </a:r>
          </a:p>
          <a:p>
            <a:pPr marL="740664" marR="0" lvl="1" indent="-285750" algn="l" defTabSz="914400" rtl="0" eaLnBrk="1" fontAlgn="auto" latinLnBrk="0" hangingPunct="1">
              <a:lnSpc>
                <a:spcPct val="100000"/>
              </a:lnSpc>
              <a:spcBef>
                <a:spcPct val="20000"/>
              </a:spcBef>
              <a:spcAft>
                <a:spcPts val="0"/>
              </a:spcAft>
              <a:buClr>
                <a:schemeClr val="accent2"/>
              </a:buClr>
              <a:buSzPct val="90000"/>
              <a:buFont typeface="Wingdings"/>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Use for longer topics</a:t>
            </a:r>
          </a:p>
          <a:p>
            <a:pPr marL="740664" marR="0" lvl="1" indent="-285750" algn="l" defTabSz="914400" rtl="0" eaLnBrk="1" fontAlgn="auto" latinLnBrk="0" hangingPunct="1">
              <a:lnSpc>
                <a:spcPct val="100000"/>
              </a:lnSpc>
              <a:spcBef>
                <a:spcPct val="20000"/>
              </a:spcBef>
              <a:spcAft>
                <a:spcPts val="0"/>
              </a:spcAft>
              <a:buClr>
                <a:schemeClr val="accent2"/>
              </a:buClr>
              <a:buSzPct val="90000"/>
              <a:buFont typeface="Wingdings"/>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Must be updated regularly to be effective</a:t>
            </a:r>
          </a:p>
          <a:p>
            <a:pPr marL="740664" marR="0" lvl="1" indent="-285750" algn="l" defTabSz="914400" rtl="0" eaLnBrk="1" fontAlgn="auto" latinLnBrk="0" hangingPunct="1">
              <a:lnSpc>
                <a:spcPct val="100000"/>
              </a:lnSpc>
              <a:spcBef>
                <a:spcPct val="20000"/>
              </a:spcBef>
              <a:spcAft>
                <a:spcPts val="0"/>
              </a:spcAft>
              <a:buClr>
                <a:schemeClr val="accent2"/>
              </a:buClr>
              <a:buSzPct val="90000"/>
              <a:buFont typeface="Wingdings"/>
              <a:buChar char=""/>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lvl="1"/>
            <a:endParaRPr lang="en-US" sz="2800" dirty="0" smtClean="0"/>
          </a:p>
          <a:p>
            <a:endParaRPr lang="en-US" dirty="0"/>
          </a:p>
        </p:txBody>
      </p:sp>
      <p:sp>
        <p:nvSpPr>
          <p:cNvPr id="4" name="Slide Number Placeholder 3"/>
          <p:cNvSpPr>
            <a:spLocks noGrp="1"/>
          </p:cNvSpPr>
          <p:nvPr>
            <p:ph type="sldNum" sz="quarter" idx="10"/>
          </p:nvPr>
        </p:nvSpPr>
        <p:spPr/>
        <p:txBody>
          <a:bodyPr/>
          <a:lstStyle/>
          <a:p>
            <a:fld id="{2FA68625-A0C7-4BDC-9F5F-02D7B025EB1D}" type="slidenum">
              <a:rPr lang="en-US" smtClean="0"/>
              <a:pPr/>
              <a:t>69</a:t>
            </a:fld>
            <a:endParaRPr lang="en-US"/>
          </a:p>
        </p:txBody>
      </p:sp>
    </p:spTree>
    <p:extLst>
      <p:ext uri="{BB962C8B-B14F-4D97-AF65-F5344CB8AC3E}">
        <p14:creationId xmlns:p14="http://schemas.microsoft.com/office/powerpoint/2010/main" val="38400759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2800" b="0" dirty="0" smtClean="0"/>
              <a:t>Facebook for fire districts</a:t>
            </a:r>
          </a:p>
          <a:p>
            <a:pPr lvl="1"/>
            <a:r>
              <a:rPr lang="en-US" sz="2800" dirty="0" smtClean="0"/>
              <a:t>Post new information 1-2x per week</a:t>
            </a:r>
          </a:p>
          <a:p>
            <a:pPr lvl="1"/>
            <a:r>
              <a:rPr lang="en-US" sz="2800" dirty="0" smtClean="0"/>
              <a:t>Let people see inside your department</a:t>
            </a:r>
          </a:p>
          <a:p>
            <a:pPr lvl="1"/>
            <a:r>
              <a:rPr lang="en-US" sz="2800" dirty="0" smtClean="0"/>
              <a:t>Safety tips</a:t>
            </a:r>
          </a:p>
          <a:p>
            <a:pPr lvl="1"/>
            <a:r>
              <a:rPr lang="en-US" sz="2800" dirty="0" smtClean="0"/>
              <a:t>Community service projects</a:t>
            </a:r>
          </a:p>
          <a:p>
            <a:pPr lvl="1"/>
            <a:r>
              <a:rPr lang="en-US" sz="2800" dirty="0" smtClean="0"/>
              <a:t>Announcements for web site updates, newsletters, events or trainings</a:t>
            </a:r>
          </a:p>
          <a:p>
            <a:pPr lvl="1"/>
            <a:r>
              <a:rPr lang="en-US" sz="2800" dirty="0" smtClean="0"/>
              <a:t>Pictures from public events</a:t>
            </a:r>
          </a:p>
          <a:p>
            <a:pPr lvl="1"/>
            <a:r>
              <a:rPr lang="en-US" sz="2800" dirty="0" smtClean="0"/>
              <a:t>Have friends “Like” your page</a:t>
            </a:r>
          </a:p>
          <a:p>
            <a:pPr lvl="1"/>
            <a:r>
              <a:rPr lang="en-US" sz="2800" dirty="0" smtClean="0"/>
              <a:t>Have friends “Share” your information to make new friends</a:t>
            </a:r>
          </a:p>
          <a:p>
            <a:endParaRPr lang="en-US" dirty="0"/>
          </a:p>
        </p:txBody>
      </p:sp>
      <p:sp>
        <p:nvSpPr>
          <p:cNvPr id="4" name="Slide Number Placeholder 3"/>
          <p:cNvSpPr>
            <a:spLocks noGrp="1"/>
          </p:cNvSpPr>
          <p:nvPr>
            <p:ph type="sldNum" sz="quarter" idx="10"/>
          </p:nvPr>
        </p:nvSpPr>
        <p:spPr/>
        <p:txBody>
          <a:bodyPr/>
          <a:lstStyle/>
          <a:p>
            <a:fld id="{2FA68625-A0C7-4BDC-9F5F-02D7B025EB1D}" type="slidenum">
              <a:rPr lang="en-US" smtClean="0"/>
              <a:pPr/>
              <a:t>71</a:t>
            </a:fld>
            <a:endParaRPr lang="en-US"/>
          </a:p>
        </p:txBody>
      </p:sp>
    </p:spTree>
    <p:extLst>
      <p:ext uri="{BB962C8B-B14F-4D97-AF65-F5344CB8AC3E}">
        <p14:creationId xmlns:p14="http://schemas.microsoft.com/office/powerpoint/2010/main" val="2298337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Twitter - This is happening.</a:t>
            </a:r>
          </a:p>
          <a:p>
            <a:pPr lvl="1"/>
            <a:r>
              <a:rPr lang="en-US" dirty="0" smtClean="0"/>
              <a:t>Tornado has touched down at X and X</a:t>
            </a:r>
          </a:p>
          <a:p>
            <a:pPr lvl="1"/>
            <a:r>
              <a:rPr lang="en-US" dirty="0" smtClean="0"/>
              <a:t>Ice on Hill Street – avoid</a:t>
            </a:r>
          </a:p>
          <a:p>
            <a:r>
              <a:rPr lang="en-US" dirty="0" smtClean="0"/>
              <a:t>Facebook – This happened.</a:t>
            </a:r>
          </a:p>
          <a:p>
            <a:pPr lvl="1"/>
            <a:r>
              <a:rPr lang="en-US" dirty="0" smtClean="0"/>
              <a:t>Remembering those who lost their lives</a:t>
            </a:r>
          </a:p>
          <a:p>
            <a:pPr lvl="1"/>
            <a:r>
              <a:rPr lang="en-US" dirty="0" smtClean="0"/>
              <a:t>Where to find shelter in a storm</a:t>
            </a:r>
          </a:p>
          <a:p>
            <a:endParaRPr lang="en-US" dirty="0"/>
          </a:p>
        </p:txBody>
      </p:sp>
      <p:sp>
        <p:nvSpPr>
          <p:cNvPr id="4" name="Slide Number Placeholder 3"/>
          <p:cNvSpPr>
            <a:spLocks noGrp="1"/>
          </p:cNvSpPr>
          <p:nvPr>
            <p:ph type="sldNum" sz="quarter" idx="10"/>
          </p:nvPr>
        </p:nvSpPr>
        <p:spPr/>
        <p:txBody>
          <a:bodyPr/>
          <a:lstStyle/>
          <a:p>
            <a:fld id="{2FA68625-A0C7-4BDC-9F5F-02D7B025EB1D}" type="slidenum">
              <a:rPr lang="en-US" smtClean="0"/>
              <a:pPr/>
              <a:t>72</a:t>
            </a:fld>
            <a:endParaRPr lang="en-US"/>
          </a:p>
        </p:txBody>
      </p:sp>
    </p:spTree>
    <p:extLst>
      <p:ext uri="{BB962C8B-B14F-4D97-AF65-F5344CB8AC3E}">
        <p14:creationId xmlns:p14="http://schemas.microsoft.com/office/powerpoint/2010/main" val="1775435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 but…we save lives!</a:t>
            </a:r>
            <a:endParaRPr lang="en-US" dirty="0"/>
          </a:p>
        </p:txBody>
      </p:sp>
      <p:sp>
        <p:nvSpPr>
          <p:cNvPr id="4" name="Slide Number Placeholder 3"/>
          <p:cNvSpPr>
            <a:spLocks noGrp="1"/>
          </p:cNvSpPr>
          <p:nvPr>
            <p:ph type="sldNum" sz="quarter" idx="10"/>
          </p:nvPr>
        </p:nvSpPr>
        <p:spPr/>
        <p:txBody>
          <a:bodyPr/>
          <a:lstStyle/>
          <a:p>
            <a:fld id="{2FA68625-A0C7-4BDC-9F5F-02D7B025EB1D}" type="slidenum">
              <a:rPr lang="en-US" smtClean="0"/>
              <a:pPr/>
              <a:t>6</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one strategy or method for message delivery. Use several and say the same thing. </a:t>
            </a:r>
          </a:p>
          <a:p>
            <a:r>
              <a:rPr lang="en-US" dirty="0" smtClean="0"/>
              <a:t>What happens when all these pieces fit together?</a:t>
            </a:r>
          </a:p>
          <a:p>
            <a:endParaRPr lang="en-US" dirty="0"/>
          </a:p>
        </p:txBody>
      </p:sp>
      <p:sp>
        <p:nvSpPr>
          <p:cNvPr id="4" name="Slide Number Placeholder 3"/>
          <p:cNvSpPr>
            <a:spLocks noGrp="1"/>
          </p:cNvSpPr>
          <p:nvPr>
            <p:ph type="sldNum" sz="quarter" idx="10"/>
          </p:nvPr>
        </p:nvSpPr>
        <p:spPr/>
        <p:txBody>
          <a:bodyPr/>
          <a:lstStyle/>
          <a:p>
            <a:fld id="{2FA68625-A0C7-4BDC-9F5F-02D7B025EB1D}" type="slidenum">
              <a:rPr lang="en-US" smtClean="0"/>
              <a:pPr/>
              <a:t>74</a:t>
            </a:fld>
            <a:endParaRPr lang="en-US"/>
          </a:p>
        </p:txBody>
      </p:sp>
    </p:spTree>
    <p:extLst>
      <p:ext uri="{BB962C8B-B14F-4D97-AF65-F5344CB8AC3E}">
        <p14:creationId xmlns:p14="http://schemas.microsoft.com/office/powerpoint/2010/main" val="36306013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lvl="1"/>
            <a:r>
              <a:rPr lang="en-US" sz="2800" dirty="0" smtClean="0"/>
              <a:t>Why go to the expense of an election if you don’t know the outcome?</a:t>
            </a:r>
          </a:p>
          <a:p>
            <a:pPr lvl="1"/>
            <a:r>
              <a:rPr lang="en-US" sz="2800" dirty="0" smtClean="0"/>
              <a:t>It also costs political capital</a:t>
            </a:r>
          </a:p>
          <a:p>
            <a:r>
              <a:rPr lang="en-US" sz="2800" b="0" dirty="0" smtClean="0"/>
              <a:t>Fire district or union poll</a:t>
            </a:r>
          </a:p>
          <a:p>
            <a:pPr lvl="1"/>
            <a:r>
              <a:rPr lang="en-US" sz="2800" dirty="0" smtClean="0"/>
              <a:t>Don’t combine resources </a:t>
            </a:r>
          </a:p>
          <a:p>
            <a:r>
              <a:rPr lang="en-US" sz="2800" b="0" dirty="0" smtClean="0"/>
              <a:t>10-15 minute survey by phone</a:t>
            </a:r>
          </a:p>
          <a:p>
            <a:r>
              <a:rPr lang="en-US" sz="2800" b="0" dirty="0" smtClean="0"/>
              <a:t>6-12 months in advance of ballot measure</a:t>
            </a:r>
          </a:p>
          <a:p>
            <a:r>
              <a:rPr lang="en-US" sz="2800" b="0" dirty="0" smtClean="0"/>
              <a:t>Develop message and identify target audience</a:t>
            </a:r>
          </a:p>
          <a:p>
            <a:endParaRPr lang="en-US" dirty="0"/>
          </a:p>
        </p:txBody>
      </p:sp>
      <p:sp>
        <p:nvSpPr>
          <p:cNvPr id="4" name="Slide Number Placeholder 3"/>
          <p:cNvSpPr>
            <a:spLocks noGrp="1"/>
          </p:cNvSpPr>
          <p:nvPr>
            <p:ph type="sldNum" sz="quarter" idx="10"/>
          </p:nvPr>
        </p:nvSpPr>
        <p:spPr/>
        <p:txBody>
          <a:bodyPr/>
          <a:lstStyle/>
          <a:p>
            <a:fld id="{2FA68625-A0C7-4BDC-9F5F-02D7B025EB1D}" type="slidenum">
              <a:rPr lang="en-US" smtClean="0"/>
              <a:pPr/>
              <a:t>77</a:t>
            </a:fld>
            <a:endParaRPr lang="en-US"/>
          </a:p>
        </p:txBody>
      </p:sp>
    </p:spTree>
    <p:extLst>
      <p:ext uri="{BB962C8B-B14F-4D97-AF65-F5344CB8AC3E}">
        <p14:creationId xmlns:p14="http://schemas.microsoft.com/office/powerpoint/2010/main" val="16554190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800" dirty="0" smtClean="0"/>
              <a:t>Identify how you will deliver message to target audience</a:t>
            </a:r>
          </a:p>
        </p:txBody>
      </p:sp>
      <p:sp>
        <p:nvSpPr>
          <p:cNvPr id="4" name="Slide Number Placeholder 3"/>
          <p:cNvSpPr>
            <a:spLocks noGrp="1"/>
          </p:cNvSpPr>
          <p:nvPr>
            <p:ph type="sldNum" sz="quarter" idx="10"/>
          </p:nvPr>
        </p:nvSpPr>
        <p:spPr/>
        <p:txBody>
          <a:bodyPr/>
          <a:lstStyle/>
          <a:p>
            <a:fld id="{2FA68625-A0C7-4BDC-9F5F-02D7B025EB1D}" type="slidenum">
              <a:rPr lang="en-US" smtClean="0"/>
              <a:pPr/>
              <a:t>78</a:t>
            </a:fld>
            <a:endParaRPr lang="en-US"/>
          </a:p>
        </p:txBody>
      </p:sp>
    </p:spTree>
    <p:extLst>
      <p:ext uri="{BB962C8B-B14F-4D97-AF65-F5344CB8AC3E}">
        <p14:creationId xmlns:p14="http://schemas.microsoft.com/office/powerpoint/2010/main" val="935886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Most fire districts</a:t>
            </a:r>
            <a:r>
              <a:rPr lang="en-US" baseline="0" dirty="0" smtClean="0"/>
              <a:t> have high approval ratings. Certainly higher than </a:t>
            </a:r>
            <a:r>
              <a:rPr lang="en-US" dirty="0" smtClean="0"/>
              <a:t>the state, Congress or President!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FA68625-A0C7-4BDC-9F5F-02D7B025EB1D}" type="slidenum">
              <a:rPr lang="en-US" smtClean="0"/>
              <a:pPr/>
              <a:t>7</a:t>
            </a:fld>
            <a:endParaRPr lang="en-US"/>
          </a:p>
        </p:txBody>
      </p:sp>
    </p:spTree>
    <p:extLst>
      <p:ext uri="{BB962C8B-B14F-4D97-AF65-F5344CB8AC3E}">
        <p14:creationId xmlns:p14="http://schemas.microsoft.com/office/powerpoint/2010/main" val="1904576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Disillusioned by east coast government</a:t>
            </a:r>
          </a:p>
          <a:p>
            <a:pPr lvl="1"/>
            <a:r>
              <a:rPr lang="en-US" sz="2400" dirty="0" smtClean="0"/>
              <a:t>Political bosses and corruption in both parties</a:t>
            </a:r>
          </a:p>
          <a:p>
            <a:pPr lvl="1"/>
            <a:r>
              <a:rPr lang="en-US" sz="2400" dirty="0" smtClean="0"/>
              <a:t>High taxes</a:t>
            </a:r>
          </a:p>
          <a:p>
            <a:pPr lvl="1"/>
            <a:r>
              <a:rPr lang="en-US" sz="2400" dirty="0" smtClean="0"/>
              <a:t>Huge gap between rich and poor</a:t>
            </a:r>
          </a:p>
          <a:p>
            <a:pPr lvl="2"/>
            <a:r>
              <a:rPr lang="en-US" sz="2400" dirty="0" smtClean="0"/>
              <a:t>“Robber Baron” mentality</a:t>
            </a:r>
          </a:p>
          <a:p>
            <a:endParaRPr lang="en-US" dirty="0"/>
          </a:p>
        </p:txBody>
      </p:sp>
      <p:sp>
        <p:nvSpPr>
          <p:cNvPr id="4" name="Slide Number Placeholder 3"/>
          <p:cNvSpPr>
            <a:spLocks noGrp="1"/>
          </p:cNvSpPr>
          <p:nvPr>
            <p:ph type="sldNum" sz="quarter" idx="10"/>
          </p:nvPr>
        </p:nvSpPr>
        <p:spPr/>
        <p:txBody>
          <a:bodyPr/>
          <a:lstStyle/>
          <a:p>
            <a:fld id="{2FA68625-A0C7-4BDC-9F5F-02D7B025EB1D}" type="slidenum">
              <a:rPr lang="en-US" smtClean="0"/>
              <a:pPr/>
              <a:t>8</a:t>
            </a:fld>
            <a:endParaRPr lang="en-US"/>
          </a:p>
        </p:txBody>
      </p:sp>
    </p:spTree>
    <p:extLst>
      <p:ext uri="{BB962C8B-B14F-4D97-AF65-F5344CB8AC3E}">
        <p14:creationId xmlns:p14="http://schemas.microsoft.com/office/powerpoint/2010/main" val="2869428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Utopian farm movement</a:t>
            </a:r>
          </a:p>
          <a:p>
            <a:pPr lvl="1"/>
            <a:r>
              <a:rPr lang="en-US" dirty="0" smtClean="0"/>
              <a:t>The Grange</a:t>
            </a:r>
            <a:endParaRPr lang="en-US" dirty="0"/>
          </a:p>
        </p:txBody>
      </p:sp>
      <p:sp>
        <p:nvSpPr>
          <p:cNvPr id="4" name="Slide Number Placeholder 3"/>
          <p:cNvSpPr>
            <a:spLocks noGrp="1"/>
          </p:cNvSpPr>
          <p:nvPr>
            <p:ph type="sldNum" sz="quarter" idx="10"/>
          </p:nvPr>
        </p:nvSpPr>
        <p:spPr/>
        <p:txBody>
          <a:bodyPr/>
          <a:lstStyle/>
          <a:p>
            <a:fld id="{2FA68625-A0C7-4BDC-9F5F-02D7B025EB1D}" type="slidenum">
              <a:rPr lang="en-US" smtClean="0"/>
              <a:pPr/>
              <a:t>9</a:t>
            </a:fld>
            <a:endParaRPr lang="en-US"/>
          </a:p>
        </p:txBody>
      </p:sp>
    </p:spTree>
    <p:extLst>
      <p:ext uri="{BB962C8B-B14F-4D97-AF65-F5344CB8AC3E}">
        <p14:creationId xmlns:p14="http://schemas.microsoft.com/office/powerpoint/2010/main" val="780427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 place we see this independent streak in</a:t>
            </a:r>
            <a:r>
              <a:rPr lang="en-US" baseline="0" dirty="0" smtClean="0"/>
              <a:t> WA is through the initiative process. And it has hurt our </a:t>
            </a:r>
            <a:r>
              <a:rPr lang="en-US" baseline="0" dirty="0" err="1" smtClean="0"/>
              <a:t>abilit</a:t>
            </a:r>
            <a:r>
              <a:rPr lang="en-US" baseline="0" dirty="0" smtClean="0"/>
              <a:t> to fund emergency services. </a:t>
            </a:r>
            <a:endParaRPr lang="en-US" dirty="0"/>
          </a:p>
        </p:txBody>
      </p:sp>
      <p:sp>
        <p:nvSpPr>
          <p:cNvPr id="4" name="Slide Number Placeholder 3"/>
          <p:cNvSpPr>
            <a:spLocks noGrp="1"/>
          </p:cNvSpPr>
          <p:nvPr>
            <p:ph type="sldNum" sz="quarter" idx="10"/>
          </p:nvPr>
        </p:nvSpPr>
        <p:spPr/>
        <p:txBody>
          <a:bodyPr/>
          <a:lstStyle/>
          <a:p>
            <a:fld id="{2FA68625-A0C7-4BDC-9F5F-02D7B025EB1D}"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initiatives reinforced the idea of this Independent</a:t>
            </a:r>
            <a:r>
              <a:rPr lang="en-US" baseline="0" dirty="0" smtClean="0"/>
              <a:t> mindset being alive and well in Washington State.</a:t>
            </a:r>
          </a:p>
          <a:p>
            <a:r>
              <a:rPr lang="en-US" baseline="0" dirty="0" smtClean="0"/>
              <a:t>And still others recently have sought to control government revenue and spending.</a:t>
            </a:r>
            <a:endParaRPr lang="en-US" dirty="0"/>
          </a:p>
        </p:txBody>
      </p:sp>
      <p:sp>
        <p:nvSpPr>
          <p:cNvPr id="4" name="Slide Number Placeholder 3"/>
          <p:cNvSpPr>
            <a:spLocks noGrp="1"/>
          </p:cNvSpPr>
          <p:nvPr>
            <p:ph type="sldNum" sz="quarter" idx="10"/>
          </p:nvPr>
        </p:nvSpPr>
        <p:spPr/>
        <p:txBody>
          <a:bodyPr/>
          <a:lstStyle/>
          <a:p>
            <a:fld id="{2FA68625-A0C7-4BDC-9F5F-02D7B025EB1D}" type="slidenum">
              <a:rPr lang="en-US" smtClean="0"/>
              <a:pPr/>
              <a:t>12</a:t>
            </a:fld>
            <a:endParaRPr lang="en-US"/>
          </a:p>
        </p:txBody>
      </p:sp>
    </p:spTree>
    <p:extLst>
      <p:ext uri="{BB962C8B-B14F-4D97-AF65-F5344CB8AC3E}">
        <p14:creationId xmlns:p14="http://schemas.microsoft.com/office/powerpoint/2010/main" val="1461282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When you understand where people are coming from, it helps see how far you have to go to reach them.</a:t>
            </a:r>
          </a:p>
        </p:txBody>
      </p:sp>
      <p:sp>
        <p:nvSpPr>
          <p:cNvPr id="4" name="Slide Number Placeholder 3"/>
          <p:cNvSpPr>
            <a:spLocks noGrp="1"/>
          </p:cNvSpPr>
          <p:nvPr>
            <p:ph type="sldNum" sz="quarter" idx="10"/>
          </p:nvPr>
        </p:nvSpPr>
        <p:spPr/>
        <p:txBody>
          <a:bodyPr/>
          <a:lstStyle/>
          <a:p>
            <a:fld id="{2FA68625-A0C7-4BDC-9F5F-02D7B025EB1D}"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8EC1E65-B438-43DF-917F-A4EDDE0DB792}" type="datetimeFigureOut">
              <a:rPr lang="en-US" smtClean="0"/>
              <a:pPr/>
              <a:t>5/24/2012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2E4C11-DC38-430C-8EB9-F9DFB12B61E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EC1E65-B438-43DF-917F-A4EDDE0DB792}" type="datetimeFigureOut">
              <a:rPr lang="en-US" smtClean="0"/>
              <a:pPr/>
              <a:t>5/24/2012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2E4C11-DC38-430C-8EB9-F9DFB12B61E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EC1E65-B438-43DF-917F-A4EDDE0DB792}" type="datetimeFigureOut">
              <a:rPr lang="en-US" smtClean="0"/>
              <a:pPr/>
              <a:t>5/24/2012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2E4C11-DC38-430C-8EB9-F9DFB12B61E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EC1E65-B438-43DF-917F-A4EDDE0DB792}" type="datetimeFigureOut">
              <a:rPr lang="en-US" smtClean="0"/>
              <a:pPr/>
              <a:t>5/24/2012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2E4C11-DC38-430C-8EB9-F9DFB12B61E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88EC1E65-B438-43DF-917F-A4EDDE0DB792}" type="datetimeFigureOut">
              <a:rPr lang="en-US" smtClean="0"/>
              <a:pPr/>
              <a:t>5/24/2012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2E4C11-DC38-430C-8EB9-F9DFB12B61E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8EC1E65-B438-43DF-917F-A4EDDE0DB792}" type="datetimeFigureOut">
              <a:rPr lang="en-US" smtClean="0"/>
              <a:pPr/>
              <a:t>5/24/2012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2E4C11-DC38-430C-8EB9-F9DFB12B61E0}"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8EC1E65-B438-43DF-917F-A4EDDE0DB792}" type="datetimeFigureOut">
              <a:rPr lang="en-US" smtClean="0"/>
              <a:pPr/>
              <a:t>5/24/2012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2E4C11-DC38-430C-8EB9-F9DFB12B61E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EC1E65-B438-43DF-917F-A4EDDE0DB792}" type="datetimeFigureOut">
              <a:rPr lang="en-US" smtClean="0"/>
              <a:pPr/>
              <a:t>5/24/2012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2E4C11-DC38-430C-8EB9-F9DFB12B61E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EC1E65-B438-43DF-917F-A4EDDE0DB792}" type="datetimeFigureOut">
              <a:rPr lang="en-US" smtClean="0"/>
              <a:pPr/>
              <a:t>5/24/2012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2E4C11-DC38-430C-8EB9-F9DFB12B61E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88EC1E65-B438-43DF-917F-A4EDDE0DB792}" type="datetimeFigureOut">
              <a:rPr lang="en-US" smtClean="0"/>
              <a:pPr/>
              <a:t>5/24/2012</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0A2E4C11-DC38-430C-8EB9-F9DFB12B61E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EC1E65-B438-43DF-917F-A4EDDE0DB792}" type="datetimeFigureOut">
              <a:rPr lang="en-US" smtClean="0"/>
              <a:pPr/>
              <a:t>5/24/2012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2E4C11-DC38-430C-8EB9-F9DFB12B61E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88EC1E65-B438-43DF-917F-A4EDDE0DB792}" type="datetimeFigureOut">
              <a:rPr lang="en-US" smtClean="0"/>
              <a:pPr/>
              <a:t>5/24/2012</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0A2E4C11-DC38-430C-8EB9-F9DFB12B61E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hyperlink" Target="http://www.themorningnews.org/archives/galleries/american_farmer/05af.php" TargetMode="External"/><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68.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www.kenburbary.com/wp-content/uploads/2011/03/image.png" TargetMode="Externa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7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9140000">
            <a:off x="2027734" y="2396177"/>
            <a:ext cx="6894382" cy="1558077"/>
          </a:xfrm>
        </p:spPr>
        <p:txBody>
          <a:bodyPr/>
          <a:lstStyle/>
          <a:p>
            <a:r>
              <a:rPr lang="en-US" sz="4800" dirty="0" smtClean="0"/>
              <a:t>Communicating to Win </a:t>
            </a:r>
            <a:br>
              <a:rPr lang="en-US" sz="4800" dirty="0" smtClean="0"/>
            </a:br>
            <a:r>
              <a:rPr lang="en-US" sz="4800" dirty="0" smtClean="0"/>
              <a:t>Ballot Measures</a:t>
            </a:r>
            <a:endParaRPr lang="en-US" sz="4800" dirty="0"/>
          </a:p>
        </p:txBody>
      </p:sp>
      <p:pic>
        <p:nvPicPr>
          <p:cNvPr id="4" name="Picture 2"/>
          <p:cNvPicPr>
            <a:picLocks noChangeAspect="1" noChangeArrowheads="1"/>
          </p:cNvPicPr>
          <p:nvPr/>
        </p:nvPicPr>
        <p:blipFill>
          <a:blip r:embed="rId2" cstate="print"/>
          <a:srcRect/>
          <a:stretch>
            <a:fillRect/>
          </a:stretch>
        </p:blipFill>
        <p:spPr bwMode="auto">
          <a:xfrm>
            <a:off x="304800" y="247853"/>
            <a:ext cx="4412369" cy="1770324"/>
          </a:xfrm>
          <a:prstGeom prst="rect">
            <a:avLst/>
          </a:prstGeom>
          <a:noFill/>
          <a:ln w="9525">
            <a:noFill/>
            <a:miter lim="800000"/>
            <a:headEnd/>
            <a:tailEnd/>
          </a:ln>
          <a:effectLst/>
        </p:spPr>
      </p:pic>
      <p:sp>
        <p:nvSpPr>
          <p:cNvPr id="6" name="TextBox 5"/>
          <p:cNvSpPr txBox="1"/>
          <p:nvPr/>
        </p:nvSpPr>
        <p:spPr>
          <a:xfrm>
            <a:off x="3429000" y="6132731"/>
            <a:ext cx="5715000" cy="646331"/>
          </a:xfrm>
          <a:prstGeom prst="rect">
            <a:avLst/>
          </a:prstGeom>
          <a:noFill/>
        </p:spPr>
        <p:txBody>
          <a:bodyPr wrap="square" rtlCol="0">
            <a:spAutoFit/>
          </a:bodyPr>
          <a:lstStyle/>
          <a:p>
            <a:pPr algn="r"/>
            <a:r>
              <a:rPr lang="en-US" dirty="0">
                <a:latin typeface="Arial" pitchFamily="34" charset="0"/>
                <a:cs typeface="Arial" pitchFamily="34" charset="0"/>
              </a:rPr>
              <a:t>Washington </a:t>
            </a:r>
            <a:r>
              <a:rPr lang="en-US" dirty="0" smtClean="0">
                <a:latin typeface="Arial" pitchFamily="34" charset="0"/>
                <a:cs typeface="Arial" pitchFamily="34" charset="0"/>
              </a:rPr>
              <a:t>Fire </a:t>
            </a:r>
            <a:r>
              <a:rPr lang="en-US" dirty="0">
                <a:latin typeface="Arial" pitchFamily="34" charset="0"/>
                <a:cs typeface="Arial" pitchFamily="34" charset="0"/>
              </a:rPr>
              <a:t>Administrative </a:t>
            </a:r>
            <a:r>
              <a:rPr lang="en-US" dirty="0" smtClean="0">
                <a:latin typeface="Arial" pitchFamily="34" charset="0"/>
                <a:cs typeface="Arial" pitchFamily="34" charset="0"/>
              </a:rPr>
              <a:t>Support Conference Ocean </a:t>
            </a:r>
            <a:r>
              <a:rPr lang="en-US" dirty="0">
                <a:latin typeface="Arial" pitchFamily="34" charset="0"/>
                <a:cs typeface="Arial" pitchFamily="34" charset="0"/>
              </a:rPr>
              <a:t>Shores, WA	     April 30, 2012</a:t>
            </a:r>
          </a:p>
        </p:txBody>
      </p:sp>
    </p:spTree>
    <p:extLst>
      <p:ext uri="{BB962C8B-B14F-4D97-AF65-F5344CB8AC3E}">
        <p14:creationId xmlns:p14="http://schemas.microsoft.com/office/powerpoint/2010/main" val="235397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143000"/>
            <a:ext cx="4267200" cy="3581400"/>
          </a:xfrm>
        </p:spPr>
        <p:txBody>
          <a:bodyPr>
            <a:normAutofit/>
          </a:bodyPr>
          <a:lstStyle/>
          <a:p>
            <a:r>
              <a:rPr lang="en-US" sz="2800" dirty="0" smtClean="0"/>
              <a:t>“Independents” </a:t>
            </a:r>
            <a:r>
              <a:rPr lang="en-US" sz="2800" dirty="0"/>
              <a:t>are </a:t>
            </a:r>
            <a:r>
              <a:rPr lang="en-US" sz="2800" dirty="0" smtClean="0"/>
              <a:t>very much alive </a:t>
            </a:r>
            <a:r>
              <a:rPr lang="en-US" sz="2800" dirty="0"/>
              <a:t>in our political system</a:t>
            </a:r>
          </a:p>
          <a:p>
            <a:pPr lvl="2"/>
            <a:r>
              <a:rPr lang="en-US" sz="2400" dirty="0" smtClean="0"/>
              <a:t>37% of Washington voters self-identify as Independent</a:t>
            </a:r>
          </a:p>
          <a:p>
            <a:pPr lvl="2"/>
            <a:r>
              <a:rPr lang="en-US" sz="2400" dirty="0" smtClean="0"/>
              <a:t>70% are active “ticket splitters”</a:t>
            </a:r>
          </a:p>
          <a:p>
            <a:pPr lvl="1"/>
            <a:endParaRPr lang="en-US" dirty="0" smtClean="0"/>
          </a:p>
        </p:txBody>
      </p:sp>
      <p:pic>
        <p:nvPicPr>
          <p:cNvPr id="3074" name="Picture 2" descr="http://c312374.r74.cf1.rackcdn.com/wp-content/uploads/2012/03/woman-vot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600200"/>
            <a:ext cx="3536228" cy="2362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73404"/>
            <a:ext cx="5334000" cy="3276600"/>
          </a:xfrm>
        </p:spPr>
        <p:txBody>
          <a:bodyPr>
            <a:normAutofit/>
          </a:bodyPr>
          <a:lstStyle/>
          <a:p>
            <a:r>
              <a:rPr lang="en-US" sz="2800" b="0" u="sng" dirty="0" smtClean="0"/>
              <a:t>Initiatives impacting fire districts</a:t>
            </a:r>
          </a:p>
          <a:p>
            <a:r>
              <a:rPr lang="en-US" sz="2400" b="0" dirty="0" smtClean="0"/>
              <a:t>I-695 (1999) and I-722 (2000)</a:t>
            </a:r>
          </a:p>
          <a:p>
            <a:pPr lvl="1"/>
            <a:r>
              <a:rPr lang="en-US" sz="2400" dirty="0" smtClean="0"/>
              <a:t>Restricted funding for local government</a:t>
            </a:r>
          </a:p>
          <a:p>
            <a:r>
              <a:rPr lang="en-US" sz="2400" b="0" dirty="0" smtClean="0"/>
              <a:t>I-747 </a:t>
            </a:r>
            <a:r>
              <a:rPr lang="en-US" sz="2400" b="0" dirty="0"/>
              <a:t>(2001)</a:t>
            </a:r>
          </a:p>
          <a:p>
            <a:pPr lvl="1"/>
            <a:r>
              <a:rPr lang="en-US" sz="2400" dirty="0"/>
              <a:t>Limited property tax increases to 1</a:t>
            </a:r>
            <a:r>
              <a:rPr lang="en-US" sz="2400" dirty="0" smtClean="0"/>
              <a:t>%</a:t>
            </a:r>
          </a:p>
          <a:p>
            <a:pPr lvl="1"/>
            <a:endParaRPr lang="en-US" sz="2400" dirty="0"/>
          </a:p>
          <a:p>
            <a:pPr lvl="1"/>
            <a:endParaRPr lang="en-US" sz="2800" dirty="0" smtClean="0"/>
          </a:p>
          <a:p>
            <a:pPr lvl="1"/>
            <a:endParaRPr lang="en-US" dirty="0" smtClean="0"/>
          </a:p>
          <a:p>
            <a:pPr lvl="1"/>
            <a:endParaRPr lang="en-US" dirty="0"/>
          </a:p>
        </p:txBody>
      </p:sp>
      <p:pic>
        <p:nvPicPr>
          <p:cNvPr id="4" name="Picture 2" descr="http://blogs.seattleweekly.com/dailyweekly/tim_eyman.jpg"/>
          <p:cNvPicPr>
            <a:picLocks noChangeAspect="1" noChangeArrowheads="1"/>
          </p:cNvPicPr>
          <p:nvPr/>
        </p:nvPicPr>
        <p:blipFill>
          <a:blip r:embed="rId3" cstate="print"/>
          <a:srcRect/>
          <a:stretch>
            <a:fillRect/>
          </a:stretch>
        </p:blipFill>
        <p:spPr bwMode="auto">
          <a:xfrm>
            <a:off x="5638800" y="914400"/>
            <a:ext cx="3063586" cy="359460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2400"/>
            <a:ext cx="8077200" cy="4800600"/>
          </a:xfrm>
        </p:spPr>
        <p:txBody>
          <a:bodyPr>
            <a:noAutofit/>
          </a:bodyPr>
          <a:lstStyle/>
          <a:p>
            <a:r>
              <a:rPr lang="en-US" sz="2800" b="0" u="sng" dirty="0" smtClean="0"/>
              <a:t>Reinforcing independent mindset</a:t>
            </a:r>
          </a:p>
          <a:p>
            <a:r>
              <a:rPr lang="en-US" sz="2400" b="0" dirty="0" smtClean="0"/>
              <a:t>I-872 </a:t>
            </a:r>
            <a:r>
              <a:rPr lang="en-US" sz="2400" b="0" dirty="0"/>
              <a:t>(2004)</a:t>
            </a:r>
          </a:p>
          <a:p>
            <a:pPr lvl="1"/>
            <a:r>
              <a:rPr lang="en-US" sz="2400" dirty="0"/>
              <a:t>Top 2 Primary system </a:t>
            </a:r>
            <a:r>
              <a:rPr lang="en-US" sz="2400" dirty="0" smtClean="0"/>
              <a:t>introduced </a:t>
            </a:r>
            <a:r>
              <a:rPr lang="en-US" sz="2400" dirty="0"/>
              <a:t>by The Grange</a:t>
            </a:r>
          </a:p>
          <a:p>
            <a:endParaRPr lang="en-US" sz="1800" b="0" u="sng" dirty="0"/>
          </a:p>
          <a:p>
            <a:r>
              <a:rPr lang="en-US" sz="2800" b="0" u="sng" dirty="0" smtClean="0"/>
              <a:t>Challenging government revenue and spending</a:t>
            </a:r>
          </a:p>
          <a:p>
            <a:pPr marL="0" lvl="1" indent="0">
              <a:buNone/>
            </a:pPr>
            <a:r>
              <a:rPr lang="en-US" sz="2400" dirty="0" smtClean="0"/>
              <a:t>I-960 (2007)  &amp; 1-1053 (2010)</a:t>
            </a:r>
          </a:p>
          <a:p>
            <a:pPr lvl="2"/>
            <a:r>
              <a:rPr lang="en-US" sz="2400" dirty="0" smtClean="0"/>
              <a:t>Two-thirds legislature or voter approval for all tax and fee increases</a:t>
            </a:r>
          </a:p>
          <a:p>
            <a:pPr lvl="1"/>
            <a:r>
              <a:rPr lang="en-US" sz="2400" dirty="0" smtClean="0"/>
              <a:t>I-1107 (2010)</a:t>
            </a:r>
          </a:p>
          <a:p>
            <a:pPr lvl="2"/>
            <a:r>
              <a:rPr lang="en-US" sz="2400" dirty="0" smtClean="0"/>
              <a:t>Repealed sales tax imposed by state legislature on candy, soda, and bottled water</a:t>
            </a:r>
          </a:p>
          <a:p>
            <a:endParaRPr lang="en-US" sz="2800" dirty="0" smtClean="0"/>
          </a:p>
          <a:p>
            <a:endParaRPr lang="en-US"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762000"/>
            <a:ext cx="6172200" cy="3581400"/>
          </a:xfrm>
        </p:spPr>
        <p:txBody>
          <a:bodyPr>
            <a:normAutofit/>
          </a:bodyPr>
          <a:lstStyle/>
          <a:p>
            <a:pPr lvl="1"/>
            <a:endParaRPr lang="en-US" dirty="0" smtClean="0"/>
          </a:p>
          <a:p>
            <a:pPr lvl="1"/>
            <a:endParaRPr lang="en-US" dirty="0" smtClean="0"/>
          </a:p>
          <a:p>
            <a:pPr lvl="1"/>
            <a:endParaRPr lang="en-US" dirty="0"/>
          </a:p>
        </p:txBody>
      </p:sp>
      <p:pic>
        <p:nvPicPr>
          <p:cNvPr id="70658" name="Picture 2" descr="http://www.elwayresearch.com/images/Epollmasthead.jpg"/>
          <p:cNvPicPr>
            <a:picLocks noChangeAspect="1" noChangeArrowheads="1"/>
          </p:cNvPicPr>
          <p:nvPr/>
        </p:nvPicPr>
        <p:blipFill>
          <a:blip r:embed="rId3" cstate="print"/>
          <a:srcRect/>
          <a:stretch>
            <a:fillRect/>
          </a:stretch>
        </p:blipFill>
        <p:spPr bwMode="auto">
          <a:xfrm>
            <a:off x="3657600" y="5215467"/>
            <a:ext cx="5195446" cy="1143000"/>
          </a:xfrm>
          <a:prstGeom prst="rect">
            <a:avLst/>
          </a:prstGeom>
          <a:noFill/>
        </p:spPr>
      </p:pic>
      <p:sp>
        <p:nvSpPr>
          <p:cNvPr id="4" name="Content Placeholder 2"/>
          <p:cNvSpPr txBox="1">
            <a:spLocks/>
          </p:cNvSpPr>
          <p:nvPr/>
        </p:nvSpPr>
        <p:spPr>
          <a:xfrm>
            <a:off x="381000" y="1371600"/>
            <a:ext cx="8077200" cy="2362200"/>
          </a:xfrm>
          <a:prstGeom prst="rect">
            <a:avLst/>
          </a:prstGeom>
        </p:spPr>
        <p:txBody>
          <a:bodyPr vert="horz" lIns="91440" tIns="45720" rIns="91440" bIns="45720" rtlCol="0">
            <a:no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lvl="1"/>
            <a:r>
              <a:rPr lang="en-US" sz="2800" dirty="0" smtClean="0"/>
              <a:t>The economy </a:t>
            </a:r>
            <a:r>
              <a:rPr lang="en-US" sz="2800" dirty="0"/>
              <a:t>and government spending are </a:t>
            </a:r>
            <a:r>
              <a:rPr lang="en-US" sz="2800" dirty="0" smtClean="0"/>
              <a:t>top </a:t>
            </a:r>
            <a:r>
              <a:rPr lang="en-US" sz="2800" dirty="0"/>
              <a:t>concerns for voters </a:t>
            </a:r>
            <a:endParaRPr lang="en-US" sz="2800" dirty="0" smtClean="0"/>
          </a:p>
          <a:p>
            <a:pPr lvl="1"/>
            <a:r>
              <a:rPr lang="en-US" sz="2800" dirty="0"/>
              <a:t>Government blames the economy for budget </a:t>
            </a:r>
            <a:r>
              <a:rPr lang="en-US" sz="2800" dirty="0" smtClean="0"/>
              <a:t>shortfalls</a:t>
            </a:r>
          </a:p>
          <a:p>
            <a:pPr lvl="1"/>
            <a:r>
              <a:rPr lang="en-US" sz="2800" dirty="0"/>
              <a:t>Most voters believe it’s waste and </a:t>
            </a:r>
            <a:r>
              <a:rPr lang="en-US" sz="2800" dirty="0" smtClean="0"/>
              <a:t>overspending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0" y="753533"/>
            <a:ext cx="4724400" cy="4191000"/>
          </a:xfrm>
        </p:spPr>
        <p:txBody>
          <a:bodyPr>
            <a:normAutofit/>
          </a:bodyPr>
          <a:lstStyle/>
          <a:p>
            <a:r>
              <a:rPr lang="en-US" sz="2800" b="0" dirty="0" smtClean="0"/>
              <a:t>What does this tell us about our taxpayers/voters?</a:t>
            </a:r>
          </a:p>
          <a:p>
            <a:pPr lvl="1"/>
            <a:r>
              <a:rPr lang="en-US" sz="2800" dirty="0" smtClean="0"/>
              <a:t>Want a say in the process</a:t>
            </a:r>
          </a:p>
          <a:p>
            <a:pPr lvl="1"/>
            <a:r>
              <a:rPr lang="en-US" sz="2800" dirty="0" smtClean="0"/>
              <a:t>Want government to listen and act on their demands</a:t>
            </a:r>
          </a:p>
          <a:p>
            <a:pPr lvl="1"/>
            <a:r>
              <a:rPr lang="en-US" sz="2800" dirty="0" smtClean="0"/>
              <a:t>Concerned about spending and size of government</a:t>
            </a:r>
          </a:p>
          <a:p>
            <a:pPr>
              <a:buNone/>
            </a:pPr>
            <a:endParaRPr lang="en-US" dirty="0" smtClean="0"/>
          </a:p>
          <a:p>
            <a:endParaRPr lang="en-US" dirty="0"/>
          </a:p>
        </p:txBody>
      </p:sp>
      <p:pic>
        <p:nvPicPr>
          <p:cNvPr id="71682" name="Picture 2" descr="http://www.affordablehousinginstitute.org/blogs/us/angry_voter_small.jpg"/>
          <p:cNvPicPr>
            <a:picLocks noChangeAspect="1" noChangeArrowheads="1"/>
          </p:cNvPicPr>
          <p:nvPr/>
        </p:nvPicPr>
        <p:blipFill>
          <a:blip r:embed="rId2" cstate="print"/>
          <a:srcRect/>
          <a:stretch>
            <a:fillRect/>
          </a:stretch>
        </p:blipFill>
        <p:spPr bwMode="auto">
          <a:xfrm>
            <a:off x="533400" y="533400"/>
            <a:ext cx="3120388" cy="4114800"/>
          </a:xfrm>
          <a:prstGeom prst="rect">
            <a:avLst/>
          </a:prstGeom>
          <a:noFill/>
        </p:spPr>
      </p:pic>
    </p:spTree>
    <p:extLst>
      <p:ext uri="{BB962C8B-B14F-4D97-AF65-F5344CB8AC3E}">
        <p14:creationId xmlns:p14="http://schemas.microsoft.com/office/powerpoint/2010/main" val="3976519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4663440" cy="548640"/>
          </a:xfrm>
        </p:spPr>
        <p:txBody>
          <a:bodyPr/>
          <a:lstStyle/>
          <a:p>
            <a:r>
              <a:rPr lang="en-US" sz="3200" dirty="0" smtClean="0"/>
              <a:t>Communication Basics</a:t>
            </a:r>
            <a:endParaRPr lang="en-US" sz="3200" dirty="0"/>
          </a:p>
        </p:txBody>
      </p:sp>
      <p:sp>
        <p:nvSpPr>
          <p:cNvPr id="3" name="Content Placeholder 2"/>
          <p:cNvSpPr>
            <a:spLocks noGrp="1"/>
          </p:cNvSpPr>
          <p:nvPr>
            <p:ph idx="1"/>
          </p:nvPr>
        </p:nvSpPr>
        <p:spPr>
          <a:xfrm>
            <a:off x="838200" y="2209800"/>
            <a:ext cx="3352800" cy="1066800"/>
          </a:xfrm>
        </p:spPr>
        <p:txBody>
          <a:bodyPr>
            <a:normAutofit/>
          </a:bodyPr>
          <a:lstStyle/>
          <a:p>
            <a:r>
              <a:rPr lang="en-US" sz="2800" b="0" dirty="0" smtClean="0"/>
              <a:t>Start with a vision…</a:t>
            </a:r>
          </a:p>
          <a:p>
            <a:pPr>
              <a:buNone/>
            </a:pPr>
            <a:endParaRPr lang="en-US" b="0" dirty="0" smtClean="0"/>
          </a:p>
        </p:txBody>
      </p:sp>
      <p:pic>
        <p:nvPicPr>
          <p:cNvPr id="69636" name="Picture 4" descr="http://www.theliteraryglobe.com/wp-content/uploads/2009/01/martin-luther-king-jr-poster.jpeg"/>
          <p:cNvPicPr>
            <a:picLocks noChangeAspect="1" noChangeArrowheads="1"/>
          </p:cNvPicPr>
          <p:nvPr/>
        </p:nvPicPr>
        <p:blipFill>
          <a:blip r:embed="rId3" cstate="print"/>
          <a:srcRect/>
          <a:stretch>
            <a:fillRect/>
          </a:stretch>
        </p:blipFill>
        <p:spPr bwMode="auto">
          <a:xfrm>
            <a:off x="5495882" y="457200"/>
            <a:ext cx="3343318" cy="4335715"/>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838200"/>
            <a:ext cx="4572000" cy="3952875"/>
          </a:xfrm>
        </p:spPr>
        <p:txBody>
          <a:bodyPr>
            <a:normAutofit/>
          </a:bodyPr>
          <a:lstStyle/>
          <a:p>
            <a:r>
              <a:rPr lang="en-US" sz="2800" dirty="0" smtClean="0"/>
              <a:t>Step 1 - Preparation</a:t>
            </a:r>
          </a:p>
          <a:p>
            <a:pPr lvl="1"/>
            <a:r>
              <a:rPr lang="en-US" sz="2400" dirty="0" smtClean="0"/>
              <a:t>Identify details, or steps</a:t>
            </a:r>
          </a:p>
          <a:p>
            <a:pPr lvl="1"/>
            <a:r>
              <a:rPr lang="en-US" sz="2400" dirty="0" smtClean="0"/>
              <a:t>Conduct research</a:t>
            </a:r>
          </a:p>
          <a:p>
            <a:pPr lvl="1"/>
            <a:r>
              <a:rPr lang="en-US" sz="2400" dirty="0" smtClean="0"/>
              <a:t>Define and agree on message</a:t>
            </a:r>
          </a:p>
          <a:p>
            <a:pPr lvl="1"/>
            <a:r>
              <a:rPr lang="en-US" sz="2400" dirty="0" smtClean="0"/>
              <a:t>Decide how information will be delivered</a:t>
            </a:r>
          </a:p>
          <a:p>
            <a:pPr lvl="1"/>
            <a:r>
              <a:rPr lang="en-US" sz="2400" dirty="0" smtClean="0"/>
              <a:t>Anticipate the reaction </a:t>
            </a:r>
          </a:p>
          <a:p>
            <a:pPr lvl="1"/>
            <a:r>
              <a:rPr lang="en-US" sz="2400" dirty="0" smtClean="0"/>
              <a:t>Prepare to respond</a:t>
            </a:r>
          </a:p>
          <a:p>
            <a:endParaRPr lang="en-US" dirty="0"/>
          </a:p>
        </p:txBody>
      </p:sp>
      <p:pic>
        <p:nvPicPr>
          <p:cNvPr id="68610" name="Picture 2" descr="http://mbatemple.com/wp-content/uploads/2010/09/Five-MBA-essay-writing-tips.jpg"/>
          <p:cNvPicPr>
            <a:picLocks noChangeAspect="1" noChangeArrowheads="1"/>
          </p:cNvPicPr>
          <p:nvPr/>
        </p:nvPicPr>
        <p:blipFill>
          <a:blip r:embed="rId2" cstate="print"/>
          <a:srcRect/>
          <a:stretch>
            <a:fillRect/>
          </a:stretch>
        </p:blipFill>
        <p:spPr bwMode="auto">
          <a:xfrm>
            <a:off x="4986867" y="1371600"/>
            <a:ext cx="4049444" cy="2733675"/>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7200" y="533400"/>
            <a:ext cx="4419600" cy="4038600"/>
          </a:xfrm>
        </p:spPr>
        <p:txBody>
          <a:bodyPr>
            <a:normAutofit/>
          </a:bodyPr>
          <a:lstStyle/>
          <a:p>
            <a:r>
              <a:rPr lang="en-US" sz="2800" dirty="0" smtClean="0"/>
              <a:t>Step 2 – Delivery</a:t>
            </a:r>
          </a:p>
          <a:p>
            <a:pPr lvl="1"/>
            <a:r>
              <a:rPr lang="en-US" sz="2400" dirty="0" smtClean="0"/>
              <a:t>Believe in what you want to do</a:t>
            </a:r>
          </a:p>
          <a:p>
            <a:pPr lvl="1"/>
            <a:r>
              <a:rPr lang="en-US" sz="2400" dirty="0" smtClean="0"/>
              <a:t>Relate it back to a strategic plan or vision</a:t>
            </a:r>
          </a:p>
          <a:p>
            <a:pPr lvl="1"/>
            <a:r>
              <a:rPr lang="en-US" sz="2400" dirty="0" smtClean="0"/>
              <a:t>Identify how you want to accomplish your goals</a:t>
            </a:r>
          </a:p>
          <a:p>
            <a:pPr lvl="1"/>
            <a:r>
              <a:rPr lang="en-US" sz="2400" dirty="0" smtClean="0"/>
              <a:t>Confirm that your audience understands</a:t>
            </a:r>
          </a:p>
          <a:p>
            <a:pPr lvl="1"/>
            <a:r>
              <a:rPr lang="en-US" sz="2400" dirty="0" smtClean="0"/>
              <a:t>Ask for feedback</a:t>
            </a:r>
            <a:endParaRPr lang="en-US" sz="2400" dirty="0"/>
          </a:p>
        </p:txBody>
      </p:sp>
      <p:pic>
        <p:nvPicPr>
          <p:cNvPr id="67586" name="Picture 2" descr="http://mandauebusiness.com/wp-content/uploads/2010/08/English-Talking-Mouth.jpg"/>
          <p:cNvPicPr>
            <a:picLocks noChangeAspect="1" noChangeArrowheads="1"/>
          </p:cNvPicPr>
          <p:nvPr/>
        </p:nvPicPr>
        <p:blipFill>
          <a:blip r:embed="rId2" cstate="print"/>
          <a:srcRect/>
          <a:stretch>
            <a:fillRect/>
          </a:stretch>
        </p:blipFill>
        <p:spPr bwMode="auto">
          <a:xfrm>
            <a:off x="338667" y="1219200"/>
            <a:ext cx="3695700" cy="2463801"/>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066800"/>
            <a:ext cx="3886200" cy="2971800"/>
          </a:xfrm>
        </p:spPr>
        <p:txBody>
          <a:bodyPr>
            <a:noAutofit/>
          </a:bodyPr>
          <a:lstStyle/>
          <a:p>
            <a:r>
              <a:rPr lang="en-US" sz="2800" dirty="0" smtClean="0"/>
              <a:t>Step 3 - Listen</a:t>
            </a:r>
          </a:p>
          <a:p>
            <a:pPr lvl="1"/>
            <a:r>
              <a:rPr lang="en-US" sz="2400" dirty="0" smtClean="0"/>
              <a:t>Value and use feedback</a:t>
            </a:r>
          </a:p>
          <a:p>
            <a:pPr lvl="1"/>
            <a:r>
              <a:rPr lang="en-US" sz="2400" dirty="0" smtClean="0"/>
              <a:t>Keep an open mind</a:t>
            </a:r>
          </a:p>
          <a:p>
            <a:pPr lvl="1"/>
            <a:r>
              <a:rPr lang="en-US" sz="2400" dirty="0" smtClean="0"/>
              <a:t>Confirm that you understand what your audience is saying</a:t>
            </a:r>
            <a:endParaRPr lang="en-US" sz="2400" dirty="0"/>
          </a:p>
        </p:txBody>
      </p:sp>
      <p:pic>
        <p:nvPicPr>
          <p:cNvPr id="66562" name="Picture 2" descr="http://upload.wikimedia.org/wikipedia/commons/b/b8/Ear.jpg"/>
          <p:cNvPicPr>
            <a:picLocks noChangeAspect="1" noChangeArrowheads="1"/>
          </p:cNvPicPr>
          <p:nvPr/>
        </p:nvPicPr>
        <p:blipFill>
          <a:blip r:embed="rId2" cstate="print"/>
          <a:srcRect/>
          <a:stretch>
            <a:fillRect/>
          </a:stretch>
        </p:blipFill>
        <p:spPr bwMode="auto">
          <a:xfrm>
            <a:off x="5908306" y="838200"/>
            <a:ext cx="2186319" cy="34290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0" y="990600"/>
            <a:ext cx="4648200" cy="2895600"/>
          </a:xfrm>
        </p:spPr>
        <p:txBody>
          <a:bodyPr>
            <a:normAutofit/>
          </a:bodyPr>
          <a:lstStyle/>
          <a:p>
            <a:r>
              <a:rPr lang="en-US" sz="2800" dirty="0" smtClean="0"/>
              <a:t>Step 4 - Evaluation</a:t>
            </a:r>
          </a:p>
          <a:p>
            <a:pPr lvl="1"/>
            <a:r>
              <a:rPr lang="en-US" sz="2400" dirty="0" smtClean="0"/>
              <a:t>Assess the effectiveness of your communication efforts soon after delivery</a:t>
            </a:r>
          </a:p>
          <a:p>
            <a:pPr lvl="1"/>
            <a:r>
              <a:rPr lang="en-US" sz="2400" dirty="0" smtClean="0"/>
              <a:t>Adjust your plan to accommodate other ideas, if possible</a:t>
            </a:r>
          </a:p>
          <a:p>
            <a:pPr lvl="1"/>
            <a:endParaRPr lang="en-US" dirty="0"/>
          </a:p>
        </p:txBody>
      </p:sp>
      <p:pic>
        <p:nvPicPr>
          <p:cNvPr id="65538" name="Picture 2" descr="http://www.lifequote.com/blog/wp-content/uploads/2011/03/person_thinking_life_insura.jpg"/>
          <p:cNvPicPr>
            <a:picLocks noChangeAspect="1" noChangeArrowheads="1"/>
          </p:cNvPicPr>
          <p:nvPr/>
        </p:nvPicPr>
        <p:blipFill>
          <a:blip r:embed="rId2" cstate="print"/>
          <a:srcRect/>
          <a:stretch>
            <a:fillRect/>
          </a:stretch>
        </p:blipFill>
        <p:spPr bwMode="auto">
          <a:xfrm>
            <a:off x="609600" y="1905000"/>
            <a:ext cx="2446789" cy="3048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838200" y="990600"/>
            <a:ext cx="7772400" cy="3886200"/>
          </a:xfrm>
        </p:spPr>
        <p:txBody>
          <a:bodyPr>
            <a:noAutofit/>
          </a:bodyPr>
          <a:lstStyle/>
          <a:p>
            <a:r>
              <a:rPr lang="en-US" sz="2400" b="0" dirty="0" smtClean="0">
                <a:latin typeface="Arial" pitchFamily="34" charset="0"/>
                <a:cs typeface="Arial" pitchFamily="34" charset="0"/>
              </a:rPr>
              <a:t>Introduction</a:t>
            </a:r>
          </a:p>
          <a:p>
            <a:r>
              <a:rPr lang="en-US" sz="2400" b="0" dirty="0" smtClean="0">
                <a:latin typeface="Arial" pitchFamily="34" charset="0"/>
                <a:cs typeface="Arial" pitchFamily="34" charset="0"/>
              </a:rPr>
              <a:t>Lay of the Land</a:t>
            </a:r>
          </a:p>
          <a:p>
            <a:r>
              <a:rPr lang="en-US" sz="2400" b="0" dirty="0" smtClean="0">
                <a:latin typeface="Arial" pitchFamily="34" charset="0"/>
                <a:cs typeface="Arial" pitchFamily="34" charset="0"/>
              </a:rPr>
              <a:t>Communication Basics</a:t>
            </a:r>
          </a:p>
          <a:p>
            <a:r>
              <a:rPr lang="en-US" sz="2400" b="0" dirty="0" smtClean="0">
                <a:latin typeface="Arial" pitchFamily="34" charset="0"/>
                <a:cs typeface="Arial" pitchFamily="34" charset="0"/>
              </a:rPr>
              <a:t>Drafting a Communications Plan</a:t>
            </a:r>
          </a:p>
          <a:p>
            <a:pPr lvl="1"/>
            <a:r>
              <a:rPr lang="en-US" sz="2000" dirty="0" smtClean="0">
                <a:latin typeface="Arial" pitchFamily="34" charset="0"/>
                <a:cs typeface="Arial" pitchFamily="34" charset="0"/>
              </a:rPr>
              <a:t>Assets and Liabilities</a:t>
            </a:r>
          </a:p>
          <a:p>
            <a:pPr lvl="1"/>
            <a:r>
              <a:rPr lang="en-US" sz="2000" dirty="0" smtClean="0">
                <a:latin typeface="Arial" pitchFamily="34" charset="0"/>
                <a:cs typeface="Arial" pitchFamily="34" charset="0"/>
              </a:rPr>
              <a:t>Polling and Research</a:t>
            </a:r>
          </a:p>
          <a:p>
            <a:pPr lvl="1"/>
            <a:r>
              <a:rPr lang="en-US" sz="2000" dirty="0" smtClean="0">
                <a:latin typeface="Arial" pitchFamily="34" charset="0"/>
                <a:cs typeface="Arial" pitchFamily="34" charset="0"/>
              </a:rPr>
              <a:t>Target Audience and Key Messages</a:t>
            </a:r>
          </a:p>
          <a:p>
            <a:pPr lvl="1"/>
            <a:r>
              <a:rPr lang="en-US" sz="2000" dirty="0" smtClean="0">
                <a:latin typeface="Arial" pitchFamily="34" charset="0"/>
                <a:cs typeface="Arial" pitchFamily="34" charset="0"/>
              </a:rPr>
              <a:t>Strategies and Tactics for Message Delivery</a:t>
            </a:r>
          </a:p>
          <a:p>
            <a:r>
              <a:rPr lang="en-US" sz="2400" b="0" dirty="0" smtClean="0">
                <a:latin typeface="Arial" pitchFamily="34" charset="0"/>
                <a:cs typeface="Arial" pitchFamily="34" charset="0"/>
              </a:rPr>
              <a:t>Winning Ballot Measures</a:t>
            </a:r>
          </a:p>
          <a:p>
            <a:endParaRPr lang="en-US" sz="2400" dirty="0">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4038600" cy="3810000"/>
          </a:xfrm>
        </p:spPr>
        <p:txBody>
          <a:bodyPr>
            <a:normAutofit/>
          </a:bodyPr>
          <a:lstStyle/>
          <a:p>
            <a:r>
              <a:rPr lang="en-US" sz="2800" dirty="0" smtClean="0"/>
              <a:t>Step 5 – Response</a:t>
            </a:r>
          </a:p>
          <a:p>
            <a:pPr lvl="1"/>
            <a:r>
              <a:rPr lang="en-US" sz="2400" dirty="0" smtClean="0"/>
              <a:t>Change message to reflect public input</a:t>
            </a:r>
          </a:p>
          <a:p>
            <a:pPr lvl="1"/>
            <a:r>
              <a:rPr lang="en-US" sz="2400" dirty="0" smtClean="0"/>
              <a:t>Get back to audience with changes</a:t>
            </a:r>
          </a:p>
          <a:p>
            <a:pPr lvl="1"/>
            <a:r>
              <a:rPr lang="en-US" sz="2400" dirty="0" smtClean="0"/>
              <a:t>Give credit to public </a:t>
            </a:r>
          </a:p>
          <a:p>
            <a:pPr lvl="1"/>
            <a:r>
              <a:rPr lang="en-US" sz="2400" dirty="0" smtClean="0"/>
              <a:t>Keep audience regularly updated on progress</a:t>
            </a:r>
            <a:endParaRPr lang="en-US" sz="2400" u="sng" dirty="0" smtClean="0"/>
          </a:p>
          <a:p>
            <a:pPr lvl="1"/>
            <a:r>
              <a:rPr lang="en-US" sz="2400" dirty="0" smtClean="0"/>
              <a:t>Remind audience of process</a:t>
            </a:r>
            <a:endParaRPr lang="en-US" sz="2400" dirty="0"/>
          </a:p>
        </p:txBody>
      </p:sp>
      <p:pic>
        <p:nvPicPr>
          <p:cNvPr id="4098" name="Picture 2" descr="http://media.lawrence.com/img/photos/2011/07/11/public_forum_srs_closure_03_t460.JPG?926875e5be5f93a8dc1e86b8d949ee54b77d1e0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7075" y="1066800"/>
            <a:ext cx="4381500" cy="2971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2800" y="304800"/>
            <a:ext cx="5334000" cy="4648200"/>
          </a:xfrm>
        </p:spPr>
        <p:txBody>
          <a:bodyPr>
            <a:normAutofit/>
          </a:bodyPr>
          <a:lstStyle/>
          <a:p>
            <a:r>
              <a:rPr lang="en-US" sz="2800" dirty="0" smtClean="0"/>
              <a:t>What prevents good communication?</a:t>
            </a:r>
          </a:p>
          <a:p>
            <a:pPr lvl="2"/>
            <a:r>
              <a:rPr lang="en-US" sz="2400" dirty="0" smtClean="0"/>
              <a:t>Lack of respect by communicator or receiver</a:t>
            </a:r>
          </a:p>
          <a:p>
            <a:pPr lvl="2"/>
            <a:r>
              <a:rPr lang="en-US" sz="2400" dirty="0" smtClean="0"/>
              <a:t>Poorly defined project or purpose</a:t>
            </a:r>
          </a:p>
          <a:p>
            <a:pPr lvl="2"/>
            <a:r>
              <a:rPr lang="en-US" sz="2400" dirty="0" smtClean="0"/>
              <a:t>Wrong method used to present information</a:t>
            </a:r>
          </a:p>
          <a:p>
            <a:pPr lvl="2"/>
            <a:r>
              <a:rPr lang="en-US" sz="2400" dirty="0" smtClean="0"/>
              <a:t>Complicated language</a:t>
            </a:r>
          </a:p>
          <a:p>
            <a:pPr lvl="2"/>
            <a:r>
              <a:rPr lang="en-US" sz="2400" dirty="0" smtClean="0"/>
              <a:t>Ignoring emotions </a:t>
            </a:r>
          </a:p>
          <a:p>
            <a:pPr lvl="2"/>
            <a:r>
              <a:rPr lang="en-US" sz="2400" dirty="0" smtClean="0"/>
              <a:t>Intimidation</a:t>
            </a:r>
          </a:p>
          <a:p>
            <a:pPr lvl="2"/>
            <a:r>
              <a:rPr lang="en-US" sz="2400" dirty="0" smtClean="0"/>
              <a:t>Failing to see another’s perspective</a:t>
            </a:r>
          </a:p>
          <a:p>
            <a:pPr lvl="1"/>
            <a:endParaRPr lang="en-US" dirty="0" smtClean="0"/>
          </a:p>
          <a:p>
            <a:pPr lvl="1"/>
            <a:endParaRPr lang="en-US" dirty="0" smtClean="0"/>
          </a:p>
          <a:p>
            <a:pPr lvl="1"/>
            <a:endParaRPr lang="en-US" dirty="0"/>
          </a:p>
        </p:txBody>
      </p:sp>
      <p:pic>
        <p:nvPicPr>
          <p:cNvPr id="1026" name="Picture 2" descr="http://lifeofafemalebiblewarrior.files.wordpress.com/2012/03/no_argu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90600"/>
            <a:ext cx="2743200" cy="27432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457200"/>
            <a:ext cx="8382000" cy="4907760"/>
          </a:xfrm>
        </p:spPr>
        <p:txBody>
          <a:bodyPr>
            <a:normAutofit/>
          </a:bodyPr>
          <a:lstStyle/>
          <a:p>
            <a:r>
              <a:rPr lang="en-US" sz="2800" dirty="0" smtClean="0"/>
              <a:t>Communication</a:t>
            </a:r>
          </a:p>
          <a:p>
            <a:pPr lvl="2"/>
            <a:r>
              <a:rPr lang="en-US" sz="2600" dirty="0" smtClean="0"/>
              <a:t>Costs money</a:t>
            </a:r>
          </a:p>
          <a:p>
            <a:pPr lvl="2"/>
            <a:r>
              <a:rPr lang="en-US" sz="2600" dirty="0" smtClean="0"/>
              <a:t>Is </a:t>
            </a:r>
            <a:r>
              <a:rPr lang="en-US" sz="2600" dirty="0"/>
              <a:t>a two-way process </a:t>
            </a:r>
            <a:endParaRPr lang="en-US" sz="2600" dirty="0" smtClean="0"/>
          </a:p>
          <a:p>
            <a:pPr lvl="3"/>
            <a:r>
              <a:rPr lang="en-US" sz="2400" dirty="0" smtClean="0"/>
              <a:t>Expect a response and be willing to change your plans</a:t>
            </a:r>
          </a:p>
          <a:p>
            <a:pPr lvl="2"/>
            <a:r>
              <a:rPr lang="en-US" sz="2600" b="0" dirty="0" smtClean="0"/>
              <a:t>Is a “live” thing</a:t>
            </a:r>
          </a:p>
          <a:p>
            <a:pPr lvl="3"/>
            <a:r>
              <a:rPr lang="en-US" sz="2400" dirty="0" smtClean="0"/>
              <a:t>Message might change as project matures</a:t>
            </a:r>
          </a:p>
          <a:p>
            <a:pPr lvl="2"/>
            <a:r>
              <a:rPr lang="en-US" sz="2600" b="0" dirty="0" smtClean="0"/>
              <a:t>Can be messy and emotional</a:t>
            </a:r>
          </a:p>
          <a:p>
            <a:pPr lvl="2"/>
            <a:r>
              <a:rPr lang="en-US" sz="2600" b="0" dirty="0" smtClean="0"/>
              <a:t>Requires follow up and follow through</a:t>
            </a:r>
          </a:p>
          <a:p>
            <a:pPr lvl="3"/>
            <a:r>
              <a:rPr lang="en-US" sz="2400" dirty="0" smtClean="0"/>
              <a:t>The most important thing you can do</a:t>
            </a:r>
          </a:p>
          <a:p>
            <a:pPr lvl="1"/>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Drafting a Communications Plan</a:t>
            </a:r>
            <a:endParaRPr lang="en-US" sz="3200" dirty="0"/>
          </a:p>
        </p:txBody>
      </p:sp>
      <p:pic>
        <p:nvPicPr>
          <p:cNvPr id="61442" name="Picture 2" descr="http://www.youpolonia.com/wp-content/uploads/2010/06/Monty-Python-and-the-Holy-Grail.jpg"/>
          <p:cNvPicPr>
            <a:picLocks noChangeAspect="1" noChangeArrowheads="1"/>
          </p:cNvPicPr>
          <p:nvPr/>
        </p:nvPicPr>
        <p:blipFill>
          <a:blip r:embed="rId2" cstate="print"/>
          <a:srcRect/>
          <a:stretch>
            <a:fillRect/>
          </a:stretch>
        </p:blipFill>
        <p:spPr bwMode="auto">
          <a:xfrm>
            <a:off x="6477000" y="1066800"/>
            <a:ext cx="2381972" cy="3470665"/>
          </a:xfrm>
          <a:prstGeom prst="rect">
            <a:avLst/>
          </a:prstGeom>
          <a:noFill/>
        </p:spPr>
      </p:pic>
      <p:sp>
        <p:nvSpPr>
          <p:cNvPr id="6" name="Content Placeholder 2"/>
          <p:cNvSpPr txBox="1">
            <a:spLocks/>
          </p:cNvSpPr>
          <p:nvPr/>
        </p:nvSpPr>
        <p:spPr>
          <a:xfrm>
            <a:off x="533400" y="1004887"/>
            <a:ext cx="4800600" cy="4038600"/>
          </a:xfrm>
          <a:prstGeom prst="rect">
            <a:avLst/>
          </a:prstGeom>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lvl="2"/>
            <a:r>
              <a:rPr lang="en-US" sz="2800" b="1" dirty="0" smtClean="0"/>
              <a:t>Overview</a:t>
            </a:r>
          </a:p>
          <a:p>
            <a:pPr lvl="3"/>
            <a:r>
              <a:rPr lang="en-US" sz="2400" dirty="0" smtClean="0"/>
              <a:t>Organizational backbone</a:t>
            </a:r>
            <a:endParaRPr lang="en-US" sz="2400" dirty="0"/>
          </a:p>
          <a:p>
            <a:pPr lvl="3"/>
            <a:r>
              <a:rPr lang="en-US" sz="2400" dirty="0" smtClean="0"/>
              <a:t>Identifies </a:t>
            </a:r>
            <a:r>
              <a:rPr lang="en-US" sz="2400" dirty="0"/>
              <a:t>how to communicate your vision </a:t>
            </a:r>
            <a:endParaRPr lang="en-US" sz="2400" dirty="0" smtClean="0"/>
          </a:p>
          <a:p>
            <a:pPr lvl="3"/>
            <a:r>
              <a:rPr lang="en-US" sz="2400" b="0" dirty="0" smtClean="0"/>
              <a:t>Must </a:t>
            </a:r>
            <a:r>
              <a:rPr lang="en-US" sz="2400" b="0" dirty="0"/>
              <a:t>be comprehensive and inclusive</a:t>
            </a:r>
          </a:p>
          <a:p>
            <a:pPr lvl="3"/>
            <a:r>
              <a:rPr lang="en-US" sz="2400" dirty="0" smtClean="0"/>
              <a:t>Supported </a:t>
            </a:r>
            <a:r>
              <a:rPr lang="en-US" sz="2400" dirty="0"/>
              <a:t>by all parties</a:t>
            </a:r>
          </a:p>
          <a:p>
            <a:pPr lvl="3"/>
            <a:r>
              <a:rPr lang="en-US" sz="2400" dirty="0"/>
              <a:t>Reference </a:t>
            </a:r>
            <a:r>
              <a:rPr lang="en-US" sz="2400" dirty="0" smtClean="0"/>
              <a:t>document</a:t>
            </a:r>
            <a:endParaRPr lang="en-US" sz="2400" dirty="0"/>
          </a:p>
          <a:p>
            <a:pPr lvl="3"/>
            <a:r>
              <a:rPr lang="en-US" sz="2400" dirty="0"/>
              <a:t>Budget for the projects and </a:t>
            </a:r>
            <a:r>
              <a:rPr lang="en-US" sz="2400" dirty="0" smtClean="0"/>
              <a:t>activities</a:t>
            </a:r>
            <a:endParaRPr lang="en-US"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3400" y="762000"/>
            <a:ext cx="4419600" cy="3429000"/>
          </a:xfrm>
        </p:spPr>
        <p:txBody>
          <a:bodyPr>
            <a:normAutofit/>
          </a:bodyPr>
          <a:lstStyle/>
          <a:p>
            <a:r>
              <a:rPr lang="en-US" sz="2800" dirty="0" smtClean="0"/>
              <a:t>Include</a:t>
            </a:r>
          </a:p>
          <a:p>
            <a:pPr lvl="1"/>
            <a:r>
              <a:rPr lang="en-US" sz="2400" dirty="0" smtClean="0"/>
              <a:t>Assets and Liabilities</a:t>
            </a:r>
          </a:p>
          <a:p>
            <a:pPr lvl="1"/>
            <a:r>
              <a:rPr lang="en-US" sz="2400" dirty="0" smtClean="0"/>
              <a:t>Research Results</a:t>
            </a:r>
          </a:p>
          <a:p>
            <a:pPr lvl="1"/>
            <a:r>
              <a:rPr lang="en-US" sz="2400" dirty="0" smtClean="0"/>
              <a:t>Target Audiences and Key Messages</a:t>
            </a:r>
          </a:p>
          <a:p>
            <a:pPr lvl="1"/>
            <a:r>
              <a:rPr lang="en-US" sz="2400" dirty="0" smtClean="0"/>
              <a:t>Strategies and Tactics for Message Delivery</a:t>
            </a:r>
          </a:p>
          <a:p>
            <a:pPr lvl="1"/>
            <a:r>
              <a:rPr lang="en-US" sz="2400" dirty="0" smtClean="0"/>
              <a:t>Budget and Timeline</a:t>
            </a:r>
          </a:p>
          <a:p>
            <a:endParaRPr lang="en-US" dirty="0" smtClean="0"/>
          </a:p>
          <a:p>
            <a:endParaRPr lang="en-US" dirty="0"/>
          </a:p>
        </p:txBody>
      </p:sp>
      <p:pic>
        <p:nvPicPr>
          <p:cNvPr id="60418" name="Picture 2" descr="http://t0.gstatic.com/images?q=tbn:ANd9GcQOuLT9wF3ubNJzN-RrrngaDJtxFMrivODEkavQ6fdPd7piKf7NuQ&amp;t=1"/>
          <p:cNvPicPr>
            <a:picLocks noChangeAspect="1" noChangeArrowheads="1"/>
          </p:cNvPicPr>
          <p:nvPr/>
        </p:nvPicPr>
        <p:blipFill>
          <a:blip r:embed="rId3" cstate="print"/>
          <a:srcRect/>
          <a:stretch>
            <a:fillRect/>
          </a:stretch>
        </p:blipFill>
        <p:spPr bwMode="auto">
          <a:xfrm>
            <a:off x="685800" y="990600"/>
            <a:ext cx="3264568" cy="28194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4856808" cy="548640"/>
          </a:xfrm>
        </p:spPr>
        <p:txBody>
          <a:bodyPr/>
          <a:lstStyle/>
          <a:p>
            <a:r>
              <a:rPr lang="en-US" sz="3200" dirty="0" smtClean="0"/>
              <a:t>Assets and Liabilities</a:t>
            </a:r>
            <a:endParaRPr lang="en-US" sz="3200" dirty="0"/>
          </a:p>
        </p:txBody>
      </p:sp>
      <p:sp>
        <p:nvSpPr>
          <p:cNvPr id="3" name="Content Placeholder 2"/>
          <p:cNvSpPr>
            <a:spLocks noGrp="1"/>
          </p:cNvSpPr>
          <p:nvPr>
            <p:ph idx="1"/>
          </p:nvPr>
        </p:nvSpPr>
        <p:spPr>
          <a:xfrm>
            <a:off x="381000" y="1143000"/>
            <a:ext cx="4267200" cy="4267200"/>
          </a:xfrm>
        </p:spPr>
        <p:txBody>
          <a:bodyPr>
            <a:normAutofit/>
          </a:bodyPr>
          <a:lstStyle/>
          <a:p>
            <a:r>
              <a:rPr lang="en-US" sz="2800" b="0" dirty="0" smtClean="0"/>
              <a:t>Begin with your vision</a:t>
            </a:r>
          </a:p>
          <a:p>
            <a:pPr lvl="1"/>
            <a:r>
              <a:rPr lang="en-US" sz="2400" dirty="0" smtClean="0"/>
              <a:t>Example: District A and B want to pass a levy lid lift</a:t>
            </a:r>
          </a:p>
          <a:p>
            <a:r>
              <a:rPr lang="en-US" sz="2800" b="0" dirty="0" smtClean="0"/>
              <a:t>Do an </a:t>
            </a:r>
            <a:r>
              <a:rPr lang="en-US" sz="2800" b="0" i="1" dirty="0" smtClean="0"/>
              <a:t>honest</a:t>
            </a:r>
            <a:r>
              <a:rPr lang="en-US" sz="2800" b="0" dirty="0" smtClean="0"/>
              <a:t> assessment of your assets and liabilities </a:t>
            </a:r>
          </a:p>
          <a:p>
            <a:pPr lvl="1"/>
            <a:r>
              <a:rPr lang="en-US" sz="2400" dirty="0" smtClean="0"/>
              <a:t>Include board, employees, community members </a:t>
            </a:r>
          </a:p>
          <a:p>
            <a:pPr lvl="2"/>
            <a:r>
              <a:rPr lang="en-US" sz="2400" dirty="0" smtClean="0"/>
              <a:t>And a critic</a:t>
            </a:r>
          </a:p>
          <a:p>
            <a:endParaRPr lang="en-US" dirty="0"/>
          </a:p>
        </p:txBody>
      </p:sp>
      <p:pic>
        <p:nvPicPr>
          <p:cNvPr id="2050" name="Picture 2" descr="http://www.lafollette.wisc.edu/images/calendar-news/2009/VisitDay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8703" y="1676400"/>
            <a:ext cx="4258597" cy="2667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5800" y="371475"/>
            <a:ext cx="4114800" cy="4343400"/>
          </a:xfrm>
        </p:spPr>
        <p:txBody>
          <a:bodyPr>
            <a:normAutofit/>
          </a:bodyPr>
          <a:lstStyle/>
          <a:p>
            <a:r>
              <a:rPr lang="en-US" sz="2800" b="0" dirty="0" smtClean="0"/>
              <a:t>Think internal </a:t>
            </a:r>
            <a:r>
              <a:rPr lang="en-US" sz="2800" b="0" dirty="0"/>
              <a:t>and external to your district</a:t>
            </a:r>
          </a:p>
          <a:p>
            <a:r>
              <a:rPr lang="en-US" sz="2800" b="0" dirty="0" smtClean="0"/>
              <a:t>What is an “asset”?</a:t>
            </a:r>
          </a:p>
          <a:p>
            <a:pPr lvl="1"/>
            <a:r>
              <a:rPr lang="en-US" sz="2400" dirty="0" smtClean="0"/>
              <a:t>Tangible or intangible things that help accomplish your goal</a:t>
            </a:r>
          </a:p>
          <a:p>
            <a:pPr marL="0" lvl="1" indent="0">
              <a:buNone/>
            </a:pPr>
            <a:endParaRPr lang="en-US" sz="1200" dirty="0" smtClean="0"/>
          </a:p>
          <a:p>
            <a:r>
              <a:rPr lang="en-US" sz="2800" b="0" dirty="0" smtClean="0"/>
              <a:t>What is a “liability”?</a:t>
            </a:r>
          </a:p>
          <a:p>
            <a:pPr lvl="1"/>
            <a:r>
              <a:rPr lang="en-US" sz="2400" dirty="0" smtClean="0"/>
              <a:t>Anything that could hinder your progress</a:t>
            </a:r>
          </a:p>
          <a:p>
            <a:pPr marL="0" lvl="1" indent="0">
              <a:buNone/>
            </a:pPr>
            <a:endParaRPr lang="en-US" sz="1100" dirty="0" smtClean="0"/>
          </a:p>
          <a:p>
            <a:endParaRPr lang="en-US" dirty="0" smtClean="0"/>
          </a:p>
          <a:p>
            <a:endParaRPr lang="en-US" dirty="0" smtClean="0"/>
          </a:p>
        </p:txBody>
      </p:sp>
      <p:pic>
        <p:nvPicPr>
          <p:cNvPr id="3074" name="Picture 2" descr="http://images.travelpod.com/users/mingming/1.1283980531.people-think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95400"/>
            <a:ext cx="3750144" cy="24955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Fire District A - Assets</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7526525"/>
              </p:ext>
            </p:extLst>
          </p:nvPr>
        </p:nvGraphicFramePr>
        <p:xfrm>
          <a:off x="914400" y="1066800"/>
          <a:ext cx="7315200" cy="3291840"/>
        </p:xfrm>
        <a:graphic>
          <a:graphicData uri="http://schemas.openxmlformats.org/drawingml/2006/table">
            <a:tbl>
              <a:tblPr firstRow="1" bandRow="1">
                <a:tableStyleId>{5C22544A-7EE6-4342-B048-85BDC9FD1C3A}</a:tableStyleId>
              </a:tblPr>
              <a:tblGrid>
                <a:gridCol w="3505200"/>
                <a:gridCol w="3810000"/>
              </a:tblGrid>
              <a:tr h="317879">
                <a:tc>
                  <a:txBody>
                    <a:bodyPr/>
                    <a:lstStyle/>
                    <a:p>
                      <a:r>
                        <a:rPr lang="en-US" sz="2000" dirty="0" smtClean="0"/>
                        <a:t>Internal</a:t>
                      </a:r>
                      <a:endParaRPr lang="en-US" sz="2000" dirty="0"/>
                    </a:p>
                  </a:txBody>
                  <a:tcPr/>
                </a:tc>
                <a:tc>
                  <a:txBody>
                    <a:bodyPr/>
                    <a:lstStyle/>
                    <a:p>
                      <a:r>
                        <a:rPr lang="en-US" sz="2000" dirty="0" smtClean="0"/>
                        <a:t>External</a:t>
                      </a:r>
                      <a:endParaRPr lang="en-US" sz="2000" dirty="0"/>
                    </a:p>
                  </a:txBody>
                  <a:tcPr/>
                </a:tc>
              </a:tr>
              <a:tr h="317879">
                <a:tc>
                  <a:txBody>
                    <a:bodyPr/>
                    <a:lstStyle/>
                    <a:p>
                      <a:r>
                        <a:rPr lang="en-US" sz="2000" dirty="0" smtClean="0"/>
                        <a:t>Web Site</a:t>
                      </a:r>
                      <a:endParaRPr lang="en-US" sz="2000" dirty="0"/>
                    </a:p>
                  </a:txBody>
                  <a:tcPr/>
                </a:tc>
                <a:tc>
                  <a:txBody>
                    <a:bodyPr/>
                    <a:lstStyle/>
                    <a:p>
                      <a:r>
                        <a:rPr lang="en-US" sz="2000" dirty="0" smtClean="0"/>
                        <a:t>Friendly </a:t>
                      </a:r>
                      <a:r>
                        <a:rPr lang="en-US" sz="2000" baseline="0" dirty="0" smtClean="0"/>
                        <a:t>press</a:t>
                      </a:r>
                      <a:endParaRPr lang="en-US" sz="2000" dirty="0"/>
                    </a:p>
                  </a:txBody>
                  <a:tcPr/>
                </a:tc>
              </a:tr>
              <a:tr h="3178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Newsletter</a:t>
                      </a:r>
                      <a:r>
                        <a:rPr lang="en-US" sz="2000" baseline="0" dirty="0" smtClean="0"/>
                        <a:t> (as needed)</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New chief</a:t>
                      </a:r>
                    </a:p>
                  </a:txBody>
                  <a:tcPr/>
                </a:tc>
              </a:tr>
              <a:tr h="5624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Media releases (as needed)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Presence in the schools through fire prevention</a:t>
                      </a:r>
                    </a:p>
                  </a:txBody>
                  <a:tcPr/>
                </a:tc>
              </a:tr>
              <a:tr h="5624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Good</a:t>
                      </a:r>
                      <a:r>
                        <a:rPr lang="en-US" sz="2000" baseline="0" dirty="0" smtClean="0"/>
                        <a:t> dynamic between board members</a:t>
                      </a:r>
                      <a:endParaRPr lang="en-US" sz="2000" dirty="0" smtClean="0"/>
                    </a:p>
                  </a:txBody>
                  <a:tcPr/>
                </a:tc>
                <a:tc>
                  <a:txBody>
                    <a:bodyPr/>
                    <a:lstStyle/>
                    <a:p>
                      <a:r>
                        <a:rPr lang="en-US" sz="2000" dirty="0" smtClean="0"/>
                        <a:t>Networks/shares resources</a:t>
                      </a:r>
                      <a:r>
                        <a:rPr lang="en-US" sz="2000" baseline="0" dirty="0" smtClean="0"/>
                        <a:t> with other fire districts</a:t>
                      </a:r>
                      <a:endParaRPr lang="en-US" sz="2000" dirty="0"/>
                    </a:p>
                  </a:txBody>
                  <a:tcPr/>
                </a:tc>
              </a:tr>
              <a:tr h="5624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New chief</a:t>
                      </a:r>
                    </a:p>
                  </a:txBody>
                  <a:tcPr/>
                </a:tc>
                <a:tc>
                  <a:txBody>
                    <a:bodyPr/>
                    <a:lstStyle/>
                    <a:p>
                      <a:r>
                        <a:rPr lang="en-US" sz="2000" dirty="0" smtClean="0"/>
                        <a:t>Public</a:t>
                      </a:r>
                      <a:r>
                        <a:rPr lang="en-US" sz="2000" baseline="0" dirty="0" smtClean="0"/>
                        <a:t> service projects for community</a:t>
                      </a:r>
                      <a:endParaRPr lang="en-US" sz="2000" dirty="0"/>
                    </a:p>
                  </a:txBody>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1066800" cy="5029200"/>
          </a:xfrm>
        </p:spPr>
        <p:txBody>
          <a:bodyPr vert="vert270"/>
          <a:lstStyle/>
          <a:p>
            <a:r>
              <a:rPr lang="en-US" sz="3200" dirty="0" smtClean="0"/>
              <a:t>Fire District B – Assets</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64775767"/>
              </p:ext>
            </p:extLst>
          </p:nvPr>
        </p:nvGraphicFramePr>
        <p:xfrm>
          <a:off x="1295400" y="228600"/>
          <a:ext cx="7315200" cy="4785360"/>
        </p:xfrm>
        <a:graphic>
          <a:graphicData uri="http://schemas.openxmlformats.org/drawingml/2006/table">
            <a:tbl>
              <a:tblPr firstRow="1" bandRow="1">
                <a:tableStyleId>{5C22544A-7EE6-4342-B048-85BDC9FD1C3A}</a:tableStyleId>
              </a:tblPr>
              <a:tblGrid>
                <a:gridCol w="3581400"/>
                <a:gridCol w="3733800"/>
              </a:tblGrid>
              <a:tr h="370840">
                <a:tc>
                  <a:txBody>
                    <a:bodyPr/>
                    <a:lstStyle/>
                    <a:p>
                      <a:r>
                        <a:rPr lang="en-US" dirty="0" smtClean="0"/>
                        <a:t>Internal</a:t>
                      </a:r>
                      <a:endParaRPr lang="en-US" dirty="0"/>
                    </a:p>
                  </a:txBody>
                  <a:tcPr/>
                </a:tc>
                <a:tc>
                  <a:txBody>
                    <a:bodyPr/>
                    <a:lstStyle/>
                    <a:p>
                      <a:r>
                        <a:rPr lang="en-US" dirty="0" smtClean="0"/>
                        <a:t>External</a:t>
                      </a:r>
                      <a:endParaRPr lang="en-US" dirty="0"/>
                    </a:p>
                  </a:txBody>
                  <a:tcPr/>
                </a:tc>
              </a:tr>
              <a:tr h="370840">
                <a:tc>
                  <a:txBody>
                    <a:bodyPr/>
                    <a:lstStyle/>
                    <a:p>
                      <a:r>
                        <a:rPr lang="en-US" dirty="0" smtClean="0"/>
                        <a:t>Web Site</a:t>
                      </a:r>
                      <a:endParaRPr lang="en-US" dirty="0"/>
                    </a:p>
                  </a:txBody>
                  <a:tcPr/>
                </a:tc>
                <a:tc>
                  <a:txBody>
                    <a:bodyPr/>
                    <a:lstStyle/>
                    <a:p>
                      <a:r>
                        <a:rPr lang="en-US" dirty="0" smtClean="0"/>
                        <a:t>Friendly</a:t>
                      </a:r>
                      <a:r>
                        <a:rPr lang="en-US" baseline="0" dirty="0" smtClean="0"/>
                        <a:t> press</a:t>
                      </a:r>
                      <a:endParaRPr lang="en-US" dirty="0"/>
                    </a:p>
                  </a:txBody>
                  <a:tcPr/>
                </a:tc>
              </a:tr>
              <a:tr h="370840">
                <a:tc>
                  <a:txBody>
                    <a:bodyPr/>
                    <a:lstStyle/>
                    <a:p>
                      <a:r>
                        <a:rPr lang="en-US" dirty="0" smtClean="0"/>
                        <a:t>Facebook Page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Regular visits with news media</a:t>
                      </a:r>
                    </a:p>
                  </a:txBody>
                  <a:tcPr/>
                </a:tc>
              </a:tr>
              <a:tr h="370840">
                <a:tc>
                  <a:txBody>
                    <a:bodyPr/>
                    <a:lstStyle/>
                    <a:p>
                      <a:r>
                        <a:rPr lang="en-US" dirty="0" smtClean="0"/>
                        <a:t>Newsletter (3/year)</a:t>
                      </a:r>
                      <a:endParaRPr lang="en-US" dirty="0"/>
                    </a:p>
                  </a:txBody>
                  <a:tcPr/>
                </a:tc>
                <a:tc>
                  <a:txBody>
                    <a:bodyPr/>
                    <a:lstStyle/>
                    <a:p>
                      <a:r>
                        <a:rPr lang="en-US" dirty="0" smtClean="0"/>
                        <a:t>Campaign committee</a:t>
                      </a:r>
                      <a:endParaRPr lang="en-US" dirty="0"/>
                    </a:p>
                  </a:txBody>
                  <a:tcPr/>
                </a:tc>
              </a:tr>
              <a:tr h="370840">
                <a:tc>
                  <a:txBody>
                    <a:bodyPr/>
                    <a:lstStyle/>
                    <a:p>
                      <a:r>
                        <a:rPr lang="en-US" dirty="0" smtClean="0"/>
                        <a:t>Media releases (weekly)</a:t>
                      </a:r>
                      <a:endParaRPr lang="en-US" dirty="0"/>
                    </a:p>
                  </a:txBody>
                  <a:tcPr/>
                </a:tc>
                <a:tc>
                  <a:txBody>
                    <a:bodyPr/>
                    <a:lstStyle/>
                    <a:p>
                      <a:r>
                        <a:rPr lang="en-US" dirty="0" smtClean="0"/>
                        <a:t>Presence at</a:t>
                      </a:r>
                      <a:r>
                        <a:rPr lang="en-US" baseline="0" dirty="0" smtClean="0"/>
                        <a:t> community events and in schools</a:t>
                      </a:r>
                      <a:endParaRPr lang="en-US" dirty="0"/>
                    </a:p>
                  </a:txBody>
                  <a:tcPr/>
                </a:tc>
              </a:tr>
              <a:tr h="370840">
                <a:tc>
                  <a:txBody>
                    <a:bodyPr/>
                    <a:lstStyle/>
                    <a:p>
                      <a:r>
                        <a:rPr lang="en-US" dirty="0" smtClean="0"/>
                        <a:t>Opinion-editorials (as needed)</a:t>
                      </a:r>
                      <a:endParaRPr lang="en-US" dirty="0"/>
                    </a:p>
                  </a:txBody>
                  <a:tcPr/>
                </a:tc>
                <a:tc>
                  <a:txBody>
                    <a:bodyPr/>
                    <a:lstStyle/>
                    <a:p>
                      <a:r>
                        <a:rPr lang="en-US" dirty="0" smtClean="0"/>
                        <a:t>Regular</a:t>
                      </a:r>
                      <a:r>
                        <a:rPr lang="en-US" baseline="0" dirty="0" smtClean="0"/>
                        <a:t> visits to community groups to discuss priorities</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Positive</a:t>
                      </a:r>
                      <a:r>
                        <a:rPr lang="en-US" baseline="0" dirty="0" smtClean="0"/>
                        <a:t> working relationship between labor and management</a:t>
                      </a:r>
                      <a:endParaRPr lang="en-US" dirty="0" smtClean="0"/>
                    </a:p>
                  </a:txBody>
                  <a:tcPr/>
                </a:tc>
                <a:tc>
                  <a:txBody>
                    <a:bodyPr/>
                    <a:lstStyle/>
                    <a:p>
                      <a:r>
                        <a:rPr lang="en-US" dirty="0" smtClean="0"/>
                        <a:t>Outreach to state legislators to discuss priorities</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Positive working relationship between career and volunteers</a:t>
                      </a:r>
                      <a:endParaRPr lang="en-US" dirty="0"/>
                    </a:p>
                  </a:txBody>
                  <a:tcPr/>
                </a:tc>
                <a:tc>
                  <a:txBody>
                    <a:bodyPr/>
                    <a:lstStyle/>
                    <a:p>
                      <a:r>
                        <a:rPr lang="en-US" dirty="0" smtClean="0"/>
                        <a:t>Good record of passing prior ballot measures</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Personnel motivated to participate</a:t>
                      </a:r>
                      <a:endParaRPr lang="en-US" dirty="0"/>
                    </a:p>
                  </a:txBody>
                  <a:tcPr/>
                </a:tc>
                <a:tc>
                  <a:txBody>
                    <a:bodyPr/>
                    <a:lstStyle/>
                    <a:p>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Communications staff person</a:t>
                      </a:r>
                      <a:endParaRPr lang="en-US" dirty="0"/>
                    </a:p>
                  </a:txBody>
                  <a:tcPr/>
                </a:tc>
                <a:tc>
                  <a:txBody>
                    <a:bodyPr/>
                    <a:lstStyle/>
                    <a:p>
                      <a:endParaRPr lang="en-US" dirty="0"/>
                    </a:p>
                  </a:txBody>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Exercise 1 - Assets</a:t>
            </a:r>
            <a:endParaRPr lang="en-US" dirty="0"/>
          </a:p>
        </p:txBody>
      </p:sp>
      <p:sp>
        <p:nvSpPr>
          <p:cNvPr id="3" name="Content Placeholder 2"/>
          <p:cNvSpPr>
            <a:spLocks noGrp="1"/>
          </p:cNvSpPr>
          <p:nvPr>
            <p:ph idx="1"/>
          </p:nvPr>
        </p:nvSpPr>
        <p:spPr>
          <a:xfrm>
            <a:off x="914400" y="1783560"/>
            <a:ext cx="7543800" cy="2636040"/>
          </a:xfrm>
        </p:spPr>
        <p:txBody>
          <a:bodyPr>
            <a:normAutofit/>
          </a:bodyPr>
          <a:lstStyle/>
          <a:p>
            <a:r>
              <a:rPr lang="en-US" sz="2800" b="0" dirty="0" smtClean="0"/>
              <a:t>What are some of your fire district’s assets?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Introduction</a:t>
            </a:r>
            <a:endParaRPr lang="en-US" sz="3200" dirty="0"/>
          </a:p>
        </p:txBody>
      </p:sp>
      <p:sp>
        <p:nvSpPr>
          <p:cNvPr id="3" name="Content Placeholder 2"/>
          <p:cNvSpPr>
            <a:spLocks noGrp="1"/>
          </p:cNvSpPr>
          <p:nvPr>
            <p:ph idx="1"/>
          </p:nvPr>
        </p:nvSpPr>
        <p:spPr>
          <a:xfrm>
            <a:off x="838200" y="1066800"/>
            <a:ext cx="8001000" cy="3581400"/>
          </a:xfrm>
        </p:spPr>
        <p:txBody>
          <a:bodyPr>
            <a:noAutofit/>
          </a:bodyPr>
          <a:lstStyle/>
          <a:p>
            <a:r>
              <a:rPr lang="en-US" sz="2800" b="0" dirty="0" smtClean="0">
                <a:cs typeface="Arial" pitchFamily="34" charset="0"/>
              </a:rPr>
              <a:t>Liz Loomis Public Affairs</a:t>
            </a:r>
          </a:p>
          <a:p>
            <a:pPr lvl="1"/>
            <a:r>
              <a:rPr lang="en-US" sz="2800" dirty="0"/>
              <a:t>Communications, government, politics, and project management</a:t>
            </a:r>
          </a:p>
          <a:p>
            <a:pPr lvl="1"/>
            <a:r>
              <a:rPr lang="en-US" sz="2800" dirty="0" smtClean="0">
                <a:cs typeface="Arial" pitchFamily="34" charset="0"/>
              </a:rPr>
              <a:t>Clients – fire, school and hospital districts</a:t>
            </a:r>
          </a:p>
          <a:p>
            <a:pPr lvl="2"/>
            <a:r>
              <a:rPr lang="en-US" sz="2800" dirty="0">
                <a:cs typeface="Arial" pitchFamily="34" charset="0"/>
              </a:rPr>
              <a:t>Improve </a:t>
            </a:r>
            <a:r>
              <a:rPr lang="en-US" sz="2800" dirty="0" smtClean="0">
                <a:cs typeface="Arial" pitchFamily="34" charset="0"/>
              </a:rPr>
              <a:t>communication with taxpayers </a:t>
            </a:r>
            <a:r>
              <a:rPr lang="en-US" sz="2800" dirty="0">
                <a:cs typeface="Arial" pitchFamily="34" charset="0"/>
              </a:rPr>
              <a:t>to secure needed revenue</a:t>
            </a:r>
          </a:p>
          <a:p>
            <a:pPr lvl="2"/>
            <a:r>
              <a:rPr lang="en-US" sz="2800" dirty="0" smtClean="0">
                <a:cs typeface="Arial" pitchFamily="34" charset="0"/>
              </a:rPr>
              <a:t>Offsite communication services</a:t>
            </a:r>
          </a:p>
          <a:p>
            <a:pPr lvl="2"/>
            <a:r>
              <a:rPr lang="en-US" sz="2800" dirty="0" smtClean="0">
                <a:cs typeface="Arial" pitchFamily="34" charset="0"/>
              </a:rPr>
              <a:t>Public relations and crisis communications</a:t>
            </a:r>
          </a:p>
          <a:p>
            <a:pPr lvl="1"/>
            <a:endParaRPr lang="en-US" sz="2800" dirty="0" smtClean="0">
              <a:cs typeface="Arial"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Fire District A - Liabilities</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05681178"/>
              </p:ext>
            </p:extLst>
          </p:nvPr>
        </p:nvGraphicFramePr>
        <p:xfrm>
          <a:off x="990600" y="1295400"/>
          <a:ext cx="7162800" cy="3291840"/>
        </p:xfrm>
        <a:graphic>
          <a:graphicData uri="http://schemas.openxmlformats.org/drawingml/2006/table">
            <a:tbl>
              <a:tblPr firstRow="1" bandRow="1">
                <a:tableStyleId>{5C22544A-7EE6-4342-B048-85BDC9FD1C3A}</a:tableStyleId>
              </a:tblPr>
              <a:tblGrid>
                <a:gridCol w="3657600"/>
                <a:gridCol w="3505200"/>
              </a:tblGrid>
              <a:tr h="370840">
                <a:tc>
                  <a:txBody>
                    <a:bodyPr/>
                    <a:lstStyle/>
                    <a:p>
                      <a:r>
                        <a:rPr lang="en-US" sz="2000" dirty="0" smtClean="0"/>
                        <a:t>Internal</a:t>
                      </a:r>
                      <a:endParaRPr lang="en-US" sz="2000" dirty="0"/>
                    </a:p>
                  </a:txBody>
                  <a:tcPr/>
                </a:tc>
                <a:tc>
                  <a:txBody>
                    <a:bodyPr/>
                    <a:lstStyle/>
                    <a:p>
                      <a:r>
                        <a:rPr lang="en-US" sz="2000" dirty="0" smtClean="0"/>
                        <a:t>External</a:t>
                      </a:r>
                      <a:endParaRPr lang="en-US" sz="2000" dirty="0"/>
                    </a:p>
                  </a:txBody>
                  <a:tcPr/>
                </a:tc>
              </a:tr>
              <a:tr h="370840">
                <a:tc>
                  <a:txBody>
                    <a:bodyPr/>
                    <a:lstStyle/>
                    <a:p>
                      <a:r>
                        <a:rPr lang="en-US" sz="2000" dirty="0" smtClean="0"/>
                        <a:t>Web Site outdated</a:t>
                      </a:r>
                      <a:endParaRPr lang="en-US" sz="2000" dirty="0"/>
                    </a:p>
                  </a:txBody>
                  <a:tcPr/>
                </a:tc>
                <a:tc>
                  <a:txBody>
                    <a:bodyPr/>
                    <a:lstStyle/>
                    <a:p>
                      <a:r>
                        <a:rPr lang="en-US" sz="2000" dirty="0" smtClean="0"/>
                        <a:t>Bad economy</a:t>
                      </a:r>
                      <a:endParaRPr lang="en-US" sz="2000" dirty="0"/>
                    </a:p>
                  </a:txBody>
                  <a:tcPr/>
                </a:tc>
              </a:tr>
              <a:tr h="370840">
                <a:tc>
                  <a:txBody>
                    <a:bodyPr/>
                    <a:lstStyle/>
                    <a:p>
                      <a:r>
                        <a:rPr lang="en-US" sz="2000" dirty="0" smtClean="0"/>
                        <a:t>Sporadic efforts to communicate with</a:t>
                      </a:r>
                      <a:r>
                        <a:rPr lang="en-US" sz="2000" baseline="0" dirty="0" smtClean="0"/>
                        <a:t> taxpayers</a:t>
                      </a:r>
                      <a:endParaRPr lang="en-US" sz="2000" dirty="0"/>
                    </a:p>
                  </a:txBody>
                  <a:tcPr/>
                </a:tc>
                <a:tc>
                  <a:txBody>
                    <a:bodyPr/>
                    <a:lstStyle/>
                    <a:p>
                      <a:r>
                        <a:rPr lang="en-US" sz="2000" dirty="0" smtClean="0"/>
                        <a:t>Bad</a:t>
                      </a:r>
                      <a:r>
                        <a:rPr lang="en-US" sz="2000" baseline="0" dirty="0" smtClean="0"/>
                        <a:t> feelings about </a:t>
                      </a:r>
                      <a:r>
                        <a:rPr lang="en-US" sz="2000" dirty="0" smtClean="0"/>
                        <a:t>merger with neighboring fire district</a:t>
                      </a:r>
                      <a:endParaRPr lang="en-US" sz="2000" dirty="0"/>
                    </a:p>
                  </a:txBody>
                  <a:tcPr/>
                </a:tc>
              </a:tr>
              <a:tr h="370840">
                <a:tc>
                  <a:txBody>
                    <a:bodyPr/>
                    <a:lstStyle/>
                    <a:p>
                      <a:r>
                        <a:rPr lang="en-US" sz="2000" dirty="0" smtClean="0"/>
                        <a:t>Low morale among employees</a:t>
                      </a:r>
                      <a:endParaRPr lang="en-US" sz="2000" dirty="0"/>
                    </a:p>
                  </a:txBody>
                  <a:tcPr/>
                </a:tc>
                <a:tc>
                  <a:txBody>
                    <a:bodyPr/>
                    <a:lstStyle/>
                    <a:p>
                      <a:r>
                        <a:rPr lang="en-US" sz="2000" dirty="0" smtClean="0"/>
                        <a:t>New fire district “unknown” by public</a:t>
                      </a:r>
                      <a:endParaRPr lang="en-US" sz="2000" dirty="0"/>
                    </a:p>
                  </a:txBody>
                  <a:tcPr/>
                </a:tc>
              </a:tr>
              <a:tr h="370840">
                <a:tc>
                  <a:txBody>
                    <a:bodyPr/>
                    <a:lstStyle/>
                    <a:p>
                      <a:r>
                        <a:rPr lang="en-US" sz="2000" dirty="0" smtClean="0"/>
                        <a:t>Budget shortfall</a:t>
                      </a:r>
                      <a:endParaRPr lang="en-US" sz="2000" dirty="0"/>
                    </a:p>
                  </a:txBody>
                  <a:tcPr/>
                </a:tc>
                <a:tc>
                  <a:txBody>
                    <a:bodyPr/>
                    <a:lstStyle/>
                    <a:p>
                      <a:r>
                        <a:rPr lang="en-US" sz="2000" dirty="0" smtClean="0"/>
                        <a:t>Rumors of  layoffs in community</a:t>
                      </a:r>
                      <a:endParaRPr lang="en-US" sz="2000" dirty="0"/>
                    </a:p>
                  </a:txBody>
                  <a:tcPr/>
                </a:tc>
              </a:tr>
              <a:tr h="370840">
                <a:tc>
                  <a:txBody>
                    <a:bodyPr/>
                    <a:lstStyle/>
                    <a:p>
                      <a:endParaRPr lang="en-US" sz="2000"/>
                    </a:p>
                  </a:txBody>
                  <a:tcPr/>
                </a:tc>
                <a:tc>
                  <a:txBody>
                    <a:bodyPr/>
                    <a:lstStyle/>
                    <a:p>
                      <a:r>
                        <a:rPr lang="en-US" sz="2000" dirty="0" smtClean="0"/>
                        <a:t>Failed three prior levies</a:t>
                      </a:r>
                      <a:endParaRPr lang="en-US" sz="2000" dirty="0"/>
                    </a:p>
                  </a:txBody>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67" y="228600"/>
            <a:ext cx="1005840" cy="4724400"/>
          </a:xfrm>
        </p:spPr>
        <p:txBody>
          <a:bodyPr vert="vert270"/>
          <a:lstStyle/>
          <a:p>
            <a:r>
              <a:rPr lang="en-US" sz="2800" dirty="0" smtClean="0"/>
              <a:t>Fire District B - Liabilities</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85447308"/>
              </p:ext>
            </p:extLst>
          </p:nvPr>
        </p:nvGraphicFramePr>
        <p:xfrm>
          <a:off x="1447800" y="381000"/>
          <a:ext cx="7467600" cy="4312920"/>
        </p:xfrm>
        <a:graphic>
          <a:graphicData uri="http://schemas.openxmlformats.org/drawingml/2006/table">
            <a:tbl>
              <a:tblPr firstRow="1" bandRow="1">
                <a:tableStyleId>{5C22544A-7EE6-4342-B048-85BDC9FD1C3A}</a:tableStyleId>
              </a:tblPr>
              <a:tblGrid>
                <a:gridCol w="3733800"/>
                <a:gridCol w="3733800"/>
              </a:tblGrid>
              <a:tr h="370840">
                <a:tc>
                  <a:txBody>
                    <a:bodyPr/>
                    <a:lstStyle/>
                    <a:p>
                      <a:r>
                        <a:rPr lang="en-US" sz="1900" dirty="0" smtClean="0"/>
                        <a:t>Internal</a:t>
                      </a:r>
                      <a:endParaRPr lang="en-US" sz="1900" dirty="0"/>
                    </a:p>
                  </a:txBody>
                  <a:tcPr/>
                </a:tc>
                <a:tc>
                  <a:txBody>
                    <a:bodyPr/>
                    <a:lstStyle/>
                    <a:p>
                      <a:r>
                        <a:rPr lang="en-US" sz="1900" dirty="0" smtClean="0"/>
                        <a:t>External</a:t>
                      </a:r>
                      <a:endParaRPr lang="en-US" sz="1900" dirty="0"/>
                    </a:p>
                  </a:txBody>
                  <a:tcPr/>
                </a:tc>
              </a:tr>
              <a:tr h="370840">
                <a:tc>
                  <a:txBody>
                    <a:bodyPr/>
                    <a:lstStyle/>
                    <a:p>
                      <a:r>
                        <a:rPr lang="en-US" sz="1900" dirty="0" smtClean="0"/>
                        <a:t>No</a:t>
                      </a:r>
                      <a:r>
                        <a:rPr lang="en-US" sz="1900" baseline="0" dirty="0" smtClean="0"/>
                        <a:t> key messages in communication</a:t>
                      </a:r>
                      <a:endParaRPr lang="en-US" sz="1900" dirty="0"/>
                    </a:p>
                  </a:txBody>
                  <a:tcPr/>
                </a:tc>
                <a:tc>
                  <a:txBody>
                    <a:bodyPr/>
                    <a:lstStyle/>
                    <a:p>
                      <a:r>
                        <a:rPr lang="en-US" sz="1900" dirty="0" smtClean="0"/>
                        <a:t>Bad economy</a:t>
                      </a:r>
                      <a:endParaRPr lang="en-US" sz="1900" dirty="0"/>
                    </a:p>
                  </a:txBody>
                  <a:tcPr/>
                </a:tc>
              </a:tr>
              <a:tr h="370840">
                <a:tc>
                  <a:txBody>
                    <a:bodyPr/>
                    <a:lstStyle/>
                    <a:p>
                      <a:r>
                        <a:rPr lang="en-US" sz="1900" dirty="0" smtClean="0"/>
                        <a:t>Newsletters too long and expensive-looking</a:t>
                      </a:r>
                      <a:endParaRPr lang="en-US" sz="1900" dirty="0"/>
                    </a:p>
                  </a:txBody>
                  <a:tcPr/>
                </a:tc>
                <a:tc>
                  <a:txBody>
                    <a:bodyPr/>
                    <a:lstStyle/>
                    <a:p>
                      <a:r>
                        <a:rPr lang="en-US" sz="1900" dirty="0" smtClean="0"/>
                        <a:t>Strong</a:t>
                      </a:r>
                      <a:r>
                        <a:rPr lang="en-US" sz="1900" baseline="0" dirty="0" smtClean="0"/>
                        <a:t> anti-tax constituency</a:t>
                      </a:r>
                      <a:endParaRPr lang="en-US" sz="1900" dirty="0"/>
                    </a:p>
                  </a:txBody>
                  <a:tcPr/>
                </a:tc>
              </a:tr>
              <a:tr h="370840">
                <a:tc>
                  <a:txBody>
                    <a:bodyPr/>
                    <a:lstStyle/>
                    <a:p>
                      <a:r>
                        <a:rPr lang="en-US" sz="1900" dirty="0" smtClean="0"/>
                        <a:t>Disagreement among commissioners about need for levy lid lift</a:t>
                      </a:r>
                      <a:endParaRPr lang="en-US" sz="1900" dirty="0"/>
                    </a:p>
                  </a:txBody>
                  <a:tcPr/>
                </a:tc>
                <a:tc>
                  <a:txBody>
                    <a:bodyPr/>
                    <a:lstStyle/>
                    <a:p>
                      <a:r>
                        <a:rPr lang="en-US" sz="1900" dirty="0" smtClean="0"/>
                        <a:t>Targeted by local Tea Party blogger</a:t>
                      </a:r>
                      <a:endParaRPr lang="en-US" sz="1900" dirty="0"/>
                    </a:p>
                  </a:txBody>
                  <a:tcPr/>
                </a:tc>
              </a:tr>
              <a:tr h="370840">
                <a:tc>
                  <a:txBody>
                    <a:bodyPr/>
                    <a:lstStyle/>
                    <a:p>
                      <a:endParaRPr lang="en-US" sz="1900" dirty="0"/>
                    </a:p>
                  </a:txBody>
                  <a:tcPr/>
                </a:tc>
                <a:tc>
                  <a:txBody>
                    <a:bodyPr/>
                    <a:lstStyle/>
                    <a:p>
                      <a:r>
                        <a:rPr lang="en-US" sz="1900" dirty="0" smtClean="0"/>
                        <a:t>Large fire district, possibly perceived as being “out of touch”</a:t>
                      </a:r>
                      <a:endParaRPr lang="en-US" sz="1900" dirty="0"/>
                    </a:p>
                  </a:txBody>
                  <a:tcPr/>
                </a:tc>
              </a:tr>
              <a:tr h="370840">
                <a:tc>
                  <a:txBody>
                    <a:bodyPr/>
                    <a:lstStyle/>
                    <a:p>
                      <a:endParaRPr lang="en-US" sz="1900" dirty="0"/>
                    </a:p>
                  </a:txBody>
                  <a:tcPr/>
                </a:tc>
                <a:tc>
                  <a:txBody>
                    <a:bodyPr/>
                    <a:lstStyle/>
                    <a:p>
                      <a:r>
                        <a:rPr lang="en-US" sz="1900" dirty="0" smtClean="0"/>
                        <a:t>Public relations issue re: misuse of public funds for</a:t>
                      </a:r>
                      <a:r>
                        <a:rPr lang="en-US" sz="1900" baseline="0" dirty="0" smtClean="0"/>
                        <a:t> previous </a:t>
                      </a:r>
                      <a:r>
                        <a:rPr lang="en-US" sz="1900" dirty="0" smtClean="0"/>
                        <a:t>campaigns</a:t>
                      </a:r>
                      <a:endParaRPr lang="en-US" sz="1900" dirty="0"/>
                    </a:p>
                  </a:txBody>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Exercise 2 - Liabilities</a:t>
            </a:r>
            <a:endParaRPr lang="en-US" dirty="0"/>
          </a:p>
        </p:txBody>
      </p:sp>
      <p:sp>
        <p:nvSpPr>
          <p:cNvPr id="3" name="Content Placeholder 2"/>
          <p:cNvSpPr>
            <a:spLocks noGrp="1"/>
          </p:cNvSpPr>
          <p:nvPr>
            <p:ph idx="1"/>
          </p:nvPr>
        </p:nvSpPr>
        <p:spPr/>
        <p:txBody>
          <a:bodyPr>
            <a:normAutofit/>
          </a:bodyPr>
          <a:lstStyle/>
          <a:p>
            <a:r>
              <a:rPr lang="en-US" sz="2800" b="0" dirty="0" smtClean="0"/>
              <a:t>What are some of its liabilities?</a:t>
            </a:r>
          </a:p>
          <a:p>
            <a:pPr>
              <a:buNone/>
            </a:pPr>
            <a:endParaRPr lang="en-US" sz="2800" b="0" dirty="0" smtClean="0"/>
          </a:p>
          <a:p>
            <a:r>
              <a:rPr lang="en-US" sz="2800" b="0" dirty="0" smtClean="0"/>
              <a:t>Can you resolve them before moving ahead?</a:t>
            </a:r>
          </a:p>
          <a:p>
            <a:pPr>
              <a:buNone/>
            </a:pPr>
            <a:endParaRPr lang="en-US" sz="2800" b="0"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4663440" cy="548640"/>
          </a:xfrm>
        </p:spPr>
        <p:txBody>
          <a:bodyPr/>
          <a:lstStyle/>
          <a:p>
            <a:r>
              <a:rPr lang="en-US" sz="3200" dirty="0" smtClean="0"/>
              <a:t>Research</a:t>
            </a:r>
            <a:endParaRPr lang="en-US" sz="3200" dirty="0"/>
          </a:p>
        </p:txBody>
      </p:sp>
      <p:sp>
        <p:nvSpPr>
          <p:cNvPr id="5" name="Content Placeholder 2"/>
          <p:cNvSpPr txBox="1">
            <a:spLocks/>
          </p:cNvSpPr>
          <p:nvPr/>
        </p:nvSpPr>
        <p:spPr>
          <a:xfrm>
            <a:off x="160867" y="1371600"/>
            <a:ext cx="4343400" cy="2465282"/>
          </a:xfrm>
          <a:prstGeom prst="rect">
            <a:avLst/>
          </a:prstGeom>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lvl="3"/>
            <a:r>
              <a:rPr lang="en-US" sz="2800" dirty="0" smtClean="0"/>
              <a:t>Foundation</a:t>
            </a:r>
            <a:endParaRPr lang="en-US" sz="2800" dirty="0"/>
          </a:p>
          <a:p>
            <a:pPr lvl="3"/>
            <a:r>
              <a:rPr lang="en-US" sz="2800" dirty="0" smtClean="0"/>
              <a:t>Measures support</a:t>
            </a:r>
          </a:p>
          <a:p>
            <a:pPr lvl="3"/>
            <a:r>
              <a:rPr lang="en-US" sz="2800" b="0" dirty="0" smtClean="0"/>
              <a:t>Identifies obstacles</a:t>
            </a:r>
            <a:endParaRPr lang="en-US" sz="2800" b="0" dirty="0"/>
          </a:p>
          <a:p>
            <a:pPr lvl="3"/>
            <a:r>
              <a:rPr lang="en-US" sz="2800" dirty="0" smtClean="0"/>
              <a:t>Provides key messages</a:t>
            </a:r>
            <a:endParaRPr lang="en-US" sz="2800" dirty="0"/>
          </a:p>
          <a:p>
            <a:pPr lvl="3"/>
            <a:r>
              <a:rPr lang="en-US" sz="2800" dirty="0" smtClean="0"/>
              <a:t>Target audiences</a:t>
            </a:r>
          </a:p>
        </p:txBody>
      </p:sp>
      <p:sp>
        <p:nvSpPr>
          <p:cNvPr id="8" name="Content Placeholder 2"/>
          <p:cNvSpPr>
            <a:spLocks noGrp="1"/>
          </p:cNvSpPr>
          <p:nvPr>
            <p:ph idx="1"/>
          </p:nvPr>
        </p:nvSpPr>
        <p:spPr>
          <a:xfrm>
            <a:off x="4953000" y="1371600"/>
            <a:ext cx="3733800" cy="2438400"/>
          </a:xfrm>
        </p:spPr>
        <p:txBody>
          <a:bodyPr>
            <a:normAutofit/>
          </a:bodyPr>
          <a:lstStyle/>
          <a:p>
            <a:r>
              <a:rPr lang="en-US" sz="2800" b="0" dirty="0" smtClean="0"/>
              <a:t>Phases</a:t>
            </a:r>
          </a:p>
          <a:p>
            <a:pPr lvl="1"/>
            <a:r>
              <a:rPr lang="en-US" sz="2400" dirty="0" smtClean="0"/>
              <a:t>Situational assessment</a:t>
            </a:r>
          </a:p>
          <a:p>
            <a:pPr lvl="1"/>
            <a:r>
              <a:rPr lang="en-US" sz="2400" dirty="0" smtClean="0"/>
              <a:t>Managing the project</a:t>
            </a:r>
          </a:p>
          <a:p>
            <a:pPr lvl="1"/>
            <a:r>
              <a:rPr lang="en-US" sz="2400" dirty="0" smtClean="0"/>
              <a:t>Analyzing the data</a:t>
            </a:r>
          </a:p>
          <a:p>
            <a:pPr lvl="1"/>
            <a:r>
              <a:rPr lang="en-US" sz="2400" dirty="0" smtClean="0"/>
              <a:t>Put information to work</a:t>
            </a:r>
          </a:p>
          <a:p>
            <a:pPr marL="0" lvl="1" indent="0">
              <a:buNone/>
            </a:pPr>
            <a:endParaRPr lang="en-US" dirty="0"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7200" y="1447800"/>
            <a:ext cx="4572000" cy="2362200"/>
          </a:xfrm>
        </p:spPr>
        <p:txBody>
          <a:bodyPr>
            <a:noAutofit/>
          </a:bodyPr>
          <a:lstStyle/>
          <a:p>
            <a:r>
              <a:rPr lang="en-US" sz="2800" b="0" dirty="0" smtClean="0"/>
              <a:t>Survey voters every three to five years</a:t>
            </a:r>
          </a:p>
          <a:p>
            <a:r>
              <a:rPr lang="en-US" sz="2800" b="0" dirty="0" smtClean="0"/>
              <a:t>Shorter survey for ballot measures</a:t>
            </a:r>
          </a:p>
          <a:p>
            <a:pPr lvl="2"/>
            <a:r>
              <a:rPr lang="en-US" sz="2400" dirty="0" smtClean="0"/>
              <a:t>Comply with state law</a:t>
            </a:r>
          </a:p>
          <a:p>
            <a:endParaRPr lang="en-US" sz="2800" b="0" dirty="0"/>
          </a:p>
        </p:txBody>
      </p:sp>
      <p:pic>
        <p:nvPicPr>
          <p:cNvPr id="58370" name="Picture 2" descr="http://www.dealershipservices.org/telemarketer2.jpg"/>
          <p:cNvPicPr>
            <a:picLocks noChangeAspect="1" noChangeArrowheads="1"/>
          </p:cNvPicPr>
          <p:nvPr/>
        </p:nvPicPr>
        <p:blipFill>
          <a:blip r:embed="rId3" cstate="print"/>
          <a:srcRect/>
          <a:stretch>
            <a:fillRect/>
          </a:stretch>
        </p:blipFill>
        <p:spPr bwMode="auto">
          <a:xfrm>
            <a:off x="762000" y="1447800"/>
            <a:ext cx="3352800" cy="2231708"/>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800" y="1066800"/>
            <a:ext cx="5181600" cy="3505200"/>
          </a:xfrm>
        </p:spPr>
        <p:txBody>
          <a:bodyPr>
            <a:normAutofit/>
          </a:bodyPr>
          <a:lstStyle/>
          <a:p>
            <a:r>
              <a:rPr lang="en-US" sz="2800" b="0" dirty="0" smtClean="0"/>
              <a:t>Research options</a:t>
            </a:r>
          </a:p>
          <a:p>
            <a:pPr lvl="1"/>
            <a:r>
              <a:rPr lang="en-US" sz="2400" dirty="0" smtClean="0"/>
              <a:t>Telephone Survey</a:t>
            </a:r>
          </a:p>
          <a:p>
            <a:pPr lvl="2"/>
            <a:r>
              <a:rPr lang="en-US" sz="2200" dirty="0"/>
              <a:t>M</a:t>
            </a:r>
            <a:r>
              <a:rPr lang="en-US" sz="2200" dirty="0" smtClean="0"/>
              <a:t>ost effective</a:t>
            </a:r>
          </a:p>
          <a:p>
            <a:pPr lvl="2"/>
            <a:r>
              <a:rPr lang="en-US" sz="2200" dirty="0" smtClean="0"/>
              <a:t>Guarantees a valid sample</a:t>
            </a:r>
          </a:p>
          <a:p>
            <a:pPr lvl="1"/>
            <a:r>
              <a:rPr lang="en-US" sz="2400" dirty="0" smtClean="0"/>
              <a:t>Focus groups</a:t>
            </a:r>
          </a:p>
          <a:p>
            <a:pPr lvl="2"/>
            <a:r>
              <a:rPr lang="en-US" sz="2200" dirty="0" smtClean="0"/>
              <a:t>Drills down on an issue</a:t>
            </a:r>
          </a:p>
          <a:p>
            <a:pPr lvl="2"/>
            <a:r>
              <a:rPr lang="en-US" sz="2200" dirty="0" smtClean="0"/>
              <a:t>Thoughts from specific demographic </a:t>
            </a:r>
          </a:p>
          <a:p>
            <a:pPr lvl="2"/>
            <a:r>
              <a:rPr lang="en-US" sz="2200" dirty="0" smtClean="0"/>
              <a:t>Fine tunes message</a:t>
            </a:r>
          </a:p>
        </p:txBody>
      </p:sp>
      <p:pic>
        <p:nvPicPr>
          <p:cNvPr id="57346" name="Picture 2" descr="http://www.12manage.com/images/picture_merton_focus_group.jpg"/>
          <p:cNvPicPr>
            <a:picLocks noChangeAspect="1" noChangeArrowheads="1"/>
          </p:cNvPicPr>
          <p:nvPr/>
        </p:nvPicPr>
        <p:blipFill>
          <a:blip r:embed="rId2" cstate="print"/>
          <a:srcRect/>
          <a:stretch>
            <a:fillRect/>
          </a:stretch>
        </p:blipFill>
        <p:spPr bwMode="auto">
          <a:xfrm>
            <a:off x="5594400" y="1422399"/>
            <a:ext cx="3321000" cy="2343151"/>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5029200" cy="4648200"/>
          </a:xfrm>
        </p:spPr>
        <p:txBody>
          <a:bodyPr>
            <a:normAutofit/>
          </a:bodyPr>
          <a:lstStyle/>
          <a:p>
            <a:pPr lvl="1"/>
            <a:r>
              <a:rPr lang="en-US" sz="2400" dirty="0" smtClean="0"/>
              <a:t>Mail</a:t>
            </a:r>
          </a:p>
          <a:p>
            <a:pPr lvl="2"/>
            <a:r>
              <a:rPr lang="en-US" sz="2400" dirty="0" smtClean="0"/>
              <a:t>Printing and postage costs</a:t>
            </a:r>
          </a:p>
          <a:p>
            <a:pPr lvl="1"/>
            <a:r>
              <a:rPr lang="en-US" sz="2400" dirty="0" smtClean="0"/>
              <a:t>Web-based</a:t>
            </a:r>
          </a:p>
          <a:p>
            <a:pPr lvl="2"/>
            <a:r>
              <a:rPr lang="en-US" sz="2400" dirty="0" smtClean="0"/>
              <a:t>Cost-effective</a:t>
            </a:r>
          </a:p>
          <a:p>
            <a:pPr lvl="2"/>
            <a:r>
              <a:rPr lang="en-US" sz="2400" dirty="0" smtClean="0"/>
              <a:t>Gaining in popularity</a:t>
            </a:r>
          </a:p>
          <a:p>
            <a:pPr lvl="1"/>
            <a:r>
              <a:rPr lang="en-US" sz="2400" dirty="0" smtClean="0"/>
              <a:t>Issues</a:t>
            </a:r>
          </a:p>
          <a:p>
            <a:pPr lvl="2"/>
            <a:r>
              <a:rPr lang="en-US" sz="2400" dirty="0" smtClean="0"/>
              <a:t>Low response rate</a:t>
            </a:r>
          </a:p>
          <a:p>
            <a:pPr lvl="2"/>
            <a:r>
              <a:rPr lang="en-US" sz="2400" dirty="0" smtClean="0"/>
              <a:t>Difficult to control sample</a:t>
            </a:r>
          </a:p>
          <a:p>
            <a:pPr lvl="2"/>
            <a:r>
              <a:rPr lang="en-US" sz="2400" dirty="0" smtClean="0"/>
              <a:t>Critical data needed from non-responders</a:t>
            </a:r>
          </a:p>
          <a:p>
            <a:pPr lvl="2"/>
            <a:r>
              <a:rPr lang="en-US" sz="2400" dirty="0" smtClean="0"/>
              <a:t>Professional survey instrument</a:t>
            </a:r>
          </a:p>
          <a:p>
            <a:pPr lvl="2"/>
            <a:endParaRPr lang="en-US" sz="2400" dirty="0" smtClean="0"/>
          </a:p>
          <a:p>
            <a:endParaRPr lang="en-US" dirty="0"/>
          </a:p>
        </p:txBody>
      </p:sp>
      <p:pic>
        <p:nvPicPr>
          <p:cNvPr id="56322" name="Picture 2" descr="http://www.onedayonejob.com/wp-content/uploads/survey-monkey-logo.jpg"/>
          <p:cNvPicPr>
            <a:picLocks noChangeAspect="1" noChangeArrowheads="1"/>
          </p:cNvPicPr>
          <p:nvPr/>
        </p:nvPicPr>
        <p:blipFill>
          <a:blip r:embed="rId3" cstate="print"/>
          <a:srcRect/>
          <a:stretch>
            <a:fillRect/>
          </a:stretch>
        </p:blipFill>
        <p:spPr bwMode="auto">
          <a:xfrm>
            <a:off x="6019800" y="1600200"/>
            <a:ext cx="2484120" cy="22860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Target Audience &amp; Key Messages</a:t>
            </a:r>
            <a:endParaRPr lang="en-US" sz="3200" dirty="0"/>
          </a:p>
        </p:txBody>
      </p:sp>
      <p:sp>
        <p:nvSpPr>
          <p:cNvPr id="3" name="Content Placeholder 2"/>
          <p:cNvSpPr>
            <a:spLocks noGrp="1"/>
          </p:cNvSpPr>
          <p:nvPr>
            <p:ph idx="1"/>
          </p:nvPr>
        </p:nvSpPr>
        <p:spPr>
          <a:xfrm>
            <a:off x="838200" y="990600"/>
            <a:ext cx="7772400" cy="3855240"/>
          </a:xfrm>
        </p:spPr>
        <p:txBody>
          <a:bodyPr>
            <a:normAutofit/>
          </a:bodyPr>
          <a:lstStyle/>
          <a:p>
            <a:r>
              <a:rPr lang="en-US" sz="2800" b="0" dirty="0" smtClean="0"/>
              <a:t>Research identifies </a:t>
            </a:r>
          </a:p>
          <a:p>
            <a:r>
              <a:rPr lang="en-US" sz="2800" b="0" dirty="0"/>
              <a:t>WHO to </a:t>
            </a:r>
            <a:r>
              <a:rPr lang="en-US" sz="2800" b="0" dirty="0" smtClean="0"/>
              <a:t>target</a:t>
            </a:r>
          </a:p>
          <a:p>
            <a:pPr lvl="2"/>
            <a:r>
              <a:rPr lang="en-US" sz="2400" dirty="0"/>
              <a:t>Base of support</a:t>
            </a:r>
          </a:p>
          <a:p>
            <a:pPr lvl="2"/>
            <a:r>
              <a:rPr lang="en-US" sz="2400" dirty="0"/>
              <a:t>Groups that need convincing </a:t>
            </a:r>
          </a:p>
          <a:p>
            <a:r>
              <a:rPr lang="en-US" sz="2800" b="0" dirty="0" smtClean="0"/>
              <a:t>WHAT </a:t>
            </a:r>
            <a:r>
              <a:rPr lang="en-US" sz="2800" b="0" dirty="0"/>
              <a:t>to say</a:t>
            </a:r>
          </a:p>
          <a:p>
            <a:pPr lvl="2"/>
            <a:r>
              <a:rPr lang="en-US" sz="2400" dirty="0" smtClean="0"/>
              <a:t>Tailor message to fit audience</a:t>
            </a:r>
          </a:p>
          <a:p>
            <a:endParaRPr lang="en-US" sz="2800" b="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5000" y="685800"/>
            <a:ext cx="3276600" cy="4038600"/>
          </a:xfrm>
        </p:spPr>
        <p:txBody>
          <a:bodyPr>
            <a:normAutofit/>
          </a:bodyPr>
          <a:lstStyle/>
          <a:p>
            <a:r>
              <a:rPr lang="en-US" sz="2800" b="0" dirty="0" smtClean="0"/>
              <a:t>Target audiences</a:t>
            </a:r>
          </a:p>
          <a:p>
            <a:pPr lvl="1"/>
            <a:r>
              <a:rPr lang="en-US" sz="2400" dirty="0" smtClean="0"/>
              <a:t>Ethnicity</a:t>
            </a:r>
          </a:p>
          <a:p>
            <a:pPr lvl="1"/>
            <a:r>
              <a:rPr lang="en-US" sz="2400" dirty="0" smtClean="0"/>
              <a:t>Gender</a:t>
            </a:r>
          </a:p>
          <a:p>
            <a:pPr lvl="1"/>
            <a:r>
              <a:rPr lang="en-US" sz="2400" dirty="0" smtClean="0"/>
              <a:t>Marital status</a:t>
            </a:r>
          </a:p>
          <a:p>
            <a:pPr lvl="1"/>
            <a:r>
              <a:rPr lang="en-US" sz="2400" dirty="0" smtClean="0"/>
              <a:t>Age</a:t>
            </a:r>
          </a:p>
          <a:p>
            <a:pPr lvl="1"/>
            <a:r>
              <a:rPr lang="en-US" sz="2400" dirty="0" smtClean="0"/>
              <a:t>Political preference</a:t>
            </a:r>
          </a:p>
          <a:p>
            <a:pPr lvl="1"/>
            <a:r>
              <a:rPr lang="en-US" sz="2400" dirty="0" smtClean="0"/>
              <a:t>Geographic location</a:t>
            </a:r>
          </a:p>
          <a:p>
            <a:pPr lvl="1"/>
            <a:r>
              <a:rPr lang="en-US" sz="2400" dirty="0" smtClean="0"/>
              <a:t>Income</a:t>
            </a:r>
          </a:p>
          <a:p>
            <a:pPr lvl="1"/>
            <a:r>
              <a:rPr lang="en-US" sz="2400" dirty="0" smtClean="0"/>
              <a:t>Home value</a:t>
            </a:r>
          </a:p>
          <a:p>
            <a:pPr lvl="1"/>
            <a:endParaRPr lang="en-US" dirty="0" smtClean="0"/>
          </a:p>
          <a:p>
            <a:endParaRPr lang="en-US" dirty="0"/>
          </a:p>
        </p:txBody>
      </p:sp>
      <p:pic>
        <p:nvPicPr>
          <p:cNvPr id="54274" name="Picture 2" descr="http://www.jayrusovichlive.com/wp-content/uploads/2010/04/soccer_mom.jpg"/>
          <p:cNvPicPr>
            <a:picLocks noChangeAspect="1" noChangeArrowheads="1"/>
          </p:cNvPicPr>
          <p:nvPr/>
        </p:nvPicPr>
        <p:blipFill>
          <a:blip r:embed="rId2" cstate="print"/>
          <a:srcRect/>
          <a:stretch>
            <a:fillRect/>
          </a:stretch>
        </p:blipFill>
        <p:spPr bwMode="auto">
          <a:xfrm>
            <a:off x="381000" y="838200"/>
            <a:ext cx="1981200" cy="1981200"/>
          </a:xfrm>
          <a:prstGeom prst="rect">
            <a:avLst/>
          </a:prstGeom>
          <a:noFill/>
        </p:spPr>
      </p:pic>
      <p:pic>
        <p:nvPicPr>
          <p:cNvPr id="54278" name="Picture 6" descr="http://www.gottagetthat.net/sitebuildercontent/sitebuilderpictures/teenagers.jpg"/>
          <p:cNvPicPr>
            <a:picLocks noChangeAspect="1" noChangeArrowheads="1"/>
          </p:cNvPicPr>
          <p:nvPr/>
        </p:nvPicPr>
        <p:blipFill>
          <a:blip r:embed="rId3" cstate="print"/>
          <a:srcRect/>
          <a:stretch>
            <a:fillRect/>
          </a:stretch>
        </p:blipFill>
        <p:spPr bwMode="auto">
          <a:xfrm>
            <a:off x="3320904" y="2201024"/>
            <a:ext cx="2290526" cy="1752600"/>
          </a:xfrm>
          <a:prstGeom prst="rect">
            <a:avLst/>
          </a:prstGeom>
          <a:noFill/>
        </p:spPr>
      </p:pic>
      <p:pic>
        <p:nvPicPr>
          <p:cNvPr id="54280" name="Picture 8" descr="http://w1093.photobucket.com/albums/i430/castleatwater/asian_seniors.png"/>
          <p:cNvPicPr>
            <a:picLocks noChangeAspect="1" noChangeArrowheads="1"/>
          </p:cNvPicPr>
          <p:nvPr/>
        </p:nvPicPr>
        <p:blipFill>
          <a:blip r:embed="rId4" cstate="print"/>
          <a:srcRect/>
          <a:stretch>
            <a:fillRect/>
          </a:stretch>
        </p:blipFill>
        <p:spPr bwMode="auto">
          <a:xfrm>
            <a:off x="228600" y="2971800"/>
            <a:ext cx="2895600" cy="1921316"/>
          </a:xfrm>
          <a:prstGeom prst="rect">
            <a:avLst/>
          </a:prstGeom>
          <a:noFill/>
        </p:spPr>
      </p:pic>
      <p:pic>
        <p:nvPicPr>
          <p:cNvPr id="54282" name="Picture 10" descr="Image from AMERICAN FARM, all rights reserved">
            <a:hlinkClick r:id="rId5"/>
          </p:cNvPr>
          <p:cNvPicPr>
            <a:picLocks noChangeAspect="1" noChangeArrowheads="1"/>
          </p:cNvPicPr>
          <p:nvPr/>
        </p:nvPicPr>
        <p:blipFill>
          <a:blip r:embed="rId6" cstate="print"/>
          <a:srcRect/>
          <a:stretch>
            <a:fillRect/>
          </a:stretch>
        </p:blipFill>
        <p:spPr bwMode="auto">
          <a:xfrm>
            <a:off x="2525330" y="152400"/>
            <a:ext cx="3086100" cy="205740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609600"/>
            <a:ext cx="5715000" cy="4267200"/>
          </a:xfrm>
        </p:spPr>
        <p:txBody>
          <a:bodyPr>
            <a:normAutofit fontScale="77500" lnSpcReduction="20000"/>
          </a:bodyPr>
          <a:lstStyle/>
          <a:p>
            <a:r>
              <a:rPr lang="en-US" sz="3600" dirty="0" smtClean="0"/>
              <a:t>Reaching target audience groups</a:t>
            </a:r>
          </a:p>
          <a:p>
            <a:pPr lvl="1"/>
            <a:r>
              <a:rPr lang="en-US" sz="3100" dirty="0" smtClean="0"/>
              <a:t>Public functions</a:t>
            </a:r>
          </a:p>
          <a:p>
            <a:pPr lvl="1"/>
            <a:r>
              <a:rPr lang="en-US" sz="3100" dirty="0" smtClean="0"/>
              <a:t>Community Organizations</a:t>
            </a:r>
          </a:p>
          <a:p>
            <a:pPr lvl="1"/>
            <a:r>
              <a:rPr lang="en-US" sz="3100" dirty="0" smtClean="0"/>
              <a:t>Grocery stores</a:t>
            </a:r>
          </a:p>
          <a:p>
            <a:pPr lvl="1"/>
            <a:r>
              <a:rPr lang="en-US" sz="3100" dirty="0" smtClean="0"/>
              <a:t>Day cares</a:t>
            </a:r>
          </a:p>
          <a:p>
            <a:pPr lvl="1"/>
            <a:r>
              <a:rPr lang="en-US" sz="3100" dirty="0" smtClean="0"/>
              <a:t>Schools</a:t>
            </a:r>
          </a:p>
          <a:p>
            <a:pPr lvl="1"/>
            <a:r>
              <a:rPr lang="en-US" sz="3100" dirty="0" smtClean="0"/>
              <a:t>Targeted mailers</a:t>
            </a:r>
          </a:p>
          <a:p>
            <a:pPr lvl="1"/>
            <a:r>
              <a:rPr lang="en-US" sz="3100" dirty="0" smtClean="0"/>
              <a:t>Targeted phone calls</a:t>
            </a:r>
          </a:p>
          <a:p>
            <a:pPr lvl="1"/>
            <a:r>
              <a:rPr lang="en-US" sz="3100" dirty="0" smtClean="0"/>
              <a:t>Events</a:t>
            </a:r>
          </a:p>
          <a:p>
            <a:pPr lvl="2"/>
            <a:r>
              <a:rPr lang="en-US" sz="3100" dirty="0" smtClean="0"/>
              <a:t>Infant CPR for new parents</a:t>
            </a:r>
          </a:p>
          <a:p>
            <a:pPr lvl="2"/>
            <a:r>
              <a:rPr lang="en-US" sz="3100" dirty="0" smtClean="0"/>
              <a:t>Emergency preparedness for families</a:t>
            </a:r>
          </a:p>
          <a:p>
            <a:pPr lvl="2"/>
            <a:r>
              <a:rPr lang="en-US" sz="3100" dirty="0" smtClean="0"/>
              <a:t>Fall prevention for seniors</a:t>
            </a:r>
          </a:p>
          <a:p>
            <a:pPr lvl="2"/>
            <a:endParaRPr lang="en-US" dirty="0" smtClean="0"/>
          </a:p>
          <a:p>
            <a:endParaRPr lang="en-US" dirty="0" smtClean="0"/>
          </a:p>
          <a:p>
            <a:pPr lvl="2"/>
            <a:endParaRPr lang="en-US" dirty="0" smtClean="0"/>
          </a:p>
          <a:p>
            <a:pPr lvl="2"/>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z="3200" dirty="0" smtClean="0"/>
              <a:t>Client Projects 2011-2012</a:t>
            </a:r>
            <a:r>
              <a:rPr lang="en-US" dirty="0" smtClean="0"/>
              <a:t>	</a:t>
            </a:r>
            <a:endParaRPr lang="en-US" dirty="0"/>
          </a:p>
        </p:txBody>
      </p:sp>
      <p:sp>
        <p:nvSpPr>
          <p:cNvPr id="3" name="Content Placeholder 2"/>
          <p:cNvSpPr>
            <a:spLocks noGrp="1"/>
          </p:cNvSpPr>
          <p:nvPr>
            <p:ph idx="1"/>
          </p:nvPr>
        </p:nvSpPr>
        <p:spPr>
          <a:xfrm>
            <a:off x="914400" y="1371600"/>
            <a:ext cx="7772400" cy="3657600"/>
          </a:xfrm>
        </p:spPr>
        <p:txBody>
          <a:bodyPr>
            <a:normAutofit/>
          </a:bodyPr>
          <a:lstStyle/>
          <a:p>
            <a:r>
              <a:rPr lang="en-US" sz="2800" b="0" dirty="0" smtClean="0"/>
              <a:t>Asotin County Fire District 1 (2011)</a:t>
            </a:r>
          </a:p>
          <a:p>
            <a:pPr lvl="1"/>
            <a:r>
              <a:rPr lang="en-US" sz="2400" dirty="0" smtClean="0"/>
              <a:t>Passed new EMS levy 66.5%</a:t>
            </a:r>
          </a:p>
          <a:p>
            <a:pPr lvl="1"/>
            <a:r>
              <a:rPr lang="en-US" sz="2400" dirty="0" smtClean="0"/>
              <a:t>Rural, conservative electorate</a:t>
            </a:r>
          </a:p>
          <a:p>
            <a:pPr lvl="1"/>
            <a:r>
              <a:rPr lang="en-US" sz="2400" dirty="0" smtClean="0"/>
              <a:t>Changed the way EMS was funded</a:t>
            </a:r>
          </a:p>
          <a:p>
            <a:r>
              <a:rPr lang="en-US" sz="2800" b="0" dirty="0" smtClean="0"/>
              <a:t>Central Whidbey Island Fire and Rescue (2012)</a:t>
            </a:r>
          </a:p>
          <a:p>
            <a:pPr lvl="1"/>
            <a:r>
              <a:rPr lang="en-US" sz="2400" dirty="0" smtClean="0"/>
              <a:t>Passed levy lid lift 56.24% </a:t>
            </a:r>
          </a:p>
          <a:p>
            <a:pPr lvl="1"/>
            <a:r>
              <a:rPr lang="en-US" sz="2400" dirty="0" smtClean="0"/>
              <a:t>34% tax increase</a:t>
            </a:r>
          </a:p>
          <a:p>
            <a:pPr lvl="1"/>
            <a:r>
              <a:rPr lang="en-US" sz="2400" dirty="0" smtClean="0"/>
              <a:t>Difficult economy</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z="3200" dirty="0" smtClean="0"/>
              <a:t>Exercise 3 – Target Audience</a:t>
            </a:r>
            <a:endParaRPr lang="en-US" sz="3200" dirty="0"/>
          </a:p>
        </p:txBody>
      </p:sp>
      <p:sp>
        <p:nvSpPr>
          <p:cNvPr id="3" name="Content Placeholder 2"/>
          <p:cNvSpPr>
            <a:spLocks noGrp="1"/>
          </p:cNvSpPr>
          <p:nvPr>
            <p:ph idx="1"/>
          </p:nvPr>
        </p:nvSpPr>
        <p:spPr>
          <a:xfrm>
            <a:off x="685800" y="2057400"/>
            <a:ext cx="8229600" cy="2438400"/>
          </a:xfrm>
        </p:spPr>
        <p:txBody>
          <a:bodyPr>
            <a:normAutofit/>
          </a:bodyPr>
          <a:lstStyle/>
          <a:p>
            <a:r>
              <a:rPr lang="en-US" sz="2800" b="0" dirty="0" smtClean="0"/>
              <a:t>Who might be some of your target audiences?</a:t>
            </a:r>
          </a:p>
          <a:p>
            <a:r>
              <a:rPr lang="en-US" sz="2800" b="0" dirty="0" smtClean="0"/>
              <a:t>Why do you think so?</a:t>
            </a:r>
            <a:endParaRPr lang="en-US" sz="2800" b="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Key Messages</a:t>
            </a:r>
            <a:endParaRPr lang="en-US" sz="3200" dirty="0"/>
          </a:p>
        </p:txBody>
      </p:sp>
      <p:sp>
        <p:nvSpPr>
          <p:cNvPr id="3" name="Content Placeholder 2"/>
          <p:cNvSpPr>
            <a:spLocks noGrp="1"/>
          </p:cNvSpPr>
          <p:nvPr>
            <p:ph idx="1"/>
          </p:nvPr>
        </p:nvSpPr>
        <p:spPr>
          <a:xfrm>
            <a:off x="609600" y="990600"/>
            <a:ext cx="4038600" cy="3810000"/>
          </a:xfrm>
        </p:spPr>
        <p:txBody>
          <a:bodyPr>
            <a:normAutofit/>
          </a:bodyPr>
          <a:lstStyle/>
          <a:p>
            <a:pPr lvl="1"/>
            <a:r>
              <a:rPr lang="en-US" sz="2800" dirty="0" smtClean="0"/>
              <a:t>Drive your vision</a:t>
            </a:r>
          </a:p>
          <a:p>
            <a:pPr lvl="1"/>
            <a:r>
              <a:rPr lang="en-US" sz="2800" dirty="0" smtClean="0"/>
              <a:t>Control the agenda</a:t>
            </a:r>
          </a:p>
          <a:p>
            <a:pPr lvl="1"/>
            <a:r>
              <a:rPr lang="en-US" sz="2800" dirty="0" smtClean="0"/>
              <a:t>Focuses audience attention</a:t>
            </a:r>
          </a:p>
          <a:p>
            <a:pPr lvl="1"/>
            <a:r>
              <a:rPr lang="en-US" sz="2800" dirty="0" smtClean="0"/>
              <a:t>Create a better understanding of your position</a:t>
            </a:r>
          </a:p>
          <a:p>
            <a:pPr lvl="1"/>
            <a:r>
              <a:rPr lang="en-US" sz="2800" dirty="0" smtClean="0"/>
              <a:t>Keep you organized</a:t>
            </a:r>
          </a:p>
          <a:p>
            <a:endParaRPr lang="en-US" sz="2800" b="0" dirty="0"/>
          </a:p>
        </p:txBody>
      </p:sp>
      <p:pic>
        <p:nvPicPr>
          <p:cNvPr id="51202" name="Picture 2" descr="https://www.gotpetsonline.com/pictures-gallery/bird-pictures-breeders-chicks/mynah-bird-pictures-breeders-chicks/pictures/mynah-bird-0002.jpg"/>
          <p:cNvPicPr>
            <a:picLocks noChangeAspect="1" noChangeArrowheads="1"/>
          </p:cNvPicPr>
          <p:nvPr/>
        </p:nvPicPr>
        <p:blipFill>
          <a:blip r:embed="rId3" cstate="print"/>
          <a:srcRect/>
          <a:stretch>
            <a:fillRect/>
          </a:stretch>
        </p:blipFill>
        <p:spPr bwMode="auto">
          <a:xfrm>
            <a:off x="6608232" y="1714500"/>
            <a:ext cx="1574799" cy="1181100"/>
          </a:xfrm>
          <a:prstGeom prst="rect">
            <a:avLst/>
          </a:prstGeom>
          <a:noFill/>
        </p:spPr>
      </p:pic>
      <p:sp>
        <p:nvSpPr>
          <p:cNvPr id="6" name="Content Placeholder 2"/>
          <p:cNvSpPr txBox="1">
            <a:spLocks/>
          </p:cNvSpPr>
          <p:nvPr/>
        </p:nvSpPr>
        <p:spPr>
          <a:xfrm>
            <a:off x="5257800" y="1219200"/>
            <a:ext cx="3429000" cy="5136360"/>
          </a:xfrm>
          <a:prstGeom prst="rect">
            <a:avLst/>
          </a:prstGeom>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endParaRPr lang="en-US" dirty="0"/>
          </a:p>
        </p:txBody>
      </p:sp>
      <p:sp>
        <p:nvSpPr>
          <p:cNvPr id="7" name="Content Placeholder 2"/>
          <p:cNvSpPr txBox="1">
            <a:spLocks/>
          </p:cNvSpPr>
          <p:nvPr/>
        </p:nvSpPr>
        <p:spPr>
          <a:xfrm>
            <a:off x="4572000" y="990600"/>
            <a:ext cx="4267200" cy="3810000"/>
          </a:xfrm>
          <a:prstGeom prst="rect">
            <a:avLst/>
          </a:prstGeom>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lvl="1"/>
            <a:r>
              <a:rPr lang="en-US" sz="2800" dirty="0" smtClean="0"/>
              <a:t>No more than five</a:t>
            </a:r>
          </a:p>
          <a:p>
            <a:pPr marL="0" lvl="1" indent="0">
              <a:buNone/>
            </a:pPr>
            <a:endParaRPr lang="en-US" sz="2800" dirty="0" smtClean="0"/>
          </a:p>
          <a:p>
            <a:pPr lvl="1"/>
            <a:r>
              <a:rPr lang="en-US" sz="2800" dirty="0" smtClean="0"/>
              <a:t>Repeat!</a:t>
            </a:r>
          </a:p>
          <a:p>
            <a:pPr lvl="1"/>
            <a:endParaRPr lang="en-US" sz="2800" dirty="0" smtClean="0"/>
          </a:p>
          <a:p>
            <a:endParaRPr lang="en-US" sz="2800" b="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relentlesspr.files.wordpress.com/2008/06/key-messages1.jpg"/>
          <p:cNvPicPr>
            <a:picLocks noChangeAspect="1" noChangeArrowheads="1"/>
          </p:cNvPicPr>
          <p:nvPr/>
        </p:nvPicPr>
        <p:blipFill>
          <a:blip r:embed="rId3" cstate="print"/>
          <a:srcRect/>
          <a:stretch>
            <a:fillRect/>
          </a:stretch>
        </p:blipFill>
        <p:spPr bwMode="auto">
          <a:xfrm>
            <a:off x="1752600" y="304800"/>
            <a:ext cx="5831840" cy="3124200"/>
          </a:xfrm>
          <a:prstGeom prst="rect">
            <a:avLst/>
          </a:prstGeom>
          <a:noFill/>
        </p:spPr>
      </p:pic>
      <p:sp>
        <p:nvSpPr>
          <p:cNvPr id="4" name="Content Placeholder 2"/>
          <p:cNvSpPr txBox="1">
            <a:spLocks/>
          </p:cNvSpPr>
          <p:nvPr/>
        </p:nvSpPr>
        <p:spPr>
          <a:xfrm>
            <a:off x="381000" y="3429000"/>
            <a:ext cx="8458200" cy="1447800"/>
          </a:xfrm>
          <a:prstGeom prst="rect">
            <a:avLst/>
          </a:prstGeom>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lvl="1"/>
            <a:r>
              <a:rPr lang="en-US" sz="2800" dirty="0" smtClean="0"/>
              <a:t>Not </a:t>
            </a:r>
            <a:r>
              <a:rPr lang="en-US" sz="2800" dirty="0"/>
              <a:t>the only messages, but the most important</a:t>
            </a:r>
          </a:p>
          <a:p>
            <a:pPr lvl="1"/>
            <a:r>
              <a:rPr lang="en-US" sz="2800" dirty="0"/>
              <a:t>May vary, depending on audience</a:t>
            </a:r>
          </a:p>
          <a:p>
            <a:pPr lvl="1"/>
            <a:r>
              <a:rPr lang="en-US" sz="2800" dirty="0" smtClean="0"/>
              <a:t>Have supporting statistics</a:t>
            </a:r>
          </a:p>
          <a:p>
            <a:endParaRPr lang="en-US" sz="2800" b="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838200"/>
            <a:ext cx="3733800" cy="3810000"/>
          </a:xfrm>
        </p:spPr>
        <p:txBody>
          <a:bodyPr/>
          <a:lstStyle/>
          <a:p>
            <a:r>
              <a:rPr lang="en-US" sz="2800" b="0" dirty="0" smtClean="0"/>
              <a:t>Key Messages -Yes</a:t>
            </a:r>
          </a:p>
          <a:p>
            <a:pPr lvl="1"/>
            <a:r>
              <a:rPr lang="en-US" sz="2800" dirty="0" smtClean="0"/>
              <a:t>Specific</a:t>
            </a:r>
          </a:p>
          <a:p>
            <a:pPr lvl="1"/>
            <a:r>
              <a:rPr lang="en-US" sz="2800" dirty="0" smtClean="0"/>
              <a:t>Easy to understand</a:t>
            </a:r>
          </a:p>
          <a:p>
            <a:pPr lvl="1"/>
            <a:r>
              <a:rPr lang="en-US" sz="2800" dirty="0" smtClean="0"/>
              <a:t>Easy to say</a:t>
            </a:r>
          </a:p>
          <a:p>
            <a:pPr lvl="1"/>
            <a:r>
              <a:rPr lang="en-US" sz="2800" dirty="0" smtClean="0"/>
              <a:t>Memorable</a:t>
            </a:r>
          </a:p>
          <a:p>
            <a:pPr lvl="1"/>
            <a:r>
              <a:rPr lang="en-US" sz="2800" dirty="0" smtClean="0"/>
              <a:t>Persuasive</a:t>
            </a:r>
          </a:p>
          <a:p>
            <a:pPr lvl="1"/>
            <a:r>
              <a:rPr lang="en-US" sz="2800" dirty="0" smtClean="0"/>
              <a:t>Truthful</a:t>
            </a:r>
          </a:p>
          <a:p>
            <a:pPr lvl="1"/>
            <a:endParaRPr lang="en-US" dirty="0" smtClean="0"/>
          </a:p>
          <a:p>
            <a:pPr lvl="1"/>
            <a:endParaRPr lang="en-US" dirty="0" smtClean="0"/>
          </a:p>
          <a:p>
            <a:pPr lvl="1"/>
            <a:endParaRPr lang="en-US" dirty="0" smtClean="0"/>
          </a:p>
          <a:p>
            <a:endParaRPr lang="en-US" dirty="0"/>
          </a:p>
        </p:txBody>
      </p:sp>
      <p:pic>
        <p:nvPicPr>
          <p:cNvPr id="48130" name="Picture 2" descr="http://4.bp.blogspot.com/_gsy-oLkurng/TB9sqHJyLjI/AAAAAAAABZE/L8hT2HtbFx0/s1600/smileyface.jpg"/>
          <p:cNvPicPr>
            <a:picLocks noChangeAspect="1" noChangeArrowheads="1"/>
          </p:cNvPicPr>
          <p:nvPr/>
        </p:nvPicPr>
        <p:blipFill>
          <a:blip r:embed="rId2" cstate="print"/>
          <a:srcRect/>
          <a:stretch>
            <a:fillRect/>
          </a:stretch>
        </p:blipFill>
        <p:spPr bwMode="auto">
          <a:xfrm>
            <a:off x="5562600" y="1244600"/>
            <a:ext cx="2438400" cy="2438400"/>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5200" y="945360"/>
            <a:ext cx="5372100" cy="3474240"/>
          </a:xfrm>
        </p:spPr>
        <p:txBody>
          <a:bodyPr>
            <a:normAutofit/>
          </a:bodyPr>
          <a:lstStyle/>
          <a:p>
            <a:r>
              <a:rPr lang="en-US" sz="2800" b="0" dirty="0" smtClean="0"/>
              <a:t>Key Messages - No</a:t>
            </a:r>
          </a:p>
          <a:p>
            <a:pPr lvl="1"/>
            <a:r>
              <a:rPr lang="en-US" sz="2800" dirty="0" smtClean="0"/>
              <a:t>Department jargon/acronyms</a:t>
            </a:r>
          </a:p>
          <a:p>
            <a:pPr lvl="1"/>
            <a:r>
              <a:rPr lang="en-US" sz="2800" dirty="0" smtClean="0"/>
              <a:t>Spin</a:t>
            </a:r>
          </a:p>
          <a:p>
            <a:pPr lvl="1"/>
            <a:r>
              <a:rPr lang="en-US" sz="2800" dirty="0" smtClean="0"/>
              <a:t>Deliberate negativity</a:t>
            </a:r>
          </a:p>
          <a:p>
            <a:pPr lvl="1"/>
            <a:r>
              <a:rPr lang="en-US" sz="2800" dirty="0" smtClean="0"/>
              <a:t>Condescension</a:t>
            </a:r>
          </a:p>
          <a:p>
            <a:pPr lvl="1"/>
            <a:endParaRPr lang="en-US" sz="2800" dirty="0" smtClean="0"/>
          </a:p>
        </p:txBody>
      </p:sp>
      <p:pic>
        <p:nvPicPr>
          <p:cNvPr id="47106" name="Picture 2" descr="http://i666.photobucket.com/albums/vv23/lancer211/frowny-face-150.jpg"/>
          <p:cNvPicPr>
            <a:picLocks noChangeAspect="1" noChangeArrowheads="1"/>
          </p:cNvPicPr>
          <p:nvPr/>
        </p:nvPicPr>
        <p:blipFill>
          <a:blip r:embed="rId2" cstate="print"/>
          <a:srcRect/>
          <a:stretch>
            <a:fillRect/>
          </a:stretch>
        </p:blipFill>
        <p:spPr bwMode="auto">
          <a:xfrm>
            <a:off x="842433" y="1219200"/>
            <a:ext cx="2362200" cy="236220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60" y="1100628"/>
            <a:ext cx="7787640" cy="3579849"/>
          </a:xfrm>
        </p:spPr>
        <p:txBody>
          <a:bodyPr/>
          <a:lstStyle/>
          <a:p>
            <a:pPr lvl="0"/>
            <a:r>
              <a:rPr lang="en-US" sz="2800" dirty="0" smtClean="0">
                <a:solidFill>
                  <a:schemeClr val="tx2">
                    <a:lumMod val="50000"/>
                  </a:schemeClr>
                </a:solidFill>
              </a:rPr>
              <a:t>Fire District X lives within its means.</a:t>
            </a:r>
          </a:p>
          <a:p>
            <a:pPr marL="0" lvl="1" indent="0">
              <a:buNone/>
            </a:pPr>
            <a:r>
              <a:rPr lang="en-US" sz="2400" i="1" dirty="0" smtClean="0"/>
              <a:t>We never take your financial support for granted. We are good stewards of your tax dollars, making $450,000 in cuts this year alone to maintain a balanced budget. We have passed all financial audits and are officially debt free.</a:t>
            </a:r>
          </a:p>
          <a:p>
            <a:endParaRPr lang="en-US" dirty="0"/>
          </a:p>
        </p:txBody>
      </p:sp>
      <p:sp>
        <p:nvSpPr>
          <p:cNvPr id="4" name="TextBox 3"/>
          <p:cNvSpPr txBox="1"/>
          <p:nvPr/>
        </p:nvSpPr>
        <p:spPr>
          <a:xfrm>
            <a:off x="2667000" y="5423356"/>
            <a:ext cx="6477000" cy="523220"/>
          </a:xfrm>
          <a:prstGeom prst="rect">
            <a:avLst/>
          </a:prstGeom>
          <a:noFill/>
        </p:spPr>
        <p:txBody>
          <a:bodyPr wrap="square" rtlCol="0">
            <a:spAutoFit/>
          </a:bodyPr>
          <a:lstStyle/>
          <a:p>
            <a:r>
              <a:rPr lang="en-US" sz="2800" dirty="0" smtClean="0"/>
              <a:t>What makes this key message effective?</a:t>
            </a:r>
            <a:endParaRPr lang="en-US" sz="28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90600"/>
            <a:ext cx="7772400" cy="3169440"/>
          </a:xfrm>
        </p:spPr>
        <p:txBody>
          <a:bodyPr>
            <a:normAutofit/>
          </a:bodyPr>
          <a:lstStyle/>
          <a:p>
            <a:pPr lvl="0"/>
            <a:r>
              <a:rPr lang="en-US" sz="2800" dirty="0" smtClean="0">
                <a:solidFill>
                  <a:schemeClr val="tx2">
                    <a:lumMod val="50000"/>
                  </a:schemeClr>
                </a:solidFill>
              </a:rPr>
              <a:t>Thank you for supporting your fire department.</a:t>
            </a:r>
          </a:p>
          <a:p>
            <a:pPr marL="0" lvl="1" indent="0">
              <a:buNone/>
            </a:pPr>
            <a:r>
              <a:rPr lang="en-US" sz="2400" i="1" dirty="0" smtClean="0"/>
              <a:t>Your past support means that we can respond to emergencies with trained personnel and life-saving equipment within 6 to 8 minutes on average. We are thankful for your personal and financial support and will work hard every day to earn your trust.</a:t>
            </a:r>
            <a:endParaRPr lang="en-US" sz="2400" i="1" dirty="0"/>
          </a:p>
        </p:txBody>
      </p:sp>
      <p:sp>
        <p:nvSpPr>
          <p:cNvPr id="5" name="TextBox 4"/>
          <p:cNvSpPr txBox="1"/>
          <p:nvPr/>
        </p:nvSpPr>
        <p:spPr>
          <a:xfrm>
            <a:off x="4191000" y="5495723"/>
            <a:ext cx="4267200" cy="523220"/>
          </a:xfrm>
          <a:prstGeom prst="rect">
            <a:avLst/>
          </a:prstGeom>
          <a:noFill/>
        </p:spPr>
        <p:txBody>
          <a:bodyPr wrap="square" rtlCol="0">
            <a:spAutoFit/>
          </a:bodyPr>
          <a:lstStyle/>
          <a:p>
            <a:r>
              <a:rPr lang="en-US" sz="2800" dirty="0" smtClean="0"/>
              <a:t>Why is this one important?</a:t>
            </a:r>
            <a:endParaRPr lang="en-US" sz="28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smtClean="0">
                <a:solidFill>
                  <a:schemeClr val="tx2">
                    <a:lumMod val="50000"/>
                  </a:schemeClr>
                </a:solidFill>
              </a:rPr>
              <a:t>Our fire stations are unsafe and unhealthy. </a:t>
            </a:r>
          </a:p>
          <a:p>
            <a:pPr marL="0" lvl="1" indent="0">
              <a:buNone/>
            </a:pPr>
            <a:r>
              <a:rPr lang="en-US" sz="2400" i="1" dirty="0" smtClean="0"/>
              <a:t>An armed gunman and gang-related shootings have threatened the safety of our firefighters. Seismic cracks, mold and poor ventilation impacts the health of fire department personnel. Neither station has appropriate decontamination facilities nor accommodations for a male-female workforce. </a:t>
            </a:r>
            <a:endParaRPr lang="en-US" sz="2400" b="1" i="1" dirty="0" smtClean="0"/>
          </a:p>
          <a:p>
            <a:endParaRPr lang="en-US" sz="2800" dirty="0"/>
          </a:p>
        </p:txBody>
      </p:sp>
      <p:sp>
        <p:nvSpPr>
          <p:cNvPr id="4" name="TextBox 3"/>
          <p:cNvSpPr txBox="1"/>
          <p:nvPr/>
        </p:nvSpPr>
        <p:spPr>
          <a:xfrm>
            <a:off x="3048000" y="5529590"/>
            <a:ext cx="5791200" cy="523220"/>
          </a:xfrm>
          <a:prstGeom prst="rect">
            <a:avLst/>
          </a:prstGeom>
          <a:noFill/>
        </p:spPr>
        <p:txBody>
          <a:bodyPr wrap="square" rtlCol="0">
            <a:spAutoFit/>
          </a:bodyPr>
          <a:lstStyle/>
          <a:p>
            <a:r>
              <a:rPr lang="en-US" sz="2800" dirty="0" smtClean="0"/>
              <a:t>Why is this key message effective?</a:t>
            </a:r>
            <a:endParaRPr lang="en-US" sz="28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smtClean="0">
                <a:solidFill>
                  <a:schemeClr val="tx2">
                    <a:lumMod val="50000"/>
                  </a:schemeClr>
                </a:solidFill>
              </a:rPr>
              <a:t>Our bond and levy will save taxpayers money.</a:t>
            </a:r>
          </a:p>
          <a:p>
            <a:pPr marL="0" lvl="1" indent="0">
              <a:buNone/>
            </a:pPr>
            <a:r>
              <a:rPr lang="en-US" sz="2400" i="1" dirty="0" smtClean="0"/>
              <a:t>Outside providers charge District taxpayers 20% more for ambulance transport than they charge their own citizens. This surcharge would be eliminated with our own ambulances and paramedics.</a:t>
            </a:r>
            <a:endParaRPr lang="en-US" sz="2400" b="1" i="1" dirty="0" smtClean="0"/>
          </a:p>
        </p:txBody>
      </p:sp>
      <p:sp>
        <p:nvSpPr>
          <p:cNvPr id="5" name="TextBox 4"/>
          <p:cNvSpPr txBox="1"/>
          <p:nvPr/>
        </p:nvSpPr>
        <p:spPr>
          <a:xfrm>
            <a:off x="3886200" y="5519410"/>
            <a:ext cx="4343400" cy="523220"/>
          </a:xfrm>
          <a:prstGeom prst="rect">
            <a:avLst/>
          </a:prstGeom>
          <a:noFill/>
        </p:spPr>
        <p:txBody>
          <a:bodyPr wrap="square" rtlCol="0">
            <a:spAutoFit/>
          </a:bodyPr>
          <a:lstStyle/>
          <a:p>
            <a:r>
              <a:rPr lang="en-US" sz="2800" dirty="0" smtClean="0"/>
              <a:t>Is this a truthful statement?</a:t>
            </a:r>
            <a:endParaRPr lang="en-US" sz="28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85800"/>
            <a:ext cx="7696200" cy="3550440"/>
          </a:xfrm>
        </p:spPr>
        <p:txBody>
          <a:bodyPr>
            <a:normAutofit/>
          </a:bodyPr>
          <a:lstStyle/>
          <a:p>
            <a:r>
              <a:rPr lang="en-US" sz="2800" dirty="0" smtClean="0">
                <a:solidFill>
                  <a:schemeClr val="tx2">
                    <a:lumMod val="50000"/>
                  </a:schemeClr>
                </a:solidFill>
              </a:rPr>
              <a:t>This is the first bond in the history of our fire department.</a:t>
            </a:r>
          </a:p>
          <a:p>
            <a:pPr marL="0" lvl="1" indent="0">
              <a:buNone/>
            </a:pPr>
            <a:r>
              <a:rPr lang="en-US" sz="2400" i="1" dirty="0" smtClean="0"/>
              <a:t>This is the first time that we have asked our customers for a bond measure to finance facilities in the 80-year history of our fire department. We will spend your tax dollars prudently and wisely, and maintain our history of clean financial audits.</a:t>
            </a:r>
            <a:endParaRPr lang="en-US" sz="2400" b="1" i="1" dirty="0" smtClean="0"/>
          </a:p>
          <a:p>
            <a:endParaRPr lang="en-US" sz="2800" dirty="0"/>
          </a:p>
        </p:txBody>
      </p:sp>
      <p:sp>
        <p:nvSpPr>
          <p:cNvPr id="4" name="TextBox 3"/>
          <p:cNvSpPr txBox="1"/>
          <p:nvPr/>
        </p:nvSpPr>
        <p:spPr>
          <a:xfrm>
            <a:off x="3200400" y="5546524"/>
            <a:ext cx="5257800" cy="523220"/>
          </a:xfrm>
          <a:prstGeom prst="rect">
            <a:avLst/>
          </a:prstGeom>
          <a:noFill/>
        </p:spPr>
        <p:txBody>
          <a:bodyPr wrap="square" rtlCol="0">
            <a:spAutoFit/>
          </a:bodyPr>
          <a:lstStyle/>
          <a:p>
            <a:r>
              <a:rPr lang="en-US" sz="2800" dirty="0" smtClean="0"/>
              <a:t>What works in this key message?</a:t>
            </a:r>
            <a:endParaRPr lang="en-US"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rlv.zcache.com/firefighter_saving_lives_t_shirts_and_gifts_keychain-p146144427336032374qjfk_400.jpg"/>
          <p:cNvPicPr>
            <a:picLocks noChangeAspect="1" noChangeArrowheads="1"/>
          </p:cNvPicPr>
          <p:nvPr/>
        </p:nvPicPr>
        <p:blipFill>
          <a:blip r:embed="rId3" cstate="print"/>
          <a:srcRect l="36000" t="38000" r="12000" b="8000"/>
          <a:stretch>
            <a:fillRect/>
          </a:stretch>
        </p:blipFill>
        <p:spPr bwMode="auto">
          <a:xfrm>
            <a:off x="5334000" y="762000"/>
            <a:ext cx="3448756" cy="3581400"/>
          </a:xfrm>
          <a:prstGeom prst="rect">
            <a:avLst/>
          </a:prstGeom>
          <a:noFill/>
        </p:spPr>
      </p:pic>
      <p:sp>
        <p:nvSpPr>
          <p:cNvPr id="5" name="Content Placeholder 2"/>
          <p:cNvSpPr txBox="1">
            <a:spLocks/>
          </p:cNvSpPr>
          <p:nvPr/>
        </p:nvSpPr>
        <p:spPr>
          <a:xfrm>
            <a:off x="609600" y="1600200"/>
            <a:ext cx="4724400" cy="2590800"/>
          </a:xfrm>
          <a:prstGeom prst="rect">
            <a:avLst/>
          </a:prstGeom>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r>
              <a:rPr lang="en-US" sz="2800" b="0" dirty="0" smtClean="0"/>
              <a:t>The Past</a:t>
            </a:r>
          </a:p>
          <a:p>
            <a:pPr lvl="1"/>
            <a:r>
              <a:rPr lang="en-US" sz="2800" dirty="0" smtClean="0"/>
              <a:t>Public support</a:t>
            </a:r>
          </a:p>
          <a:p>
            <a:pPr lvl="1"/>
            <a:r>
              <a:rPr lang="en-US" sz="2800" dirty="0" smtClean="0"/>
              <a:t>Fire fighters as heroes</a:t>
            </a:r>
          </a:p>
          <a:p>
            <a:pPr lvl="1"/>
            <a:r>
              <a:rPr lang="en-US" sz="2800" dirty="0" smtClean="0"/>
              <a:t>Funding seldom denied</a:t>
            </a:r>
          </a:p>
          <a:p>
            <a:endParaRPr lang="en-US" sz="2400" dirty="0" smtClean="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066800"/>
            <a:ext cx="7772400" cy="3550440"/>
          </a:xfrm>
        </p:spPr>
        <p:txBody>
          <a:bodyPr>
            <a:normAutofit/>
          </a:bodyPr>
          <a:lstStyle/>
          <a:p>
            <a:pPr lvl="0"/>
            <a:r>
              <a:rPr lang="en-US" sz="2800" dirty="0" smtClean="0">
                <a:solidFill>
                  <a:schemeClr val="tx2">
                    <a:lumMod val="50000"/>
                  </a:schemeClr>
                </a:solidFill>
              </a:rPr>
              <a:t>The economy is hurting our ability to maintain emergency service levels. </a:t>
            </a:r>
          </a:p>
          <a:p>
            <a:pPr marL="0" lvl="1" indent="0">
              <a:buNone/>
            </a:pPr>
            <a:r>
              <a:rPr lang="en-US" sz="2400" i="1" dirty="0" smtClean="0"/>
              <a:t>Property values have fallen, reducing the amount of revenue we receive by $1 million. Budget cuts and reserve funds alone can’t fill this gap. If we can’t pass our levy, our fire department will need to layoff firefighters and response times will increase. </a:t>
            </a:r>
            <a:endParaRPr lang="en-US" sz="2400" i="1" dirty="0"/>
          </a:p>
        </p:txBody>
      </p:sp>
      <p:sp>
        <p:nvSpPr>
          <p:cNvPr id="4" name="TextBox 3"/>
          <p:cNvSpPr txBox="1"/>
          <p:nvPr/>
        </p:nvSpPr>
        <p:spPr>
          <a:xfrm>
            <a:off x="3505200" y="5181600"/>
            <a:ext cx="5410200" cy="1384995"/>
          </a:xfrm>
          <a:prstGeom prst="rect">
            <a:avLst/>
          </a:prstGeom>
          <a:noFill/>
        </p:spPr>
        <p:txBody>
          <a:bodyPr wrap="square" rtlCol="0">
            <a:spAutoFit/>
          </a:bodyPr>
          <a:lstStyle/>
          <a:p>
            <a:r>
              <a:rPr lang="en-US" sz="2800" dirty="0" smtClean="0"/>
              <a:t>What’s wrong with this statement? Remember when we discussed the Lay of the Land?</a:t>
            </a:r>
            <a:endParaRPr lang="en-US" sz="28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300" y="762000"/>
            <a:ext cx="7772400" cy="2940840"/>
          </a:xfrm>
        </p:spPr>
        <p:txBody>
          <a:bodyPr>
            <a:normAutofit/>
          </a:bodyPr>
          <a:lstStyle/>
          <a:p>
            <a:r>
              <a:rPr lang="en-US" sz="2800" dirty="0" smtClean="0">
                <a:solidFill>
                  <a:schemeClr val="tx2">
                    <a:lumMod val="50000"/>
                  </a:schemeClr>
                </a:solidFill>
              </a:rPr>
              <a:t>We are sorry for our past behavior.</a:t>
            </a:r>
          </a:p>
          <a:p>
            <a:pPr marL="0" lvl="1" indent="0">
              <a:buNone/>
            </a:pPr>
            <a:r>
              <a:rPr lang="en-US" sz="2400" i="1" dirty="0" smtClean="0"/>
              <a:t>Internal disagreements have caused us to take for granted the very people and businesses that we are here to serve. We have taken the steps necessary to correct our mistakes, and will work hard to earn your trust again.</a:t>
            </a:r>
            <a:endParaRPr lang="en-US" sz="2400" i="1" dirty="0"/>
          </a:p>
        </p:txBody>
      </p:sp>
      <p:sp>
        <p:nvSpPr>
          <p:cNvPr id="4" name="TextBox 3"/>
          <p:cNvSpPr txBox="1"/>
          <p:nvPr/>
        </p:nvSpPr>
        <p:spPr>
          <a:xfrm>
            <a:off x="2895600" y="5562600"/>
            <a:ext cx="6019800" cy="523220"/>
          </a:xfrm>
          <a:prstGeom prst="rect">
            <a:avLst/>
          </a:prstGeom>
          <a:noFill/>
        </p:spPr>
        <p:txBody>
          <a:bodyPr wrap="square" rtlCol="0">
            <a:spAutoFit/>
          </a:bodyPr>
          <a:lstStyle/>
          <a:p>
            <a:r>
              <a:rPr lang="en-US" sz="2800" dirty="0" smtClean="0"/>
              <a:t>What is good about this key message?</a:t>
            </a:r>
            <a:endParaRPr lang="en-US" sz="28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152400"/>
            <a:ext cx="8001000" cy="914400"/>
          </a:xfrm>
        </p:spPr>
        <p:txBody>
          <a:bodyPr/>
          <a:lstStyle/>
          <a:p>
            <a:r>
              <a:rPr lang="en-US" sz="3200" dirty="0" smtClean="0"/>
              <a:t>Exercise 4- Messaging (Group)</a:t>
            </a:r>
            <a:endParaRPr lang="en-US" sz="3200" dirty="0"/>
          </a:p>
        </p:txBody>
      </p:sp>
      <p:sp>
        <p:nvSpPr>
          <p:cNvPr id="3" name="Content Placeholder 2"/>
          <p:cNvSpPr>
            <a:spLocks noGrp="1"/>
          </p:cNvSpPr>
          <p:nvPr>
            <p:ph idx="1"/>
          </p:nvPr>
        </p:nvSpPr>
        <p:spPr>
          <a:xfrm>
            <a:off x="381000" y="1066800"/>
            <a:ext cx="4953000" cy="4191000"/>
          </a:xfrm>
        </p:spPr>
        <p:txBody>
          <a:bodyPr>
            <a:normAutofit/>
          </a:bodyPr>
          <a:lstStyle/>
          <a:p>
            <a:r>
              <a:rPr lang="en-US" sz="2800" b="0" dirty="0" smtClean="0"/>
              <a:t>Meet the </a:t>
            </a:r>
            <a:r>
              <a:rPr lang="en-US" sz="2800" dirty="0" smtClean="0"/>
              <a:t>Tea Party  </a:t>
            </a:r>
          </a:p>
          <a:p>
            <a:pPr lvl="2"/>
            <a:r>
              <a:rPr lang="en-US" sz="2400" dirty="0" smtClean="0"/>
              <a:t>18% of Americans</a:t>
            </a:r>
          </a:p>
          <a:p>
            <a:pPr lvl="2"/>
            <a:r>
              <a:rPr lang="en-US" sz="2400" dirty="0" smtClean="0"/>
              <a:t>White (89%)</a:t>
            </a:r>
          </a:p>
          <a:p>
            <a:pPr lvl="2"/>
            <a:r>
              <a:rPr lang="en-US" sz="2400" dirty="0" smtClean="0"/>
              <a:t>Male (59%)</a:t>
            </a:r>
          </a:p>
          <a:p>
            <a:pPr lvl="2"/>
            <a:r>
              <a:rPr lang="en-US" sz="2400" dirty="0" smtClean="0"/>
              <a:t>Married</a:t>
            </a:r>
          </a:p>
          <a:p>
            <a:pPr lvl="2"/>
            <a:r>
              <a:rPr lang="en-US" sz="2400" dirty="0" smtClean="0"/>
              <a:t>&gt;45 years of age (75%)</a:t>
            </a:r>
          </a:p>
          <a:p>
            <a:pPr lvl="3"/>
            <a:r>
              <a:rPr lang="en-US" sz="2400" dirty="0" smtClean="0"/>
              <a:t>&gt; 60 (30%)</a:t>
            </a:r>
          </a:p>
          <a:p>
            <a:pPr lvl="2"/>
            <a:r>
              <a:rPr lang="en-US" sz="2400" dirty="0" smtClean="0"/>
              <a:t>Conservative Republican (73%)</a:t>
            </a:r>
          </a:p>
          <a:p>
            <a:pPr lvl="2"/>
            <a:r>
              <a:rPr lang="en-US" sz="2400" dirty="0" smtClean="0"/>
              <a:t>&gt; $50,000 per year (56%)</a:t>
            </a:r>
          </a:p>
          <a:p>
            <a:pPr lvl="1"/>
            <a:endParaRPr lang="en-US" dirty="0"/>
          </a:p>
        </p:txBody>
      </p:sp>
      <p:pic>
        <p:nvPicPr>
          <p:cNvPr id="37890" name="Picture 2" descr="http://www.pbs.org/newshour/extra/images/medium/jan-june10/teapartyman_lg.jpg"/>
          <p:cNvPicPr>
            <a:picLocks noChangeAspect="1" noChangeArrowheads="1"/>
          </p:cNvPicPr>
          <p:nvPr/>
        </p:nvPicPr>
        <p:blipFill>
          <a:blip r:embed="rId3" cstate="print"/>
          <a:srcRect/>
          <a:stretch>
            <a:fillRect/>
          </a:stretch>
        </p:blipFill>
        <p:spPr bwMode="auto">
          <a:xfrm>
            <a:off x="5562599" y="1524000"/>
            <a:ext cx="3152621" cy="2521079"/>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09600"/>
            <a:ext cx="8305800" cy="4114800"/>
          </a:xfrm>
        </p:spPr>
        <p:txBody>
          <a:bodyPr>
            <a:normAutofit/>
          </a:bodyPr>
          <a:lstStyle/>
          <a:p>
            <a:r>
              <a:rPr lang="en-US" sz="2800" b="0" dirty="0" smtClean="0"/>
              <a:t>Tea Party members believe:</a:t>
            </a:r>
          </a:p>
          <a:p>
            <a:pPr lvl="1"/>
            <a:r>
              <a:rPr lang="en-US" sz="2400" dirty="0" smtClean="0"/>
              <a:t>Reducing the size and role of government is paramount</a:t>
            </a:r>
          </a:p>
          <a:p>
            <a:pPr lvl="2"/>
            <a:r>
              <a:rPr lang="en-US" sz="2400" dirty="0" smtClean="0"/>
              <a:t>More important than job creation</a:t>
            </a:r>
          </a:p>
          <a:p>
            <a:pPr lvl="1"/>
            <a:r>
              <a:rPr lang="en-US" sz="2400" dirty="0" smtClean="0"/>
              <a:t>Health care reform is a step toward socialism</a:t>
            </a:r>
          </a:p>
          <a:p>
            <a:pPr lvl="1"/>
            <a:r>
              <a:rPr lang="en-US" sz="2400" dirty="0" smtClean="0"/>
              <a:t>Government doesn’t represent the people</a:t>
            </a:r>
          </a:p>
          <a:p>
            <a:pPr lvl="1"/>
            <a:r>
              <a:rPr lang="en-US" sz="2400" dirty="0" smtClean="0"/>
              <a:t>Government spending is out of control</a:t>
            </a:r>
          </a:p>
          <a:p>
            <a:pPr lvl="1"/>
            <a:r>
              <a:rPr lang="en-US" sz="2400" dirty="0" smtClean="0"/>
              <a:t>Unemployment and a bad economy are the result of bad government policies and decisions</a:t>
            </a:r>
          </a:p>
          <a:p>
            <a:pPr lvl="1"/>
            <a:r>
              <a:rPr lang="en-US" sz="2400" dirty="0" smtClean="0"/>
              <a:t>Believe America’s best years are behind us</a:t>
            </a:r>
          </a:p>
          <a:p>
            <a:pPr lvl="1"/>
            <a:endParaRPr lang="en-US" sz="2800" dirty="0" smtClean="0"/>
          </a:p>
          <a:p>
            <a:pPr lvl="1"/>
            <a:endParaRPr lang="en-US" sz="28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85800"/>
            <a:ext cx="7772400" cy="4236240"/>
          </a:xfrm>
        </p:spPr>
        <p:txBody>
          <a:bodyPr>
            <a:normAutofit/>
          </a:bodyPr>
          <a:lstStyle/>
          <a:p>
            <a:r>
              <a:rPr lang="en-US" sz="2800" b="0" dirty="0" smtClean="0"/>
              <a:t>What are some of the messages we need to communicate to this target audience?</a:t>
            </a:r>
          </a:p>
          <a:p>
            <a:pPr>
              <a:buNone/>
            </a:pPr>
            <a:endParaRPr lang="en-US" sz="2800" b="0" dirty="0" smtClean="0"/>
          </a:p>
          <a:p>
            <a:r>
              <a:rPr lang="en-US" sz="2800" b="0" dirty="0" smtClean="0"/>
              <a:t>What specifics does your fire district have to back it up?</a:t>
            </a:r>
          </a:p>
          <a:p>
            <a:endParaRPr lang="en-US" sz="2800" b="0" dirty="0" smtClean="0"/>
          </a:p>
          <a:p>
            <a:r>
              <a:rPr lang="en-US" sz="2800" b="0" dirty="0" smtClean="0"/>
              <a:t>What would not be an effective message?</a:t>
            </a:r>
          </a:p>
          <a:p>
            <a:endParaRPr lang="en-US" sz="2800" b="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304800"/>
            <a:ext cx="6096000" cy="914400"/>
          </a:xfrm>
        </p:spPr>
        <p:txBody>
          <a:bodyPr/>
          <a:lstStyle/>
          <a:p>
            <a:r>
              <a:rPr lang="en-US" sz="3200" dirty="0" smtClean="0"/>
              <a:t>Exercise 4- Messaging (Issue)</a:t>
            </a:r>
            <a:endParaRPr lang="en-US" sz="3200" dirty="0"/>
          </a:p>
        </p:txBody>
      </p:sp>
      <p:sp>
        <p:nvSpPr>
          <p:cNvPr id="3" name="Content Placeholder 2"/>
          <p:cNvSpPr>
            <a:spLocks noGrp="1"/>
          </p:cNvSpPr>
          <p:nvPr>
            <p:ph idx="1"/>
          </p:nvPr>
        </p:nvSpPr>
        <p:spPr>
          <a:xfrm>
            <a:off x="457200" y="1371600"/>
            <a:ext cx="7772400" cy="3352800"/>
          </a:xfrm>
        </p:spPr>
        <p:txBody>
          <a:bodyPr>
            <a:noAutofit/>
          </a:bodyPr>
          <a:lstStyle/>
          <a:p>
            <a:r>
              <a:rPr lang="en-US" sz="2800" b="0" dirty="0" smtClean="0"/>
              <a:t>Your fire district wants to form a Regional Fire Authority with another one:</a:t>
            </a:r>
          </a:p>
          <a:p>
            <a:r>
              <a:rPr lang="en-US" sz="2800" b="0" dirty="0" smtClean="0"/>
              <a:t>Who are our target audiences?</a:t>
            </a:r>
          </a:p>
          <a:p>
            <a:r>
              <a:rPr lang="en-US" sz="2800" b="0" dirty="0" smtClean="0"/>
              <a:t>What do we want to say?</a:t>
            </a:r>
          </a:p>
          <a:p>
            <a:r>
              <a:rPr lang="en-US" sz="2800" b="0" dirty="0" smtClean="0"/>
              <a:t>What are challenges do </a:t>
            </a:r>
          </a:p>
          <a:p>
            <a:r>
              <a:rPr lang="en-US" sz="2800" b="0" dirty="0"/>
              <a:t> </a:t>
            </a:r>
            <a:r>
              <a:rPr lang="en-US" sz="2800" b="0" dirty="0" smtClean="0"/>
              <a:t>  you anticipate?</a:t>
            </a:r>
            <a:endParaRPr lang="en-US" sz="2800" b="0" dirty="0"/>
          </a:p>
        </p:txBody>
      </p:sp>
      <p:pic>
        <p:nvPicPr>
          <p:cNvPr id="34818" name="Picture 2" descr="http://www.firedistrict1.org/Site/Content/Highlights/regional%20fire%20authority.jpg"/>
          <p:cNvPicPr>
            <a:picLocks noChangeAspect="1" noChangeArrowheads="1"/>
          </p:cNvPicPr>
          <p:nvPr/>
        </p:nvPicPr>
        <p:blipFill>
          <a:blip r:embed="rId2" cstate="print"/>
          <a:srcRect/>
          <a:stretch>
            <a:fillRect/>
          </a:stretch>
        </p:blipFill>
        <p:spPr bwMode="auto">
          <a:xfrm>
            <a:off x="4983480" y="3124200"/>
            <a:ext cx="4160520" cy="1981200"/>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4876800" cy="1316736"/>
          </a:xfrm>
        </p:spPr>
        <p:txBody>
          <a:bodyPr/>
          <a:lstStyle/>
          <a:p>
            <a:r>
              <a:rPr lang="en-US" sz="3200" dirty="0" smtClean="0"/>
              <a:t>Strategies and Tactics </a:t>
            </a:r>
            <a:br>
              <a:rPr lang="en-US" sz="3200" dirty="0" smtClean="0"/>
            </a:br>
            <a:r>
              <a:rPr lang="en-US" sz="3200" dirty="0" smtClean="0"/>
              <a:t>for Message Delivery</a:t>
            </a:r>
            <a:r>
              <a:rPr lang="en-US" dirty="0" smtClean="0"/>
              <a:t/>
            </a:r>
            <a:br>
              <a:rPr lang="en-US" dirty="0" smtClean="0"/>
            </a:br>
            <a:endParaRPr lang="en-US" dirty="0"/>
          </a:p>
        </p:txBody>
      </p:sp>
      <p:sp>
        <p:nvSpPr>
          <p:cNvPr id="3" name="Content Placeholder 2"/>
          <p:cNvSpPr>
            <a:spLocks noGrp="1"/>
          </p:cNvSpPr>
          <p:nvPr>
            <p:ph idx="1"/>
          </p:nvPr>
        </p:nvSpPr>
        <p:spPr>
          <a:xfrm>
            <a:off x="4876800" y="1676400"/>
            <a:ext cx="3733800" cy="2819400"/>
          </a:xfrm>
        </p:spPr>
        <p:txBody>
          <a:bodyPr>
            <a:normAutofit/>
          </a:bodyPr>
          <a:lstStyle/>
          <a:p>
            <a:r>
              <a:rPr lang="en-US" sz="2800" b="0" dirty="0" smtClean="0"/>
              <a:t>Different strategies and tactics to consider</a:t>
            </a:r>
          </a:p>
          <a:p>
            <a:pPr lvl="2"/>
            <a:r>
              <a:rPr lang="en-US" sz="2800" dirty="0" smtClean="0"/>
              <a:t>Check your Assets</a:t>
            </a:r>
          </a:p>
          <a:p>
            <a:r>
              <a:rPr lang="en-US" sz="2800" b="0" dirty="0" smtClean="0"/>
              <a:t>Frequency and length of communication</a:t>
            </a:r>
          </a:p>
          <a:p>
            <a:pPr lvl="1"/>
            <a:endParaRPr lang="en-US" sz="2800" dirty="0"/>
          </a:p>
        </p:txBody>
      </p:sp>
      <p:pic>
        <p:nvPicPr>
          <p:cNvPr id="5122" name="Picture 2" descr="http://www.childcarevouchers.co.uk/Style%20Library/Accor/Images/cupandstr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00200"/>
            <a:ext cx="4038600" cy="26955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914400"/>
            <a:ext cx="4724400" cy="3810000"/>
          </a:xfrm>
        </p:spPr>
        <p:txBody>
          <a:bodyPr>
            <a:normAutofit/>
          </a:bodyPr>
          <a:lstStyle/>
          <a:p>
            <a:r>
              <a:rPr lang="en-US" sz="2800" b="0" dirty="0" smtClean="0"/>
              <a:t>Paid communications</a:t>
            </a:r>
          </a:p>
          <a:p>
            <a:pPr lvl="1"/>
            <a:r>
              <a:rPr lang="en-US" sz="2400" dirty="0" smtClean="0"/>
              <a:t>Newsletter</a:t>
            </a:r>
          </a:p>
          <a:p>
            <a:pPr lvl="1"/>
            <a:r>
              <a:rPr lang="en-US" sz="2400" dirty="0" smtClean="0"/>
              <a:t>Information brochures</a:t>
            </a:r>
          </a:p>
          <a:p>
            <a:pPr lvl="1"/>
            <a:r>
              <a:rPr lang="en-US" sz="2400" dirty="0" smtClean="0"/>
              <a:t>Advertising</a:t>
            </a:r>
          </a:p>
          <a:p>
            <a:pPr lvl="1"/>
            <a:r>
              <a:rPr lang="en-US" sz="2400" dirty="0" smtClean="0"/>
              <a:t>Paid sponsorships</a:t>
            </a:r>
          </a:p>
          <a:p>
            <a:pPr lvl="1"/>
            <a:r>
              <a:rPr lang="en-US" sz="2400" dirty="0" smtClean="0"/>
              <a:t>On hold message system</a:t>
            </a:r>
          </a:p>
          <a:p>
            <a:pPr lvl="1"/>
            <a:r>
              <a:rPr lang="en-US" sz="2400" dirty="0" smtClean="0"/>
              <a:t>Signs and banners</a:t>
            </a:r>
          </a:p>
          <a:p>
            <a:pPr>
              <a:buNone/>
            </a:pPr>
            <a:endParaRPr lang="en-US" sz="2800" b="0" dirty="0"/>
          </a:p>
        </p:txBody>
      </p:sp>
      <p:pic>
        <p:nvPicPr>
          <p:cNvPr id="31746" name="Picture 2" descr="http://www.mbd2.com/forum/balloon_Animal_Blog/wp-content/uploads/2009/10/hand_out_money.jpg"/>
          <p:cNvPicPr>
            <a:picLocks noChangeAspect="1" noChangeArrowheads="1"/>
          </p:cNvPicPr>
          <p:nvPr/>
        </p:nvPicPr>
        <p:blipFill>
          <a:blip r:embed="rId2" cstate="print"/>
          <a:srcRect/>
          <a:stretch>
            <a:fillRect/>
          </a:stretch>
        </p:blipFill>
        <p:spPr bwMode="auto">
          <a:xfrm>
            <a:off x="5778877" y="1066800"/>
            <a:ext cx="2710016" cy="2743200"/>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7200" y="381000"/>
            <a:ext cx="4648200" cy="4495800"/>
          </a:xfrm>
        </p:spPr>
        <p:txBody>
          <a:bodyPr>
            <a:noAutofit/>
          </a:bodyPr>
          <a:lstStyle/>
          <a:p>
            <a:r>
              <a:rPr lang="en-US" sz="2800" dirty="0" smtClean="0"/>
              <a:t>Pros</a:t>
            </a:r>
          </a:p>
          <a:p>
            <a:pPr lvl="1"/>
            <a:r>
              <a:rPr lang="en-US" sz="2800" dirty="0" smtClean="0"/>
              <a:t>Backbone of any plan</a:t>
            </a:r>
          </a:p>
          <a:p>
            <a:pPr lvl="1"/>
            <a:r>
              <a:rPr lang="en-US" sz="2800" dirty="0" smtClean="0"/>
              <a:t>Control message</a:t>
            </a:r>
          </a:p>
          <a:p>
            <a:pPr lvl="1"/>
            <a:r>
              <a:rPr lang="en-US" sz="2800" dirty="0" smtClean="0"/>
              <a:t>Timing of delivery</a:t>
            </a:r>
          </a:p>
          <a:p>
            <a:r>
              <a:rPr lang="en-US" sz="2800" dirty="0" smtClean="0"/>
              <a:t>Cons</a:t>
            </a:r>
          </a:p>
          <a:p>
            <a:pPr lvl="1"/>
            <a:r>
              <a:rPr lang="en-US" sz="2800" dirty="0" smtClean="0"/>
              <a:t>Costly</a:t>
            </a:r>
          </a:p>
          <a:p>
            <a:pPr lvl="1"/>
            <a:r>
              <a:rPr lang="en-US" sz="2800" dirty="0" smtClean="0"/>
              <a:t>Penetration rate</a:t>
            </a:r>
          </a:p>
          <a:p>
            <a:pPr lvl="1"/>
            <a:r>
              <a:rPr lang="en-US" sz="2800" dirty="0" smtClean="0"/>
              <a:t>Declining response</a:t>
            </a:r>
          </a:p>
          <a:p>
            <a:pPr lvl="1"/>
            <a:endParaRPr lang="en-US" sz="2800" dirty="0"/>
          </a:p>
        </p:txBody>
      </p:sp>
      <p:pic>
        <p:nvPicPr>
          <p:cNvPr id="6148" name="Picture 4" descr="http://www.solarrooftilesx.com/wp-content/uploads/2012/01/solar-energy-pros-and-cons.gif"/>
          <p:cNvPicPr>
            <a:picLocks noChangeAspect="1" noChangeArrowheads="1"/>
          </p:cNvPicPr>
          <p:nvPr/>
        </p:nvPicPr>
        <p:blipFill rotWithShape="1">
          <a:blip r:embed="rId2">
            <a:extLst>
              <a:ext uri="{28A0092B-C50C-407E-A947-70E740481C1C}">
                <a14:useLocalDpi xmlns:a14="http://schemas.microsoft.com/office/drawing/2010/main" val="0"/>
              </a:ext>
            </a:extLst>
          </a:blip>
          <a:srcRect l="3346"/>
          <a:stretch/>
        </p:blipFill>
        <p:spPr bwMode="auto">
          <a:xfrm>
            <a:off x="541867" y="1066800"/>
            <a:ext cx="3424764" cy="2362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3400" y="838200"/>
            <a:ext cx="4572000" cy="3169440"/>
          </a:xfrm>
        </p:spPr>
        <p:txBody>
          <a:bodyPr>
            <a:normAutofit/>
          </a:bodyPr>
          <a:lstStyle/>
          <a:p>
            <a:r>
              <a:rPr lang="en-US" sz="2800" b="0" dirty="0" smtClean="0"/>
              <a:t>Newsletter is most effective</a:t>
            </a:r>
          </a:p>
          <a:p>
            <a:pPr lvl="1"/>
            <a:r>
              <a:rPr lang="en-US" sz="2400" dirty="0" smtClean="0"/>
              <a:t>Branded and memorable</a:t>
            </a:r>
          </a:p>
          <a:p>
            <a:pPr lvl="1"/>
            <a:r>
              <a:rPr lang="en-US" sz="2400" dirty="0" smtClean="0"/>
              <a:t>2-4 times per year</a:t>
            </a:r>
          </a:p>
          <a:p>
            <a:pPr lvl="1"/>
            <a:r>
              <a:rPr lang="en-US" sz="2400" dirty="0" smtClean="0"/>
              <a:t>Two pages maximum</a:t>
            </a:r>
          </a:p>
          <a:p>
            <a:pPr lvl="1"/>
            <a:r>
              <a:rPr lang="en-US" sz="2400" dirty="0" smtClean="0"/>
              <a:t>Brief articles and pictures</a:t>
            </a:r>
            <a:endParaRPr lang="en-US" sz="2400" dirty="0"/>
          </a:p>
        </p:txBody>
      </p:sp>
      <p:pic>
        <p:nvPicPr>
          <p:cNvPr id="1026" name="Picture 2"/>
          <p:cNvPicPr>
            <a:picLocks noChangeAspect="1" noChangeArrowheads="1"/>
          </p:cNvPicPr>
          <p:nvPr/>
        </p:nvPicPr>
        <p:blipFill>
          <a:blip r:embed="rId2" cstate="print"/>
          <a:srcRect/>
          <a:stretch>
            <a:fillRect/>
          </a:stretch>
        </p:blipFill>
        <p:spPr bwMode="auto">
          <a:xfrm>
            <a:off x="592667" y="152400"/>
            <a:ext cx="2888293" cy="374015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8467" y="914400"/>
            <a:ext cx="2714579" cy="351155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1219200" y="1727200"/>
            <a:ext cx="2631761" cy="3405808"/>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978400" y="1371600"/>
            <a:ext cx="3860800" cy="29718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r>
              <a:rPr lang="en-US" sz="3000" b="0" dirty="0" smtClean="0"/>
              <a:t>The Present</a:t>
            </a:r>
          </a:p>
          <a:p>
            <a:pPr lvl="1"/>
            <a:r>
              <a:rPr lang="en-US" sz="3000" dirty="0" smtClean="0"/>
              <a:t>Restrictive initiatives</a:t>
            </a:r>
          </a:p>
          <a:p>
            <a:pPr lvl="1"/>
            <a:r>
              <a:rPr lang="en-US" sz="3000" dirty="0" smtClean="0"/>
              <a:t>Economy tanked </a:t>
            </a:r>
          </a:p>
          <a:p>
            <a:pPr lvl="1"/>
            <a:r>
              <a:rPr lang="en-US" sz="3000" dirty="0" smtClean="0"/>
              <a:t>Public looks for scapegoat</a:t>
            </a:r>
          </a:p>
          <a:p>
            <a:pPr lvl="1"/>
            <a:r>
              <a:rPr lang="en-US" sz="3000" dirty="0" smtClean="0"/>
              <a:t>Fire districts = government</a:t>
            </a:r>
          </a:p>
          <a:p>
            <a:pPr lvl="1"/>
            <a:endParaRPr lang="en-US" sz="2400" dirty="0" smtClean="0"/>
          </a:p>
        </p:txBody>
      </p:sp>
      <p:pic>
        <p:nvPicPr>
          <p:cNvPr id="1026" name="Picture 2" descr="http://www.theatlanticright.com/wp-content/uploads/2009/04/used-to-have-401.jpe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47135" y="958850"/>
            <a:ext cx="4072466" cy="3054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533400"/>
            <a:ext cx="3657600" cy="4191000"/>
          </a:xfrm>
        </p:spPr>
        <p:txBody>
          <a:bodyPr>
            <a:noAutofit/>
          </a:bodyPr>
          <a:lstStyle/>
          <a:p>
            <a:r>
              <a:rPr lang="en-US" sz="2800" b="0" dirty="0" smtClean="0"/>
              <a:t>Information brochures</a:t>
            </a:r>
          </a:p>
          <a:p>
            <a:pPr lvl="1"/>
            <a:r>
              <a:rPr lang="en-US" sz="2400" dirty="0" smtClean="0"/>
              <a:t>General information</a:t>
            </a:r>
          </a:p>
          <a:p>
            <a:pPr lvl="1"/>
            <a:r>
              <a:rPr lang="en-US" sz="2400" dirty="0" smtClean="0"/>
              <a:t>Financials</a:t>
            </a:r>
          </a:p>
          <a:p>
            <a:r>
              <a:rPr lang="en-US" sz="2800" b="0" dirty="0" smtClean="0"/>
              <a:t>Advertising</a:t>
            </a:r>
          </a:p>
          <a:p>
            <a:pPr lvl="1"/>
            <a:r>
              <a:rPr lang="en-US" sz="2400" dirty="0"/>
              <a:t>N</a:t>
            </a:r>
            <a:r>
              <a:rPr lang="en-US" sz="2400" dirty="0" smtClean="0"/>
              <a:t>ot advised</a:t>
            </a:r>
          </a:p>
          <a:p>
            <a:r>
              <a:rPr lang="en-US" sz="2800" b="0" dirty="0" smtClean="0"/>
              <a:t>Paid sponsorships</a:t>
            </a:r>
          </a:p>
          <a:p>
            <a:pPr lvl="1"/>
            <a:r>
              <a:rPr lang="en-US" sz="2400" dirty="0" smtClean="0"/>
              <a:t>Helps build strategic alliances</a:t>
            </a:r>
          </a:p>
          <a:p>
            <a:endParaRPr lang="en-US" sz="2800" b="0" dirty="0"/>
          </a:p>
        </p:txBody>
      </p:sp>
      <p:sp>
        <p:nvSpPr>
          <p:cNvPr id="4" name="Content Placeholder 2"/>
          <p:cNvSpPr txBox="1">
            <a:spLocks/>
          </p:cNvSpPr>
          <p:nvPr/>
        </p:nvSpPr>
        <p:spPr>
          <a:xfrm>
            <a:off x="5029200" y="457200"/>
            <a:ext cx="3657600" cy="4394200"/>
          </a:xfrm>
          <a:prstGeom prst="rect">
            <a:avLst/>
          </a:prstGeom>
        </p:spPr>
        <p:txBody>
          <a:bodyPr vert="horz" lIns="91440" tIns="45720" rIns="91440" bIns="45720" rtlCol="0">
            <a:no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r>
              <a:rPr lang="en-US" sz="2800" b="0" dirty="0" smtClean="0"/>
              <a:t>On hold message systems</a:t>
            </a:r>
          </a:p>
          <a:p>
            <a:pPr lvl="1"/>
            <a:r>
              <a:rPr lang="en-US" sz="2400" dirty="0" smtClean="0"/>
              <a:t>Include key messages</a:t>
            </a:r>
          </a:p>
          <a:p>
            <a:r>
              <a:rPr lang="en-US" sz="2800" b="0" dirty="0" smtClean="0"/>
              <a:t>Signs and banners</a:t>
            </a:r>
          </a:p>
          <a:p>
            <a:pPr lvl="1"/>
            <a:r>
              <a:rPr lang="en-US" sz="2400" dirty="0" smtClean="0"/>
              <a:t>Good for public information, events or new construction</a:t>
            </a:r>
          </a:p>
          <a:p>
            <a:endParaRPr lang="en-US" sz="2800" b="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7200" y="457200"/>
            <a:ext cx="4191000" cy="4648200"/>
          </a:xfrm>
        </p:spPr>
        <p:txBody>
          <a:bodyPr>
            <a:normAutofit/>
          </a:bodyPr>
          <a:lstStyle/>
          <a:p>
            <a:r>
              <a:rPr lang="en-US" sz="2800" b="0" dirty="0" smtClean="0"/>
              <a:t>Earned media </a:t>
            </a:r>
          </a:p>
          <a:p>
            <a:pPr lvl="1"/>
            <a:r>
              <a:rPr lang="en-US" sz="2400" dirty="0" smtClean="0"/>
              <a:t>Media releases</a:t>
            </a:r>
          </a:p>
          <a:p>
            <a:pPr lvl="1"/>
            <a:r>
              <a:rPr lang="en-US" sz="2400" dirty="0" smtClean="0"/>
              <a:t>Opinion-Editorials</a:t>
            </a:r>
          </a:p>
          <a:p>
            <a:pPr lvl="1"/>
            <a:r>
              <a:rPr lang="en-US" sz="2400" dirty="0" smtClean="0"/>
              <a:t>Public Service Announcements</a:t>
            </a:r>
          </a:p>
          <a:p>
            <a:pPr lvl="1"/>
            <a:r>
              <a:rPr lang="en-US" sz="2400" dirty="0" smtClean="0"/>
              <a:t>Public presentations/events</a:t>
            </a:r>
          </a:p>
          <a:p>
            <a:pPr lvl="1"/>
            <a:r>
              <a:rPr lang="en-US" sz="2400" dirty="0" smtClean="0"/>
              <a:t>Word of mouth</a:t>
            </a:r>
          </a:p>
          <a:p>
            <a:pPr lvl="2"/>
            <a:r>
              <a:rPr lang="en-US" sz="2400" dirty="0" smtClean="0"/>
              <a:t>Letters to the Editor</a:t>
            </a:r>
          </a:p>
          <a:p>
            <a:pPr lvl="2"/>
            <a:r>
              <a:rPr lang="en-US" sz="2400" dirty="0" smtClean="0"/>
              <a:t>Community Blogs</a:t>
            </a:r>
          </a:p>
          <a:p>
            <a:pPr lvl="2"/>
            <a:endParaRPr lang="en-US" sz="2800" dirty="0" smtClean="0"/>
          </a:p>
          <a:p>
            <a:endParaRPr lang="en-US" sz="2800" dirty="0" smtClean="0"/>
          </a:p>
          <a:p>
            <a:endParaRPr lang="en-US" sz="2800" dirty="0"/>
          </a:p>
        </p:txBody>
      </p:sp>
      <p:pic>
        <p:nvPicPr>
          <p:cNvPr id="27652" name="Picture 4" descr="http://sjhoward.co.uk/wp-content/uploads/2008/07/valleynewsmasthead.jpg"/>
          <p:cNvPicPr>
            <a:picLocks noChangeAspect="1" noChangeArrowheads="1"/>
          </p:cNvPicPr>
          <p:nvPr/>
        </p:nvPicPr>
        <p:blipFill>
          <a:blip r:embed="rId2" cstate="print"/>
          <a:srcRect/>
          <a:stretch>
            <a:fillRect/>
          </a:stretch>
        </p:blipFill>
        <p:spPr bwMode="auto">
          <a:xfrm>
            <a:off x="762000" y="457200"/>
            <a:ext cx="2649125" cy="4191000"/>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4572000" cy="4648200"/>
          </a:xfrm>
        </p:spPr>
        <p:txBody>
          <a:bodyPr>
            <a:noAutofit/>
          </a:bodyPr>
          <a:lstStyle/>
          <a:p>
            <a:r>
              <a:rPr lang="en-US" sz="2800" dirty="0" smtClean="0"/>
              <a:t>Pros</a:t>
            </a:r>
          </a:p>
          <a:p>
            <a:pPr lvl="1"/>
            <a:r>
              <a:rPr lang="en-US" sz="2800" dirty="0" smtClean="0"/>
              <a:t>Cost-effective</a:t>
            </a:r>
          </a:p>
          <a:p>
            <a:pPr lvl="1"/>
            <a:r>
              <a:rPr lang="en-US" sz="2800" dirty="0" smtClean="0"/>
              <a:t>Credible third-party</a:t>
            </a:r>
          </a:p>
          <a:p>
            <a:r>
              <a:rPr lang="en-US" sz="2800" dirty="0" smtClean="0"/>
              <a:t>Cons</a:t>
            </a:r>
          </a:p>
          <a:p>
            <a:pPr lvl="1"/>
            <a:r>
              <a:rPr lang="en-US" sz="2800" dirty="0" smtClean="0"/>
              <a:t>No message control, timing and delivery</a:t>
            </a:r>
          </a:p>
          <a:p>
            <a:pPr lvl="1"/>
            <a:r>
              <a:rPr lang="en-US" sz="2800" dirty="0" smtClean="0"/>
              <a:t>Hard to measure response</a:t>
            </a:r>
          </a:p>
          <a:p>
            <a:pPr lvl="1"/>
            <a:r>
              <a:rPr lang="en-US" sz="2800" dirty="0" smtClean="0"/>
              <a:t>Can be negative</a:t>
            </a:r>
          </a:p>
          <a:p>
            <a:pPr lvl="1"/>
            <a:r>
              <a:rPr lang="en-US" sz="2800" dirty="0" smtClean="0"/>
              <a:t>Subject to human emotion</a:t>
            </a:r>
          </a:p>
          <a:p>
            <a:pPr lvl="1"/>
            <a:r>
              <a:rPr lang="en-US" sz="2800" dirty="0" smtClean="0"/>
              <a:t>Time-consuming</a:t>
            </a:r>
          </a:p>
          <a:p>
            <a:pPr lvl="1"/>
            <a:endParaRPr lang="en-US" sz="2800" dirty="0" smtClean="0"/>
          </a:p>
          <a:p>
            <a:pPr lvl="1"/>
            <a:endParaRPr lang="en-US" sz="2800" dirty="0"/>
          </a:p>
        </p:txBody>
      </p:sp>
      <p:pic>
        <p:nvPicPr>
          <p:cNvPr id="4" name="Picture 4" descr="http://www.solarrooftilesx.com/wp-content/uploads/2012/01/solar-energy-pros-and-cons.gif"/>
          <p:cNvPicPr>
            <a:picLocks noChangeAspect="1" noChangeArrowheads="1"/>
          </p:cNvPicPr>
          <p:nvPr/>
        </p:nvPicPr>
        <p:blipFill rotWithShape="1">
          <a:blip r:embed="rId2">
            <a:extLst>
              <a:ext uri="{28A0092B-C50C-407E-A947-70E740481C1C}">
                <a14:useLocalDpi xmlns:a14="http://schemas.microsoft.com/office/drawing/2010/main" val="0"/>
              </a:ext>
            </a:extLst>
          </a:blip>
          <a:srcRect l="3346"/>
          <a:stretch/>
        </p:blipFill>
        <p:spPr bwMode="auto">
          <a:xfrm>
            <a:off x="5410200" y="1371600"/>
            <a:ext cx="3424764" cy="2362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3596640" cy="4724400"/>
          </a:xfrm>
        </p:spPr>
        <p:txBody>
          <a:bodyPr>
            <a:noAutofit/>
          </a:bodyPr>
          <a:lstStyle/>
          <a:p>
            <a:pPr marL="0" lvl="1" indent="0">
              <a:buNone/>
            </a:pPr>
            <a:r>
              <a:rPr lang="en-US" sz="2800" b="0" dirty="0" smtClean="0"/>
              <a:t>Media releases</a:t>
            </a:r>
            <a:endParaRPr lang="en-US" sz="2400" dirty="0"/>
          </a:p>
          <a:p>
            <a:pPr lvl="2"/>
            <a:r>
              <a:rPr lang="en-US" sz="2400" dirty="0" smtClean="0"/>
              <a:t>Develop relationships with papers</a:t>
            </a:r>
          </a:p>
          <a:p>
            <a:pPr lvl="2"/>
            <a:r>
              <a:rPr lang="en-US" sz="2400" dirty="0" smtClean="0"/>
              <a:t>2 x month, or as needed</a:t>
            </a:r>
          </a:p>
          <a:p>
            <a:pPr marL="0" lvl="1" indent="0">
              <a:buNone/>
            </a:pPr>
            <a:r>
              <a:rPr lang="en-US" sz="2800" b="0" dirty="0" smtClean="0"/>
              <a:t>Opinion-Editorials</a:t>
            </a:r>
          </a:p>
          <a:p>
            <a:pPr lvl="2"/>
            <a:r>
              <a:rPr lang="en-US" sz="2400" dirty="0" smtClean="0"/>
              <a:t>Personal approach to communicating with public</a:t>
            </a:r>
          </a:p>
          <a:p>
            <a:pPr lvl="2"/>
            <a:r>
              <a:rPr lang="en-US" sz="2400" dirty="0" smtClean="0"/>
              <a:t>2 x year</a:t>
            </a:r>
          </a:p>
          <a:p>
            <a:pPr lvl="1"/>
            <a:endParaRPr lang="en-US" sz="2800" dirty="0" smtClean="0"/>
          </a:p>
          <a:p>
            <a:endParaRPr lang="en-US" sz="2800" b="0" dirty="0"/>
          </a:p>
        </p:txBody>
      </p:sp>
      <p:sp>
        <p:nvSpPr>
          <p:cNvPr id="4" name="Content Placeholder 2"/>
          <p:cNvSpPr txBox="1">
            <a:spLocks/>
          </p:cNvSpPr>
          <p:nvPr/>
        </p:nvSpPr>
        <p:spPr>
          <a:xfrm>
            <a:off x="4191000" y="1600200"/>
            <a:ext cx="4953000" cy="1981200"/>
          </a:xfrm>
          <a:prstGeom prst="rect">
            <a:avLst/>
          </a:prstGeom>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r>
              <a:rPr lang="en-US" sz="2800" b="0" dirty="0" smtClean="0"/>
              <a:t>Public Service Announcements</a:t>
            </a:r>
          </a:p>
          <a:p>
            <a:pPr lvl="2"/>
            <a:r>
              <a:rPr lang="en-US" sz="2400" dirty="0" smtClean="0"/>
              <a:t>Required for FCC license holders</a:t>
            </a:r>
          </a:p>
          <a:p>
            <a:pPr lvl="2"/>
            <a:r>
              <a:rPr lang="en-US" sz="2400" dirty="0" smtClean="0"/>
              <a:t>Send quarterly</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38200" y="304800"/>
            <a:ext cx="4343400" cy="2585323"/>
          </a:xfrm>
          <a:prstGeom prst="rect">
            <a:avLst/>
          </a:prstGeom>
        </p:spPr>
        <p:txBody>
          <a:bodyPr wrap="square">
            <a:spAutoFit/>
          </a:bodyPr>
          <a:lstStyle/>
          <a:p>
            <a:pPr marL="0" lvl="1" indent="0">
              <a:buNone/>
            </a:pPr>
            <a:r>
              <a:rPr lang="en-US" sz="2800" dirty="0" smtClean="0"/>
              <a:t>Letters to the Editor </a:t>
            </a:r>
          </a:p>
          <a:p>
            <a:pPr lvl="2"/>
            <a:r>
              <a:rPr lang="en-US" sz="2400" dirty="0" smtClean="0"/>
              <a:t>Make the ask</a:t>
            </a:r>
          </a:p>
          <a:p>
            <a:pPr lvl="2"/>
            <a:r>
              <a:rPr lang="en-US" sz="2400" dirty="0" smtClean="0"/>
              <a:t>Provide contact information</a:t>
            </a:r>
          </a:p>
          <a:p>
            <a:pPr marL="0" lvl="1" indent="0">
              <a:buNone/>
            </a:pPr>
            <a:r>
              <a:rPr lang="en-US" sz="2800" dirty="0" smtClean="0"/>
              <a:t>Community Blogs</a:t>
            </a:r>
          </a:p>
          <a:p>
            <a:pPr lvl="2"/>
            <a:r>
              <a:rPr lang="en-US" sz="2400" dirty="0" smtClean="0"/>
              <a:t>Develop relationships with key influencers</a:t>
            </a:r>
          </a:p>
        </p:txBody>
      </p:sp>
      <p:pic>
        <p:nvPicPr>
          <p:cNvPr id="3" name="Picture 2"/>
          <p:cNvPicPr/>
          <p:nvPr/>
        </p:nvPicPr>
        <p:blipFill>
          <a:blip r:embed="rId3" cstate="print"/>
          <a:srcRect l="8257" t="22308" r="10092" b="48974"/>
          <a:stretch>
            <a:fillRect/>
          </a:stretch>
        </p:blipFill>
        <p:spPr bwMode="auto">
          <a:xfrm>
            <a:off x="685800" y="3429000"/>
            <a:ext cx="7696200" cy="1651000"/>
          </a:xfrm>
          <a:prstGeom prst="rect">
            <a:avLst/>
          </a:prstGeom>
          <a:noFill/>
          <a:ln w="9525">
            <a:noFill/>
            <a:miter lim="800000"/>
            <a:headEnd/>
            <a:tailEnd/>
          </a:ln>
        </p:spPr>
      </p:pic>
    </p:spTree>
    <p:extLst>
      <p:ext uri="{BB962C8B-B14F-4D97-AF65-F5344CB8AC3E}">
        <p14:creationId xmlns:p14="http://schemas.microsoft.com/office/powerpoint/2010/main" val="3871534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1733" y="838200"/>
            <a:ext cx="4966140" cy="3581400"/>
          </a:xfrm>
        </p:spPr>
        <p:txBody>
          <a:bodyPr>
            <a:noAutofit/>
          </a:bodyPr>
          <a:lstStyle/>
          <a:p>
            <a:r>
              <a:rPr lang="en-US" sz="2800" b="0" dirty="0" smtClean="0"/>
              <a:t>Public presentations</a:t>
            </a:r>
          </a:p>
          <a:p>
            <a:pPr lvl="1"/>
            <a:r>
              <a:rPr lang="en-US" sz="2400" dirty="0" smtClean="0"/>
              <a:t>Spokesperson?</a:t>
            </a:r>
          </a:p>
          <a:p>
            <a:pPr lvl="1"/>
            <a:r>
              <a:rPr lang="en-US" sz="2400" dirty="0" smtClean="0"/>
              <a:t>Schedule annual visits with key organizations</a:t>
            </a:r>
          </a:p>
          <a:p>
            <a:pPr lvl="2"/>
            <a:r>
              <a:rPr lang="en-US" sz="2400" dirty="0"/>
              <a:t>N</a:t>
            </a:r>
            <a:r>
              <a:rPr lang="en-US" sz="2400" dirty="0" smtClean="0"/>
              <a:t>ot just when on ballot</a:t>
            </a:r>
          </a:p>
          <a:p>
            <a:pPr lvl="1"/>
            <a:r>
              <a:rPr lang="en-US" sz="2400" dirty="0" smtClean="0"/>
              <a:t>15-20 min </a:t>
            </a:r>
            <a:r>
              <a:rPr lang="en-US" sz="2400" dirty="0" err="1" smtClean="0"/>
              <a:t>Powerpoint</a:t>
            </a:r>
            <a:endParaRPr lang="en-US" sz="2400" dirty="0" smtClean="0"/>
          </a:p>
          <a:p>
            <a:pPr lvl="1"/>
            <a:r>
              <a:rPr lang="en-US" sz="2400" dirty="0" smtClean="0"/>
              <a:t>Target messages to audience</a:t>
            </a:r>
          </a:p>
          <a:p>
            <a:pPr lvl="1"/>
            <a:r>
              <a:rPr lang="en-US" sz="2400" dirty="0" smtClean="0"/>
              <a:t>Leave behind information</a:t>
            </a:r>
          </a:p>
          <a:p>
            <a:pPr lvl="1"/>
            <a:endParaRPr lang="en-US" sz="2800" dirty="0" smtClean="0"/>
          </a:p>
          <a:p>
            <a:pPr lvl="1"/>
            <a:endParaRPr lang="en-US" sz="2800" dirty="0" smtClean="0"/>
          </a:p>
          <a:p>
            <a:pPr>
              <a:buNone/>
            </a:pPr>
            <a:endParaRPr lang="en-US" sz="2800" dirty="0"/>
          </a:p>
        </p:txBody>
      </p:sp>
      <p:pic>
        <p:nvPicPr>
          <p:cNvPr id="23554" name="Picture 2" descr="http://www.targetintellect.com/blog/wp-content/uploads/2009/07/lectern-300x232.jpg"/>
          <p:cNvPicPr>
            <a:picLocks noChangeAspect="1" noChangeArrowheads="1"/>
          </p:cNvPicPr>
          <p:nvPr/>
        </p:nvPicPr>
        <p:blipFill>
          <a:blip r:embed="rId3" cstate="print"/>
          <a:srcRect/>
          <a:stretch>
            <a:fillRect/>
          </a:stretch>
        </p:blipFill>
        <p:spPr bwMode="auto">
          <a:xfrm>
            <a:off x="5270940" y="1219200"/>
            <a:ext cx="3547240" cy="2743200"/>
          </a:xfrm>
          <a:prstGeom prst="rect">
            <a:avLst/>
          </a:prstGeo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fdpubed.downers.us/images/fire/Oakley.JPG"/>
          <p:cNvPicPr>
            <a:picLocks noChangeAspect="1" noChangeArrowheads="1"/>
          </p:cNvPicPr>
          <p:nvPr/>
        </p:nvPicPr>
        <p:blipFill>
          <a:blip r:embed="rId3" cstate="print"/>
          <a:srcRect/>
          <a:stretch>
            <a:fillRect/>
          </a:stretch>
        </p:blipFill>
        <p:spPr bwMode="auto">
          <a:xfrm>
            <a:off x="237067" y="1274233"/>
            <a:ext cx="3581400" cy="2686050"/>
          </a:xfrm>
          <a:prstGeom prst="rect">
            <a:avLst/>
          </a:prstGeom>
          <a:noFill/>
        </p:spPr>
      </p:pic>
      <p:sp>
        <p:nvSpPr>
          <p:cNvPr id="4" name="Content Placeholder 2"/>
          <p:cNvSpPr txBox="1">
            <a:spLocks/>
          </p:cNvSpPr>
          <p:nvPr/>
        </p:nvSpPr>
        <p:spPr>
          <a:xfrm>
            <a:off x="3962400" y="510116"/>
            <a:ext cx="4648200" cy="4595284"/>
          </a:xfrm>
          <a:prstGeom prst="rect">
            <a:avLst/>
          </a:prstGeom>
        </p:spPr>
        <p:txBody>
          <a:bodyPr vert="horz" lIns="91440" tIns="45720" rIns="91440" bIns="45720" rtlCol="0">
            <a:no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r>
              <a:rPr lang="en-US" sz="2800" b="0" dirty="0" smtClean="0"/>
              <a:t>Public events</a:t>
            </a:r>
          </a:p>
          <a:p>
            <a:pPr lvl="1"/>
            <a:r>
              <a:rPr lang="en-US" sz="2400" dirty="0" smtClean="0"/>
              <a:t>Limited resources/choose wisely</a:t>
            </a:r>
          </a:p>
          <a:p>
            <a:pPr lvl="1"/>
            <a:r>
              <a:rPr lang="en-US" sz="2400" dirty="0" smtClean="0"/>
              <a:t>Community parades - </a:t>
            </a:r>
            <a:r>
              <a:rPr lang="en-US" sz="2400" u="sng" dirty="0" smtClean="0"/>
              <a:t>yes</a:t>
            </a:r>
          </a:p>
          <a:p>
            <a:pPr lvl="2"/>
            <a:r>
              <a:rPr lang="en-US" sz="2400" dirty="0" smtClean="0"/>
              <a:t>Include the public in your entry</a:t>
            </a:r>
          </a:p>
          <a:p>
            <a:pPr lvl="1"/>
            <a:r>
              <a:rPr lang="en-US" sz="2400" dirty="0" smtClean="0"/>
              <a:t>Schools good for fire prevention - </a:t>
            </a:r>
            <a:r>
              <a:rPr lang="en-US" sz="2400" u="sng" dirty="0" smtClean="0"/>
              <a:t>okay</a:t>
            </a:r>
          </a:p>
          <a:p>
            <a:pPr lvl="2"/>
            <a:r>
              <a:rPr lang="en-US" sz="2400" dirty="0" smtClean="0"/>
              <a:t>Send information home to reach parents</a:t>
            </a:r>
            <a:endParaRPr lang="en-US" sz="2800" dirty="0" smtClean="0"/>
          </a:p>
          <a:p>
            <a:pPr lvl="1"/>
            <a:r>
              <a:rPr lang="en-US" sz="2400" dirty="0"/>
              <a:t>Fairs</a:t>
            </a:r>
            <a:r>
              <a:rPr lang="en-US" sz="2400" dirty="0" smtClean="0"/>
              <a:t>, festivals, </a:t>
            </a:r>
            <a:r>
              <a:rPr lang="en-US" sz="2400" dirty="0"/>
              <a:t>car shows, etc. – </a:t>
            </a:r>
            <a:r>
              <a:rPr lang="en-US" sz="2400" u="sng" dirty="0"/>
              <a:t>no</a:t>
            </a:r>
          </a:p>
          <a:p>
            <a:pPr lvl="2"/>
            <a:r>
              <a:rPr lang="en-US" sz="2400" dirty="0"/>
              <a:t>Most people not </a:t>
            </a:r>
            <a:r>
              <a:rPr lang="en-US" sz="2400" dirty="0" smtClean="0"/>
              <a:t>voters</a:t>
            </a:r>
            <a:endParaRPr lang="en-US" sz="2800" dirty="0" smtClean="0"/>
          </a:p>
          <a:p>
            <a:endParaRPr lang="en-US" sz="2800"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58911" y="304800"/>
            <a:ext cx="4394489" cy="3321840"/>
          </a:xfrm>
        </p:spPr>
        <p:txBody>
          <a:bodyPr>
            <a:normAutofit/>
          </a:bodyPr>
          <a:lstStyle/>
          <a:p>
            <a:r>
              <a:rPr lang="en-US" sz="2800" b="0" dirty="0" smtClean="0"/>
              <a:t>Owned or “Social” Media</a:t>
            </a:r>
          </a:p>
          <a:p>
            <a:pPr lvl="1"/>
            <a:r>
              <a:rPr lang="en-US" sz="2400" dirty="0" smtClean="0"/>
              <a:t>Web site</a:t>
            </a:r>
          </a:p>
          <a:p>
            <a:pPr lvl="1"/>
            <a:r>
              <a:rPr lang="en-US" sz="2400" dirty="0" smtClean="0"/>
              <a:t>Blog</a:t>
            </a:r>
          </a:p>
          <a:p>
            <a:pPr lvl="1"/>
            <a:r>
              <a:rPr lang="en-US" sz="2400" dirty="0" smtClean="0"/>
              <a:t>Facebook </a:t>
            </a:r>
          </a:p>
          <a:p>
            <a:pPr lvl="1"/>
            <a:r>
              <a:rPr lang="en-US" sz="2400" dirty="0" smtClean="0"/>
              <a:t>Twitter</a:t>
            </a:r>
          </a:p>
          <a:p>
            <a:pPr lvl="1"/>
            <a:r>
              <a:rPr lang="en-US" sz="2400" dirty="0" smtClean="0"/>
              <a:t>Station signs</a:t>
            </a:r>
          </a:p>
          <a:p>
            <a:pPr lvl="1"/>
            <a:endParaRPr lang="en-US" sz="2800" dirty="0" smtClean="0"/>
          </a:p>
          <a:p>
            <a:endParaRPr lang="en-US" sz="2800" dirty="0" smtClean="0"/>
          </a:p>
          <a:p>
            <a:pPr lvl="1"/>
            <a:endParaRPr lang="en-US" sz="2800" dirty="0" smtClean="0"/>
          </a:p>
        </p:txBody>
      </p:sp>
      <p:pic>
        <p:nvPicPr>
          <p:cNvPr id="20483" name="Picture 3"/>
          <p:cNvPicPr>
            <a:picLocks noChangeAspect="1" noChangeArrowheads="1"/>
          </p:cNvPicPr>
          <p:nvPr/>
        </p:nvPicPr>
        <p:blipFill>
          <a:blip r:embed="rId2" cstate="print"/>
          <a:srcRect/>
          <a:stretch>
            <a:fillRect/>
          </a:stretch>
        </p:blipFill>
        <p:spPr bwMode="auto">
          <a:xfrm>
            <a:off x="381000" y="328337"/>
            <a:ext cx="3035747" cy="2338663"/>
          </a:xfrm>
          <a:prstGeom prst="rect">
            <a:avLst/>
          </a:prstGeom>
          <a:noFill/>
          <a:ln w="9525">
            <a:noFill/>
            <a:miter lim="800000"/>
            <a:headEnd/>
            <a:tailEnd/>
          </a:ln>
          <a:effectLst/>
        </p:spPr>
      </p:pic>
      <p:pic>
        <p:nvPicPr>
          <p:cNvPr id="20484" name="Picture 4"/>
          <p:cNvPicPr>
            <a:picLocks noChangeAspect="1" noChangeArrowheads="1"/>
          </p:cNvPicPr>
          <p:nvPr/>
        </p:nvPicPr>
        <p:blipFill>
          <a:blip r:embed="rId3" cstate="print"/>
          <a:srcRect/>
          <a:stretch>
            <a:fillRect/>
          </a:stretch>
        </p:blipFill>
        <p:spPr bwMode="auto">
          <a:xfrm>
            <a:off x="5867400" y="2633133"/>
            <a:ext cx="3047721" cy="2286000"/>
          </a:xfrm>
          <a:prstGeom prst="rect">
            <a:avLst/>
          </a:prstGeom>
          <a:noFill/>
          <a:ln w="9525">
            <a:noFill/>
            <a:miter lim="800000"/>
            <a:headEnd/>
            <a:tailEnd/>
          </a:ln>
          <a:effectLst/>
        </p:spPr>
      </p:pic>
      <p:pic>
        <p:nvPicPr>
          <p:cNvPr id="1026" name="Picture 2" descr="https://fbcdn-sphotos-a.akamaihd.net/hphotos-ak-ash3/552979_340534275994764_100001145821702_909370_1992432274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646" y="2743200"/>
            <a:ext cx="3111501" cy="23336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4191000" cy="4876800"/>
          </a:xfrm>
        </p:spPr>
        <p:txBody>
          <a:bodyPr>
            <a:noAutofit/>
          </a:bodyPr>
          <a:lstStyle/>
          <a:p>
            <a:r>
              <a:rPr lang="en-US" sz="2800" dirty="0" smtClean="0"/>
              <a:t>Pros</a:t>
            </a:r>
          </a:p>
          <a:p>
            <a:pPr lvl="1"/>
            <a:r>
              <a:rPr lang="en-US" sz="2400" dirty="0" smtClean="0"/>
              <a:t>Popular</a:t>
            </a:r>
          </a:p>
          <a:p>
            <a:pPr lvl="1"/>
            <a:r>
              <a:rPr lang="en-US" sz="2400" dirty="0" smtClean="0"/>
              <a:t>Control message</a:t>
            </a:r>
          </a:p>
          <a:p>
            <a:pPr lvl="1"/>
            <a:r>
              <a:rPr lang="en-US" sz="2400" dirty="0" smtClean="0"/>
              <a:t>Cost-effective</a:t>
            </a:r>
          </a:p>
          <a:p>
            <a:pPr lvl="1"/>
            <a:r>
              <a:rPr lang="en-US" sz="2400" dirty="0" smtClean="0"/>
              <a:t>Versatile</a:t>
            </a:r>
          </a:p>
          <a:p>
            <a:pPr lvl="1"/>
            <a:r>
              <a:rPr lang="en-US" sz="2400" dirty="0" smtClean="0"/>
              <a:t>Implies sharing/collaboration</a:t>
            </a:r>
          </a:p>
          <a:p>
            <a:pPr lvl="1"/>
            <a:r>
              <a:rPr lang="en-US" sz="2400" dirty="0" smtClean="0"/>
              <a:t>Transparent and friendly</a:t>
            </a:r>
          </a:p>
          <a:p>
            <a:r>
              <a:rPr lang="en-US" sz="2400" dirty="0" smtClean="0"/>
              <a:t>Cons</a:t>
            </a:r>
          </a:p>
          <a:p>
            <a:pPr lvl="1"/>
            <a:r>
              <a:rPr lang="en-US" sz="2400" dirty="0" smtClean="0"/>
              <a:t>Can’t control response</a:t>
            </a:r>
          </a:p>
          <a:p>
            <a:pPr lvl="1"/>
            <a:r>
              <a:rPr lang="en-US" sz="2400" dirty="0" smtClean="0"/>
              <a:t>Time-consuming</a:t>
            </a:r>
          </a:p>
          <a:p>
            <a:pPr lvl="1"/>
            <a:r>
              <a:rPr lang="en-US" sz="2400" dirty="0" smtClean="0"/>
              <a:t>Trust in message</a:t>
            </a:r>
          </a:p>
          <a:p>
            <a:pPr lvl="1"/>
            <a:endParaRPr lang="en-US" sz="2800" dirty="0" smtClean="0"/>
          </a:p>
          <a:p>
            <a:pPr lvl="1"/>
            <a:endParaRPr lang="en-US" sz="2800" dirty="0" smtClean="0"/>
          </a:p>
          <a:p>
            <a:endParaRPr lang="en-US" sz="2800" dirty="0"/>
          </a:p>
        </p:txBody>
      </p:sp>
      <p:pic>
        <p:nvPicPr>
          <p:cNvPr id="4" name="Picture 4" descr="http://www.solarrooftilesx.com/wp-content/uploads/2012/01/solar-energy-pros-and-cons.gif"/>
          <p:cNvPicPr>
            <a:picLocks noChangeAspect="1" noChangeArrowheads="1"/>
          </p:cNvPicPr>
          <p:nvPr/>
        </p:nvPicPr>
        <p:blipFill rotWithShape="1">
          <a:blip r:embed="rId2">
            <a:extLst>
              <a:ext uri="{28A0092B-C50C-407E-A947-70E740481C1C}">
                <a14:useLocalDpi xmlns:a14="http://schemas.microsoft.com/office/drawing/2010/main" val="0"/>
              </a:ext>
            </a:extLst>
          </a:blip>
          <a:srcRect l="3346"/>
          <a:stretch/>
        </p:blipFill>
        <p:spPr bwMode="auto">
          <a:xfrm>
            <a:off x="5029200" y="1219200"/>
            <a:ext cx="3424764" cy="2362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86266"/>
            <a:ext cx="4038600" cy="3776133"/>
          </a:xfrm>
        </p:spPr>
        <p:txBody>
          <a:bodyPr>
            <a:noAutofit/>
          </a:bodyPr>
          <a:lstStyle/>
          <a:p>
            <a:r>
              <a:rPr lang="en-US" sz="2800" b="0" dirty="0" smtClean="0"/>
              <a:t>Web site</a:t>
            </a:r>
          </a:p>
          <a:p>
            <a:pPr lvl="2"/>
            <a:r>
              <a:rPr lang="en-US" sz="2400" dirty="0" smtClean="0"/>
              <a:t>Passive</a:t>
            </a:r>
          </a:p>
          <a:p>
            <a:pPr lvl="2"/>
            <a:r>
              <a:rPr lang="en-US" sz="2400" dirty="0" smtClean="0"/>
              <a:t>Keep it updated</a:t>
            </a:r>
          </a:p>
          <a:p>
            <a:pPr lvl="2"/>
            <a:r>
              <a:rPr lang="en-US" sz="2400" dirty="0" smtClean="0"/>
              <a:t>Organized</a:t>
            </a:r>
          </a:p>
          <a:p>
            <a:pPr lvl="2"/>
            <a:r>
              <a:rPr lang="en-US" sz="2400" dirty="0" smtClean="0"/>
              <a:t>Concise</a:t>
            </a:r>
          </a:p>
        </p:txBody>
      </p:sp>
      <p:pic>
        <p:nvPicPr>
          <p:cNvPr id="4" name="Picture 3"/>
          <p:cNvPicPr/>
          <p:nvPr/>
        </p:nvPicPr>
        <p:blipFill rotWithShape="1">
          <a:blip r:embed="rId3" cstate="print"/>
          <a:srcRect l="14263" t="28013" r="15385" b="9513"/>
          <a:stretch/>
        </p:blipFill>
        <p:spPr bwMode="auto">
          <a:xfrm>
            <a:off x="1549400" y="2819400"/>
            <a:ext cx="5715000" cy="3268133"/>
          </a:xfrm>
          <a:prstGeom prst="rect">
            <a:avLst/>
          </a:prstGeom>
          <a:noFill/>
          <a:ln w="9525">
            <a:noFill/>
            <a:miter lim="800000"/>
            <a:headEnd/>
            <a:tailEnd/>
          </a:ln>
        </p:spPr>
      </p:pic>
      <p:sp>
        <p:nvSpPr>
          <p:cNvPr id="6" name="Content Placeholder 2"/>
          <p:cNvSpPr txBox="1">
            <a:spLocks/>
          </p:cNvSpPr>
          <p:nvPr/>
        </p:nvSpPr>
        <p:spPr>
          <a:xfrm>
            <a:off x="4648200" y="152400"/>
            <a:ext cx="4038600" cy="3776133"/>
          </a:xfrm>
          <a:prstGeom prst="rect">
            <a:avLst/>
          </a:prstGeom>
        </p:spPr>
        <p:txBody>
          <a:bodyPr vert="horz" lIns="91440" tIns="45720" rIns="91440" bIns="45720" rtlCol="0">
            <a:no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r>
              <a:rPr lang="en-US" sz="2800" b="0" dirty="0" smtClean="0"/>
              <a:t>Blog</a:t>
            </a:r>
          </a:p>
          <a:p>
            <a:pPr lvl="2"/>
            <a:r>
              <a:rPr lang="en-US" sz="2400" dirty="0" smtClean="0"/>
              <a:t>Personal</a:t>
            </a:r>
          </a:p>
          <a:p>
            <a:pPr lvl="2"/>
            <a:r>
              <a:rPr lang="en-US" sz="2400" dirty="0" smtClean="0"/>
              <a:t>Use for longer topics</a:t>
            </a:r>
          </a:p>
          <a:p>
            <a:pPr lvl="2"/>
            <a:r>
              <a:rPr lang="en-US" sz="2400" dirty="0" smtClean="0"/>
              <a:t>Needs fresh material</a:t>
            </a:r>
          </a:p>
          <a:p>
            <a:pPr lvl="2"/>
            <a:r>
              <a:rPr lang="en-US" sz="2400" dirty="0" smtClean="0"/>
              <a:t>Drive people to web site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liz\AppData\Local\Microsoft\Windows\Temporary Internet Files\Content.Outlook\T7J4FZN0\aproval rating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685800"/>
            <a:ext cx="3657600" cy="365760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4191000" y="304800"/>
            <a:ext cx="4724400" cy="4419600"/>
          </a:xfrm>
          <a:prstGeom prst="rect">
            <a:avLst/>
          </a:prstGeom>
        </p:spPr>
        <p:txBody>
          <a:bodyPr vert="horz" lIns="91440" tIns="45720" rIns="91440" bIns="45720" rtlCol="0">
            <a:no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lvl="1"/>
            <a:r>
              <a:rPr lang="en-US" sz="2800" dirty="0"/>
              <a:t>Most </a:t>
            </a:r>
            <a:r>
              <a:rPr lang="en-US" sz="2800" dirty="0" smtClean="0"/>
              <a:t>fire districts have high approval ratings</a:t>
            </a:r>
          </a:p>
          <a:p>
            <a:pPr lvl="1"/>
            <a:r>
              <a:rPr lang="en-US" sz="2800" dirty="0" smtClean="0"/>
              <a:t>Most people:</a:t>
            </a:r>
          </a:p>
          <a:p>
            <a:pPr lvl="2"/>
            <a:r>
              <a:rPr lang="en-US" sz="2800" dirty="0" smtClean="0"/>
              <a:t>Don’t </a:t>
            </a:r>
            <a:r>
              <a:rPr lang="en-US" sz="2800" dirty="0"/>
              <a:t>know where their tax dollars go</a:t>
            </a:r>
          </a:p>
          <a:p>
            <a:pPr lvl="2"/>
            <a:r>
              <a:rPr lang="en-US" sz="2800" dirty="0"/>
              <a:t>Can’t tell you the amount they pay</a:t>
            </a:r>
          </a:p>
          <a:p>
            <a:pPr lvl="2"/>
            <a:r>
              <a:rPr lang="en-US" sz="2800" dirty="0"/>
              <a:t>Think </a:t>
            </a:r>
            <a:r>
              <a:rPr lang="en-US" sz="2800" dirty="0" smtClean="0"/>
              <a:t>taxes are increased </a:t>
            </a:r>
            <a:r>
              <a:rPr lang="en-US" sz="2800" dirty="0"/>
              <a:t>on a regular basis</a:t>
            </a:r>
          </a:p>
        </p:txBody>
      </p:sp>
    </p:spTree>
    <p:extLst>
      <p:ext uri="{BB962C8B-B14F-4D97-AF65-F5344CB8AC3E}">
        <p14:creationId xmlns:p14="http://schemas.microsoft.com/office/powerpoint/2010/main" val="415080040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3810000" cy="4648200"/>
          </a:xfrm>
        </p:spPr>
        <p:txBody>
          <a:bodyPr>
            <a:noAutofit/>
          </a:bodyPr>
          <a:lstStyle/>
          <a:p>
            <a:r>
              <a:rPr lang="en-US" sz="2800" b="0" dirty="0" err="1" smtClean="0"/>
              <a:t>facebook</a:t>
            </a:r>
            <a:endParaRPr lang="en-US" sz="2800" b="0" dirty="0" smtClean="0"/>
          </a:p>
          <a:p>
            <a:pPr lvl="1"/>
            <a:r>
              <a:rPr lang="en-US" sz="2400" dirty="0" smtClean="0"/>
              <a:t>500 million+ accounts</a:t>
            </a:r>
          </a:p>
          <a:p>
            <a:pPr lvl="1"/>
            <a:r>
              <a:rPr lang="en-US" sz="2400" dirty="0" smtClean="0"/>
              <a:t>Average user</a:t>
            </a:r>
          </a:p>
          <a:p>
            <a:pPr lvl="2"/>
            <a:r>
              <a:rPr lang="en-US" sz="2000" dirty="0" smtClean="0"/>
              <a:t>130 friends</a:t>
            </a:r>
          </a:p>
          <a:p>
            <a:pPr lvl="2"/>
            <a:r>
              <a:rPr lang="en-US" sz="2000" dirty="0" smtClean="0"/>
              <a:t>8 friend requests per month </a:t>
            </a:r>
          </a:p>
          <a:p>
            <a:pPr lvl="2"/>
            <a:r>
              <a:rPr lang="en-US" sz="2000" dirty="0" smtClean="0"/>
              <a:t>15 hours and 33 minutes per month </a:t>
            </a:r>
          </a:p>
          <a:p>
            <a:pPr lvl="2"/>
            <a:r>
              <a:rPr lang="en-US" sz="2000" dirty="0" smtClean="0"/>
              <a:t>40 visits per month </a:t>
            </a:r>
          </a:p>
          <a:p>
            <a:pPr lvl="2"/>
            <a:r>
              <a:rPr lang="en-US" sz="2000" dirty="0" smtClean="0"/>
              <a:t>23 minutes each visit </a:t>
            </a:r>
          </a:p>
          <a:p>
            <a:pPr lvl="2"/>
            <a:r>
              <a:rPr lang="en-US" sz="2000" dirty="0" smtClean="0"/>
              <a:t>Connected to 80 community pages, groups and events </a:t>
            </a:r>
          </a:p>
          <a:p>
            <a:pPr lvl="2"/>
            <a:r>
              <a:rPr lang="en-US" sz="2000" dirty="0" smtClean="0"/>
              <a:t>Creates 90 pieces of content each month </a:t>
            </a:r>
          </a:p>
          <a:p>
            <a:pPr lvl="1"/>
            <a:endParaRPr lang="en-US" sz="2800" dirty="0" smtClean="0"/>
          </a:p>
          <a:p>
            <a:pPr lvl="1"/>
            <a:endParaRPr lang="en-US" sz="2800" dirty="0"/>
          </a:p>
        </p:txBody>
      </p:sp>
      <p:pic>
        <p:nvPicPr>
          <p:cNvPr id="4" name="Picture 2" descr="image">
            <a:hlinkClick r:id="rId2"/>
          </p:cNvPr>
          <p:cNvPicPr>
            <a:picLocks noChangeAspect="1" noChangeArrowheads="1"/>
          </p:cNvPicPr>
          <p:nvPr/>
        </p:nvPicPr>
        <p:blipFill>
          <a:blip r:embed="rId3" cstate="print"/>
          <a:stretch>
            <a:fillRect/>
          </a:stretch>
        </p:blipFill>
        <p:spPr bwMode="auto">
          <a:xfrm>
            <a:off x="5332420" y="152400"/>
            <a:ext cx="3709218" cy="4800600"/>
          </a:xfrm>
          <a:prstGeom prst="rect">
            <a:avLst/>
          </a:prstGeom>
          <a:noFill/>
        </p:spPr>
      </p:pic>
      <p:pic>
        <p:nvPicPr>
          <p:cNvPr id="5" name="Picture 2" descr="http://www.teachingfamily.info/profiles/images/next-arrow.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4581540" y="2819400"/>
            <a:ext cx="1295400" cy="5650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4114800" cy="4343400"/>
          </a:xfrm>
        </p:spPr>
        <p:txBody>
          <a:bodyPr>
            <a:normAutofit/>
          </a:bodyPr>
          <a:lstStyle/>
          <a:p>
            <a:pPr marL="0" lvl="1" indent="0">
              <a:buNone/>
            </a:pPr>
            <a:r>
              <a:rPr lang="en-US" sz="2800" dirty="0" err="1" smtClean="0"/>
              <a:t>facebook</a:t>
            </a:r>
            <a:endParaRPr lang="en-US" sz="2800" dirty="0" smtClean="0"/>
          </a:p>
          <a:p>
            <a:pPr lvl="1"/>
            <a:r>
              <a:rPr lang="en-US" sz="2400" dirty="0" smtClean="0"/>
              <a:t>Post content 1-2 x per week</a:t>
            </a:r>
          </a:p>
          <a:p>
            <a:pPr lvl="1"/>
            <a:r>
              <a:rPr lang="en-US" sz="2400" dirty="0"/>
              <a:t>Have friends “Like” your page</a:t>
            </a:r>
          </a:p>
          <a:p>
            <a:pPr lvl="1"/>
            <a:r>
              <a:rPr lang="en-US" sz="2400" dirty="0" smtClean="0"/>
              <a:t>Encourage friends to “Share</a:t>
            </a:r>
            <a:r>
              <a:rPr lang="en-US" sz="2400" dirty="0"/>
              <a:t>” your information to make new </a:t>
            </a:r>
            <a:r>
              <a:rPr lang="en-US" sz="2400" dirty="0" smtClean="0"/>
              <a:t>friends</a:t>
            </a:r>
          </a:p>
          <a:p>
            <a:pPr lvl="1"/>
            <a:endParaRPr lang="en-US" sz="2400" dirty="0"/>
          </a:p>
        </p:txBody>
      </p:sp>
      <p:pic>
        <p:nvPicPr>
          <p:cNvPr id="4" name="Picture 2" descr="http://www.hotr.org/facebook-logo.jpg"/>
          <p:cNvPicPr>
            <a:picLocks noChangeAspect="1" noChangeArrowheads="1"/>
          </p:cNvPicPr>
          <p:nvPr/>
        </p:nvPicPr>
        <p:blipFill>
          <a:blip r:embed="rId3" cstate="print"/>
          <a:srcRect/>
          <a:stretch>
            <a:fillRect/>
          </a:stretch>
        </p:blipFill>
        <p:spPr bwMode="auto">
          <a:xfrm>
            <a:off x="4343400" y="5257800"/>
            <a:ext cx="4578580" cy="1371600"/>
          </a:xfrm>
          <a:prstGeom prst="rect">
            <a:avLst/>
          </a:prstGeom>
          <a:noFill/>
        </p:spPr>
      </p:pic>
      <p:sp>
        <p:nvSpPr>
          <p:cNvPr id="5" name="Content Placeholder 2"/>
          <p:cNvSpPr txBox="1">
            <a:spLocks/>
          </p:cNvSpPr>
          <p:nvPr/>
        </p:nvSpPr>
        <p:spPr>
          <a:xfrm>
            <a:off x="4648200" y="304800"/>
            <a:ext cx="4299180" cy="4572000"/>
          </a:xfrm>
          <a:prstGeom prst="rect">
            <a:avLst/>
          </a:prstGeom>
        </p:spPr>
        <p:txBody>
          <a:bodyPr vert="horz" lIns="91440" tIns="45720" rIns="91440" bIns="45720" rtlCol="0">
            <a:normAutofit fontScale="92500"/>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marL="0" lvl="1" indent="0">
              <a:buFont typeface="Wingdings" pitchFamily="2" charset="2"/>
              <a:buNone/>
            </a:pPr>
            <a:r>
              <a:rPr lang="en-US" sz="3000" dirty="0" smtClean="0"/>
              <a:t>Content ideas</a:t>
            </a:r>
            <a:endParaRPr lang="en-US" sz="2600" dirty="0" smtClean="0"/>
          </a:p>
          <a:p>
            <a:pPr lvl="2"/>
            <a:r>
              <a:rPr lang="en-US" sz="2600" dirty="0" smtClean="0"/>
              <a:t>“This has happened.”</a:t>
            </a:r>
          </a:p>
          <a:p>
            <a:pPr lvl="2"/>
            <a:r>
              <a:rPr lang="en-US" sz="2600" dirty="0" smtClean="0"/>
              <a:t>Safety tips</a:t>
            </a:r>
          </a:p>
          <a:p>
            <a:pPr lvl="2"/>
            <a:r>
              <a:rPr lang="en-US" sz="2600" dirty="0" smtClean="0"/>
              <a:t>Community service projects</a:t>
            </a:r>
          </a:p>
          <a:p>
            <a:pPr lvl="2"/>
            <a:r>
              <a:rPr lang="en-US" sz="2600" dirty="0" smtClean="0"/>
              <a:t>Announcements </a:t>
            </a:r>
          </a:p>
          <a:p>
            <a:pPr lvl="2"/>
            <a:r>
              <a:rPr lang="en-US" sz="2600" dirty="0" smtClean="0"/>
              <a:t>Awards</a:t>
            </a:r>
          </a:p>
          <a:p>
            <a:pPr lvl="2"/>
            <a:r>
              <a:rPr lang="en-US" sz="2600" dirty="0" smtClean="0"/>
              <a:t>Pictures from public events</a:t>
            </a:r>
          </a:p>
          <a:p>
            <a:pPr lvl="2"/>
            <a:r>
              <a:rPr lang="en-US" sz="2600" dirty="0" smtClean="0"/>
              <a:t>Media Releases</a:t>
            </a:r>
          </a:p>
          <a:p>
            <a:pPr lvl="2"/>
            <a:r>
              <a:rPr lang="en-US" sz="2600" dirty="0" smtClean="0"/>
              <a:t>Show people inside the department</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3886200" cy="4114800"/>
          </a:xfrm>
        </p:spPr>
        <p:txBody>
          <a:bodyPr>
            <a:normAutofit/>
          </a:bodyPr>
          <a:lstStyle/>
          <a:p>
            <a:r>
              <a:rPr lang="en-US" sz="2800" b="0" dirty="0"/>
              <a:t>t</a:t>
            </a:r>
            <a:r>
              <a:rPr lang="en-US" sz="2800" b="0" dirty="0" smtClean="0"/>
              <a:t>witter</a:t>
            </a:r>
          </a:p>
          <a:p>
            <a:pPr lvl="1"/>
            <a:r>
              <a:rPr lang="en-US" sz="2400" dirty="0" smtClean="0"/>
              <a:t>106 million accounts</a:t>
            </a:r>
          </a:p>
          <a:p>
            <a:pPr lvl="1"/>
            <a:r>
              <a:rPr lang="en-US" sz="2400" dirty="0" smtClean="0"/>
              <a:t>300,000 new per day</a:t>
            </a:r>
          </a:p>
          <a:p>
            <a:pPr lvl="1"/>
            <a:r>
              <a:rPr lang="en-US" sz="2400" dirty="0" smtClean="0"/>
              <a:t>Text messaging via web</a:t>
            </a:r>
          </a:p>
          <a:p>
            <a:pPr lvl="1"/>
            <a:r>
              <a:rPr lang="en-US" sz="2400" dirty="0" smtClean="0"/>
              <a:t>140 characters</a:t>
            </a:r>
          </a:p>
          <a:p>
            <a:pPr lvl="1"/>
            <a:r>
              <a:rPr lang="en-US" sz="2400" dirty="0" smtClean="0"/>
              <a:t>Instant updates, notifications and announcements</a:t>
            </a:r>
          </a:p>
          <a:p>
            <a:pPr lvl="1"/>
            <a:r>
              <a:rPr lang="en-US" sz="2400" dirty="0" smtClean="0"/>
              <a:t>Implies sense of urgency</a:t>
            </a:r>
          </a:p>
          <a:p>
            <a:pPr lvl="2"/>
            <a:endParaRPr lang="en-US" sz="2800" dirty="0" smtClean="0"/>
          </a:p>
          <a:p>
            <a:pPr lvl="1"/>
            <a:endParaRPr lang="en-US" sz="2800" dirty="0" smtClean="0"/>
          </a:p>
          <a:p>
            <a:pPr lvl="1"/>
            <a:endParaRPr lang="en-US" sz="2800" dirty="0"/>
          </a:p>
        </p:txBody>
      </p:sp>
      <p:pic>
        <p:nvPicPr>
          <p:cNvPr id="14338" name="Picture 2" descr="http://blog.intuit.com/wp-content/uploads/Twitter-Logo.png"/>
          <p:cNvPicPr>
            <a:picLocks noChangeAspect="1" noChangeArrowheads="1"/>
          </p:cNvPicPr>
          <p:nvPr/>
        </p:nvPicPr>
        <p:blipFill>
          <a:blip r:embed="rId3" cstate="print"/>
          <a:srcRect/>
          <a:stretch>
            <a:fillRect/>
          </a:stretch>
        </p:blipFill>
        <p:spPr bwMode="auto">
          <a:xfrm>
            <a:off x="5867400" y="4961467"/>
            <a:ext cx="1905000" cy="1905000"/>
          </a:xfrm>
          <a:prstGeom prst="rect">
            <a:avLst/>
          </a:prstGeom>
          <a:noFill/>
        </p:spPr>
      </p:pic>
      <p:sp>
        <p:nvSpPr>
          <p:cNvPr id="4" name="Content Placeholder 2"/>
          <p:cNvSpPr txBox="1">
            <a:spLocks/>
          </p:cNvSpPr>
          <p:nvPr/>
        </p:nvSpPr>
        <p:spPr>
          <a:xfrm>
            <a:off x="4538132" y="381000"/>
            <a:ext cx="4148667" cy="4038600"/>
          </a:xfrm>
          <a:prstGeom prst="rect">
            <a:avLst/>
          </a:prstGeom>
        </p:spPr>
        <p:txBody>
          <a:bodyPr vert="horz" lIns="91440" tIns="45720" rIns="91440" bIns="45720" rtlCol="0">
            <a:no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r>
              <a:rPr lang="en-US" sz="2800" b="0" dirty="0" smtClean="0"/>
              <a:t>Content Ideas</a:t>
            </a:r>
          </a:p>
          <a:p>
            <a:pPr lvl="1"/>
            <a:r>
              <a:rPr lang="en-US" sz="2400" dirty="0" smtClean="0"/>
              <a:t>“This is happening.”</a:t>
            </a:r>
          </a:p>
          <a:p>
            <a:pPr lvl="1"/>
            <a:r>
              <a:rPr lang="en-US" sz="2400" dirty="0" smtClean="0"/>
              <a:t>Accidents</a:t>
            </a:r>
          </a:p>
          <a:p>
            <a:pPr lvl="1"/>
            <a:r>
              <a:rPr lang="en-US" sz="2400" dirty="0" smtClean="0"/>
              <a:t>Road closures</a:t>
            </a:r>
          </a:p>
          <a:p>
            <a:pPr lvl="1"/>
            <a:r>
              <a:rPr lang="en-US" sz="2400" dirty="0" smtClean="0"/>
              <a:t>Severe weather warnings</a:t>
            </a:r>
          </a:p>
          <a:p>
            <a:pPr lvl="1"/>
            <a:r>
              <a:rPr lang="en-US" sz="2400" dirty="0" smtClean="0"/>
              <a:t>Reminder of event start time</a:t>
            </a:r>
          </a:p>
          <a:p>
            <a:pPr lvl="1"/>
            <a:r>
              <a:rPr lang="en-US" sz="2400" dirty="0" smtClean="0"/>
              <a:t>Request for volunteers </a:t>
            </a:r>
          </a:p>
          <a:p>
            <a:pPr lvl="1"/>
            <a:r>
              <a:rPr lang="en-US" sz="2400" dirty="0" smtClean="0"/>
              <a:t>Immediate action required</a:t>
            </a:r>
          </a:p>
          <a:p>
            <a:pPr lvl="1"/>
            <a:endParaRPr lang="en-US" sz="2800"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http://www.chaaps.com/wp-content/uploads/2011/03/goingviral.jpg"/>
          <p:cNvPicPr>
            <a:picLocks noChangeAspect="1" noChangeArrowheads="1"/>
          </p:cNvPicPr>
          <p:nvPr/>
        </p:nvPicPr>
        <p:blipFill>
          <a:blip r:embed="rId2" cstate="print"/>
          <a:srcRect/>
          <a:stretch>
            <a:fillRect/>
          </a:stretch>
        </p:blipFill>
        <p:spPr bwMode="auto">
          <a:xfrm>
            <a:off x="4881708" y="2133600"/>
            <a:ext cx="4027762" cy="2743200"/>
          </a:xfrm>
          <a:prstGeom prst="rect">
            <a:avLst/>
          </a:prstGeom>
          <a:noFill/>
        </p:spPr>
      </p:pic>
      <p:sp>
        <p:nvSpPr>
          <p:cNvPr id="4" name="Content Placeholder 2"/>
          <p:cNvSpPr txBox="1">
            <a:spLocks/>
          </p:cNvSpPr>
          <p:nvPr/>
        </p:nvSpPr>
        <p:spPr>
          <a:xfrm>
            <a:off x="660400" y="685800"/>
            <a:ext cx="5130800" cy="3362326"/>
          </a:xfrm>
          <a:prstGeom prst="rect">
            <a:avLst/>
          </a:prstGeom>
        </p:spPr>
        <p:txBody>
          <a:bodyPr vert="horz" lIns="91440" tIns="45720" rIns="91440" bIns="45720" rtlCol="0">
            <a:no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lvl="1"/>
            <a:r>
              <a:rPr lang="en-US" sz="2800" dirty="0" smtClean="0"/>
              <a:t>Social media is not “selling”</a:t>
            </a:r>
          </a:p>
          <a:p>
            <a:pPr lvl="1"/>
            <a:r>
              <a:rPr lang="en-US" sz="2800" dirty="0" smtClean="0"/>
              <a:t>It’s </a:t>
            </a:r>
            <a:r>
              <a:rPr lang="en-US" sz="2800" dirty="0"/>
              <a:t>about </a:t>
            </a:r>
            <a:r>
              <a:rPr lang="en-US" sz="2800" dirty="0" smtClean="0"/>
              <a:t>personal </a:t>
            </a:r>
            <a:r>
              <a:rPr lang="en-US" sz="2800" dirty="0"/>
              <a:t>connections</a:t>
            </a:r>
          </a:p>
          <a:p>
            <a:pPr lvl="1"/>
            <a:r>
              <a:rPr lang="en-US" sz="2800" dirty="0" smtClean="0"/>
              <a:t>Key influencers </a:t>
            </a:r>
            <a:r>
              <a:rPr lang="en-US" sz="2800" dirty="0"/>
              <a:t>generate more support</a:t>
            </a:r>
          </a:p>
          <a:p>
            <a:pPr lvl="1"/>
            <a:r>
              <a:rPr lang="en-US" sz="2800" dirty="0" smtClean="0"/>
              <a:t>“Going viral”</a:t>
            </a:r>
            <a:endParaRPr lang="en-US" sz="2800"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772400" cy="914400"/>
          </a:xfrm>
        </p:spPr>
        <p:txBody>
          <a:bodyPr/>
          <a:lstStyle/>
          <a:p>
            <a:r>
              <a:rPr lang="en-US" dirty="0" smtClean="0"/>
              <a:t>Sample Communications Plan</a:t>
            </a:r>
            <a:endParaRPr lang="en-US" dirty="0"/>
          </a:p>
        </p:txBody>
      </p:sp>
      <p:pic>
        <p:nvPicPr>
          <p:cNvPr id="9217" name="Picture 1"/>
          <p:cNvPicPr>
            <a:picLocks noGrp="1" noChangeAspect="1" noChangeArrowheads="1"/>
          </p:cNvPicPr>
          <p:nvPr>
            <p:ph idx="1"/>
          </p:nvPr>
        </p:nvPicPr>
        <p:blipFill rotWithShape="1">
          <a:blip r:embed="rId3" cstate="print"/>
          <a:srcRect l="2385" t="1885" r="42954" b="6154"/>
          <a:stretch/>
        </p:blipFill>
        <p:spPr bwMode="auto">
          <a:xfrm>
            <a:off x="208644" y="609600"/>
            <a:ext cx="8579756" cy="5900487"/>
          </a:xfrm>
          <a:prstGeom prst="rect">
            <a:avLst/>
          </a:prstGeom>
          <a:noFill/>
          <a:ln w="9525">
            <a:noFill/>
            <a:miter lim="800000"/>
            <a:headEnd/>
            <a:tailEnd/>
          </a:ln>
          <a:effec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a:t>
            </a:r>
            <a:r>
              <a:rPr lang="en-US" dirty="0" smtClean="0"/>
              <a:t> Common Mistakes</a:t>
            </a:r>
            <a:endParaRPr lang="en-US" dirty="0"/>
          </a:p>
        </p:txBody>
      </p:sp>
      <p:sp>
        <p:nvSpPr>
          <p:cNvPr id="3" name="Content Placeholder 2"/>
          <p:cNvSpPr>
            <a:spLocks noGrp="1"/>
          </p:cNvSpPr>
          <p:nvPr>
            <p:ph idx="1"/>
          </p:nvPr>
        </p:nvSpPr>
        <p:spPr>
          <a:xfrm>
            <a:off x="914400" y="914400"/>
            <a:ext cx="7315200" cy="4191000"/>
          </a:xfrm>
        </p:spPr>
        <p:txBody>
          <a:bodyPr>
            <a:noAutofit/>
          </a:bodyPr>
          <a:lstStyle/>
          <a:p>
            <a:pPr>
              <a:buFont typeface="Wingdings"/>
              <a:buChar char="L"/>
            </a:pPr>
            <a:r>
              <a:rPr lang="en-US" sz="2600" b="0" dirty="0" smtClean="0"/>
              <a:t>Too little or infrequent communication</a:t>
            </a:r>
          </a:p>
          <a:p>
            <a:pPr>
              <a:buNone/>
            </a:pPr>
            <a:r>
              <a:rPr lang="en-US" sz="2600" b="0" dirty="0" smtClean="0">
                <a:sym typeface="Wingdings" pitchFamily="2" charset="2"/>
              </a:rPr>
              <a:t> </a:t>
            </a:r>
            <a:r>
              <a:rPr lang="en-US" sz="2600" b="0" dirty="0" smtClean="0"/>
              <a:t>Too much information when you do</a:t>
            </a:r>
          </a:p>
          <a:p>
            <a:pPr>
              <a:buNone/>
            </a:pPr>
            <a:r>
              <a:rPr lang="en-US" sz="2600" b="0" dirty="0" smtClean="0">
                <a:sym typeface="Wingdings" pitchFamily="2" charset="2"/>
              </a:rPr>
              <a:t> </a:t>
            </a:r>
            <a:r>
              <a:rPr lang="en-US" sz="2600" b="0" dirty="0" smtClean="0"/>
              <a:t>No research</a:t>
            </a:r>
          </a:p>
          <a:p>
            <a:pPr>
              <a:buNone/>
            </a:pPr>
            <a:r>
              <a:rPr lang="en-US" sz="2600" b="0" dirty="0" smtClean="0">
                <a:sym typeface="Wingdings" pitchFamily="2" charset="2"/>
              </a:rPr>
              <a:t> </a:t>
            </a:r>
            <a:r>
              <a:rPr lang="en-US" sz="2600" b="0" dirty="0" smtClean="0"/>
              <a:t>Focus on “community” not taxpayers/voters</a:t>
            </a:r>
          </a:p>
          <a:p>
            <a:pPr>
              <a:buNone/>
            </a:pPr>
            <a:r>
              <a:rPr lang="en-US" sz="2600" b="0" dirty="0" smtClean="0">
                <a:sym typeface="Wingdings" pitchFamily="2" charset="2"/>
              </a:rPr>
              <a:t> </a:t>
            </a:r>
            <a:r>
              <a:rPr lang="en-US" sz="2600" b="0" dirty="0" smtClean="0"/>
              <a:t>No communications plan </a:t>
            </a:r>
          </a:p>
          <a:p>
            <a:pPr>
              <a:buNone/>
            </a:pPr>
            <a:r>
              <a:rPr lang="en-US" sz="2600" b="0" dirty="0" smtClean="0">
                <a:sym typeface="Wingdings" pitchFamily="2" charset="2"/>
              </a:rPr>
              <a:t> </a:t>
            </a:r>
            <a:r>
              <a:rPr lang="en-US" sz="2600" b="0" dirty="0" smtClean="0"/>
              <a:t>Only communicate during bond or levies</a:t>
            </a:r>
          </a:p>
          <a:p>
            <a:pPr>
              <a:buFont typeface="Wingdings"/>
              <a:buChar char="L"/>
            </a:pPr>
            <a:r>
              <a:rPr lang="en-US" sz="2600" b="0" dirty="0" smtClean="0"/>
              <a:t>Cut communications budget to save money</a:t>
            </a:r>
          </a:p>
          <a:p>
            <a:pPr>
              <a:buFont typeface="Wingdings"/>
              <a:buChar char="L"/>
            </a:pPr>
            <a:r>
              <a:rPr lang="en-US" sz="2600" b="0" dirty="0" smtClean="0"/>
              <a:t>Outdated web site, </a:t>
            </a:r>
            <a:r>
              <a:rPr lang="en-US" sz="2600" b="0" dirty="0" err="1" smtClean="0"/>
              <a:t>facebook</a:t>
            </a:r>
            <a:r>
              <a:rPr lang="en-US" sz="2600" b="0" dirty="0" smtClean="0"/>
              <a:t> or twitter feeds</a:t>
            </a:r>
          </a:p>
          <a:p>
            <a:endParaRPr lang="en-US" sz="2600" b="0" dirty="0" smtClean="0"/>
          </a:p>
          <a:p>
            <a:endParaRPr lang="en-US" sz="2600" b="0" dirty="0" smtClean="0"/>
          </a:p>
          <a:p>
            <a:endParaRPr lang="en-US" sz="2600" b="0" dirty="0" smtClean="0"/>
          </a:p>
          <a:p>
            <a:pPr>
              <a:buNone/>
            </a:pPr>
            <a:endParaRPr lang="en-US" sz="2600" b="0" dirty="0" smtClean="0"/>
          </a:p>
          <a:p>
            <a:endParaRPr lang="en-US" sz="2600" b="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228600"/>
            <a:ext cx="7520940" cy="701040"/>
          </a:xfrm>
        </p:spPr>
        <p:txBody>
          <a:bodyPr/>
          <a:lstStyle/>
          <a:p>
            <a:r>
              <a:rPr lang="en-US" sz="3200" dirty="0" smtClean="0"/>
              <a:t>Winning Ballot Measures</a:t>
            </a:r>
            <a:endParaRPr lang="en-US" dirty="0"/>
          </a:p>
        </p:txBody>
      </p:sp>
      <p:sp>
        <p:nvSpPr>
          <p:cNvPr id="3" name="Content Placeholder 2"/>
          <p:cNvSpPr>
            <a:spLocks noGrp="1"/>
          </p:cNvSpPr>
          <p:nvPr>
            <p:ph idx="1"/>
          </p:nvPr>
        </p:nvSpPr>
        <p:spPr>
          <a:xfrm>
            <a:off x="4953000" y="1587500"/>
            <a:ext cx="2895600" cy="2133600"/>
          </a:xfrm>
        </p:spPr>
        <p:txBody>
          <a:bodyPr>
            <a:normAutofit/>
          </a:bodyPr>
          <a:lstStyle/>
          <a:p>
            <a:pPr marL="457200" indent="-457200">
              <a:buFont typeface="Wingdings" pitchFamily="2" charset="2"/>
              <a:buChar char="ü"/>
            </a:pPr>
            <a:r>
              <a:rPr lang="en-US" sz="3200" b="0" dirty="0" smtClean="0"/>
              <a:t>Poll</a:t>
            </a:r>
          </a:p>
          <a:p>
            <a:pPr marL="457200" indent="-457200">
              <a:buFont typeface="Wingdings" pitchFamily="2" charset="2"/>
              <a:buChar char="ü"/>
            </a:pPr>
            <a:r>
              <a:rPr lang="en-US" sz="3200" b="0" dirty="0" smtClean="0"/>
              <a:t>Plan</a:t>
            </a:r>
          </a:p>
          <a:p>
            <a:pPr marL="457200" indent="-457200">
              <a:buFont typeface="Wingdings" pitchFamily="2" charset="2"/>
              <a:buChar char="ü"/>
            </a:pPr>
            <a:r>
              <a:rPr lang="en-US" sz="3200" b="0" dirty="0" smtClean="0"/>
              <a:t>Implement</a:t>
            </a:r>
          </a:p>
          <a:p>
            <a:pPr>
              <a:buNone/>
            </a:pPr>
            <a:endParaRPr lang="en-US" sz="3200" dirty="0" smtClean="0"/>
          </a:p>
        </p:txBody>
      </p:sp>
      <p:pic>
        <p:nvPicPr>
          <p:cNvPr id="7170" name="Picture 2" descr="http://www.yesforsouthkingfire.org/images/VoteYesBanner(500x144).jpg"/>
          <p:cNvPicPr>
            <a:picLocks noChangeAspect="1" noChangeArrowheads="1"/>
          </p:cNvPicPr>
          <p:nvPr/>
        </p:nvPicPr>
        <p:blipFill>
          <a:blip r:embed="rId2" cstate="print"/>
          <a:srcRect r="55556"/>
          <a:stretch>
            <a:fillRect/>
          </a:stretch>
        </p:blipFill>
        <p:spPr bwMode="auto">
          <a:xfrm>
            <a:off x="685800" y="1270000"/>
            <a:ext cx="3845275" cy="2768600"/>
          </a:xfrm>
          <a:prstGeom prst="rect">
            <a:avLst/>
          </a:prstGeom>
          <a:noFill/>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6934200" cy="3124200"/>
          </a:xfrm>
        </p:spPr>
        <p:txBody>
          <a:bodyPr>
            <a:normAutofit/>
          </a:bodyPr>
          <a:lstStyle/>
          <a:p>
            <a:r>
              <a:rPr lang="en-US" sz="2800" b="0" u="sng" dirty="0" smtClean="0"/>
              <a:t>Poll</a:t>
            </a:r>
          </a:p>
          <a:p>
            <a:pPr lvl="1"/>
            <a:r>
              <a:rPr lang="en-US" sz="2400" dirty="0" smtClean="0"/>
              <a:t>Elections cost money and political capital </a:t>
            </a:r>
          </a:p>
          <a:p>
            <a:pPr lvl="1"/>
            <a:r>
              <a:rPr lang="en-US" sz="2400" b="0" dirty="0" smtClean="0"/>
              <a:t>10-15 minute survey by phone</a:t>
            </a:r>
          </a:p>
          <a:p>
            <a:pPr lvl="1"/>
            <a:r>
              <a:rPr lang="en-US" sz="2400" b="0" dirty="0" smtClean="0"/>
              <a:t>  6-12 months in advance of ballot measure</a:t>
            </a:r>
          </a:p>
          <a:p>
            <a:pPr lvl="1"/>
            <a:r>
              <a:rPr lang="en-US" sz="2400" b="0" dirty="0" smtClean="0"/>
              <a:t>Develop </a:t>
            </a:r>
            <a:r>
              <a:rPr lang="en-US" sz="2400" dirty="0" smtClean="0"/>
              <a:t>key </a:t>
            </a:r>
            <a:r>
              <a:rPr lang="en-US" sz="2400" b="0" dirty="0" smtClean="0"/>
              <a:t>messages and identify target audience</a:t>
            </a:r>
          </a:p>
          <a:p>
            <a:endParaRPr lang="en-US" dirty="0" smtClean="0"/>
          </a:p>
          <a:p>
            <a:endParaRPr lang="en-US" dirty="0" smtClean="0"/>
          </a:p>
          <a:p>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85800"/>
            <a:ext cx="6096000" cy="3855240"/>
          </a:xfrm>
        </p:spPr>
        <p:txBody>
          <a:bodyPr>
            <a:normAutofit/>
          </a:bodyPr>
          <a:lstStyle/>
          <a:p>
            <a:r>
              <a:rPr lang="en-US" sz="2800" b="0" u="sng" dirty="0" smtClean="0"/>
              <a:t>Plan</a:t>
            </a:r>
          </a:p>
          <a:p>
            <a:pPr lvl="2"/>
            <a:r>
              <a:rPr lang="en-US" sz="2800" dirty="0" smtClean="0"/>
              <a:t>Paid communications</a:t>
            </a:r>
          </a:p>
          <a:p>
            <a:pPr lvl="2"/>
            <a:r>
              <a:rPr lang="en-US" sz="2800" dirty="0" smtClean="0"/>
              <a:t>Earned media</a:t>
            </a:r>
          </a:p>
          <a:p>
            <a:pPr lvl="2"/>
            <a:r>
              <a:rPr lang="en-US" sz="2800" dirty="0" smtClean="0"/>
              <a:t>Public presentations</a:t>
            </a:r>
          </a:p>
          <a:p>
            <a:pPr lvl="2"/>
            <a:r>
              <a:rPr lang="en-US" sz="2800" dirty="0" smtClean="0"/>
              <a:t>Public events</a:t>
            </a:r>
          </a:p>
          <a:p>
            <a:pPr lvl="2"/>
            <a:r>
              <a:rPr lang="en-US" sz="2800" dirty="0" smtClean="0"/>
              <a:t>Owned/social media</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57200"/>
            <a:ext cx="7239000" cy="4191000"/>
          </a:xfrm>
        </p:spPr>
        <p:txBody>
          <a:bodyPr>
            <a:noAutofit/>
          </a:bodyPr>
          <a:lstStyle/>
          <a:p>
            <a:r>
              <a:rPr lang="en-US" sz="2800" b="0" dirty="0" smtClean="0"/>
              <a:t>What can fire districts do during an election?</a:t>
            </a:r>
          </a:p>
          <a:p>
            <a:pPr lvl="1"/>
            <a:r>
              <a:rPr lang="en-US" sz="2400" dirty="0" smtClean="0"/>
              <a:t>Newsletter article </a:t>
            </a:r>
            <a:r>
              <a:rPr lang="en-US" sz="2400" u="sng" dirty="0" smtClean="0"/>
              <a:t>IF</a:t>
            </a:r>
            <a:r>
              <a:rPr lang="en-US" sz="2400" dirty="0" smtClean="0"/>
              <a:t> you have a history of sending newsletters to your district</a:t>
            </a:r>
          </a:p>
          <a:p>
            <a:pPr lvl="1"/>
            <a:r>
              <a:rPr lang="en-US" sz="2400" dirty="0" smtClean="0"/>
              <a:t> One piece of direct mail about your ballot measure</a:t>
            </a:r>
          </a:p>
          <a:p>
            <a:pPr lvl="1"/>
            <a:r>
              <a:rPr lang="en-US" sz="2400" b="0" dirty="0" smtClean="0"/>
              <a:t>Mail </a:t>
            </a:r>
          </a:p>
          <a:p>
            <a:pPr lvl="2"/>
            <a:r>
              <a:rPr lang="en-US" sz="2400" b="0" dirty="0" smtClean="0"/>
              <a:t>Must go to </a:t>
            </a:r>
            <a:r>
              <a:rPr lang="en-US" sz="2400" b="0" u="sng" dirty="0" smtClean="0"/>
              <a:t>all households</a:t>
            </a:r>
          </a:p>
          <a:p>
            <a:pPr lvl="3"/>
            <a:r>
              <a:rPr lang="en-US" sz="2400" b="0" dirty="0" smtClean="0"/>
              <a:t>Do a voter file overlay to your data</a:t>
            </a:r>
          </a:p>
          <a:p>
            <a:pPr lvl="2"/>
            <a:r>
              <a:rPr lang="en-US" sz="2400" dirty="0" smtClean="0"/>
              <a:t>Be fact based only</a:t>
            </a:r>
          </a:p>
          <a:p>
            <a:pPr lvl="3"/>
            <a:r>
              <a:rPr lang="en-US" sz="2400" b="0" dirty="0" smtClean="0"/>
              <a:t>No advocacy language</a:t>
            </a:r>
          </a:p>
          <a:p>
            <a:endParaRPr lang="en-US" sz="2800" b="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z="3200" dirty="0" smtClean="0"/>
              <a:t>Lay of the Land</a:t>
            </a:r>
            <a:endParaRPr lang="en-US" sz="3200" dirty="0"/>
          </a:p>
        </p:txBody>
      </p:sp>
      <p:sp>
        <p:nvSpPr>
          <p:cNvPr id="3" name="Content Placeholder 2"/>
          <p:cNvSpPr>
            <a:spLocks noGrp="1"/>
          </p:cNvSpPr>
          <p:nvPr>
            <p:ph idx="1"/>
          </p:nvPr>
        </p:nvSpPr>
        <p:spPr>
          <a:xfrm>
            <a:off x="457200" y="1358668"/>
            <a:ext cx="4724400" cy="3031067"/>
          </a:xfrm>
        </p:spPr>
        <p:txBody>
          <a:bodyPr>
            <a:normAutofit/>
          </a:bodyPr>
          <a:lstStyle/>
          <a:p>
            <a:r>
              <a:rPr lang="en-US" sz="2800" b="0" dirty="0" smtClean="0"/>
              <a:t>Washington State</a:t>
            </a:r>
          </a:p>
          <a:p>
            <a:pPr lvl="1"/>
            <a:r>
              <a:rPr lang="en-US" sz="2400" dirty="0" smtClean="0"/>
              <a:t>Settled by Progressives in 1889</a:t>
            </a:r>
          </a:p>
          <a:p>
            <a:pPr lvl="2"/>
            <a:r>
              <a:rPr lang="en-US" sz="2200" dirty="0" smtClean="0"/>
              <a:t>Disillusioned with government</a:t>
            </a:r>
            <a:endParaRPr lang="en-US" sz="2200" dirty="0"/>
          </a:p>
          <a:p>
            <a:pPr lvl="3"/>
            <a:r>
              <a:rPr lang="en-US" sz="2200" dirty="0" smtClean="0"/>
              <a:t>Corruption in both parties</a:t>
            </a:r>
          </a:p>
          <a:p>
            <a:pPr lvl="3"/>
            <a:r>
              <a:rPr lang="en-US" sz="2200" dirty="0" smtClean="0"/>
              <a:t>High taxes</a:t>
            </a:r>
          </a:p>
          <a:p>
            <a:pPr lvl="3"/>
            <a:r>
              <a:rPr lang="en-US" sz="2200" dirty="0" smtClean="0"/>
              <a:t>Gap between rich and poor</a:t>
            </a:r>
          </a:p>
        </p:txBody>
      </p:sp>
      <p:pic>
        <p:nvPicPr>
          <p:cNvPr id="79874" name="Picture 2" descr="caricature of Roosevelt as a bull moose"/>
          <p:cNvPicPr>
            <a:picLocks noChangeAspect="1" noChangeArrowheads="1"/>
          </p:cNvPicPr>
          <p:nvPr/>
        </p:nvPicPr>
        <p:blipFill>
          <a:blip r:embed="rId3" cstate="print"/>
          <a:srcRect/>
          <a:stretch>
            <a:fillRect/>
          </a:stretch>
        </p:blipFill>
        <p:spPr bwMode="auto">
          <a:xfrm>
            <a:off x="5638800" y="838200"/>
            <a:ext cx="2654200" cy="3585402"/>
          </a:xfrm>
          <a:prstGeom prst="rect">
            <a:avLst/>
          </a:prstGeom>
          <a:noFill/>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4495800" cy="2819400"/>
          </a:xfrm>
        </p:spPr>
        <p:txBody>
          <a:bodyPr>
            <a:noAutofit/>
          </a:bodyPr>
          <a:lstStyle/>
          <a:p>
            <a:r>
              <a:rPr lang="en-US" sz="2800" b="0" u="sng" dirty="0" smtClean="0"/>
              <a:t>Implement </a:t>
            </a:r>
          </a:p>
          <a:p>
            <a:pPr lvl="1"/>
            <a:r>
              <a:rPr lang="en-US" sz="2800" dirty="0" smtClean="0"/>
              <a:t>Public - education</a:t>
            </a:r>
          </a:p>
          <a:p>
            <a:pPr lvl="2"/>
            <a:r>
              <a:rPr lang="en-US" sz="2800" dirty="0" smtClean="0"/>
              <a:t>Fire district personnel</a:t>
            </a:r>
          </a:p>
          <a:p>
            <a:pPr lvl="1"/>
            <a:r>
              <a:rPr lang="en-US" sz="2800" dirty="0" smtClean="0"/>
              <a:t>Private - persuasion</a:t>
            </a:r>
          </a:p>
          <a:p>
            <a:pPr lvl="2"/>
            <a:r>
              <a:rPr lang="en-US" sz="2800" dirty="0" smtClean="0"/>
              <a:t>Union and/or community</a:t>
            </a:r>
            <a:endParaRPr lang="en-US" sz="2800" dirty="0"/>
          </a:p>
        </p:txBody>
      </p:sp>
      <p:pic>
        <p:nvPicPr>
          <p:cNvPr id="3074" name="Picture 2" descr="http://columbian.media.clients.ellingtoncms.com/img/croppedphotos/2010/09/18/20100918-181721-pic-242346783_t640.jpg?a6ea3ebd4438a44b86d2e9c39ecf7613005fe067"/>
          <p:cNvPicPr>
            <a:picLocks noChangeAspect="1" noChangeArrowheads="1"/>
          </p:cNvPicPr>
          <p:nvPr/>
        </p:nvPicPr>
        <p:blipFill>
          <a:blip r:embed="rId2" cstate="print"/>
          <a:srcRect/>
          <a:stretch>
            <a:fillRect/>
          </a:stretch>
        </p:blipFill>
        <p:spPr bwMode="auto">
          <a:xfrm>
            <a:off x="4900662" y="1888066"/>
            <a:ext cx="4014738" cy="2760133"/>
          </a:xfrm>
          <a:prstGeom prst="rect">
            <a:avLst/>
          </a:prstGeom>
          <a:noFill/>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Questions/Discussion Period</a:t>
            </a:r>
            <a:endParaRPr lang="en-US" sz="3200" dirty="0"/>
          </a:p>
        </p:txBody>
      </p:sp>
      <p:sp>
        <p:nvSpPr>
          <p:cNvPr id="3" name="Content Placeholder 2"/>
          <p:cNvSpPr>
            <a:spLocks noGrp="1"/>
          </p:cNvSpPr>
          <p:nvPr>
            <p:ph idx="1"/>
          </p:nvPr>
        </p:nvSpPr>
        <p:spPr>
          <a:xfrm>
            <a:off x="822960" y="1524000"/>
            <a:ext cx="7520940" cy="3156477"/>
          </a:xfrm>
        </p:spPr>
        <p:txBody>
          <a:bodyPr>
            <a:normAutofit/>
          </a:bodyPr>
          <a:lstStyle/>
          <a:p>
            <a:pPr marL="457200" indent="-457200">
              <a:buFont typeface="Wingdings" pitchFamily="2" charset="2"/>
              <a:buChar char="v"/>
            </a:pPr>
            <a:r>
              <a:rPr lang="en-US" sz="2800" b="0" dirty="0" smtClean="0"/>
              <a:t>Any upcoming </a:t>
            </a:r>
            <a:r>
              <a:rPr lang="en-US" sz="2800" b="0" dirty="0"/>
              <a:t>ballot measures that you want to brainstorm</a:t>
            </a:r>
            <a:r>
              <a:rPr lang="en-US" sz="2800" b="0" dirty="0" smtClean="0"/>
              <a:t>?</a:t>
            </a:r>
          </a:p>
          <a:p>
            <a:pPr marL="0" indent="0"/>
            <a:endParaRPr lang="en-US" sz="2800" b="0" dirty="0"/>
          </a:p>
          <a:p>
            <a:pPr marL="457200" indent="-457200">
              <a:buFont typeface="Wingdings" pitchFamily="2" charset="2"/>
              <a:buChar char="v"/>
            </a:pPr>
            <a:r>
              <a:rPr lang="en-US" sz="2800" b="0" dirty="0" smtClean="0"/>
              <a:t>Any public relations issues at your fire district?</a:t>
            </a:r>
          </a:p>
          <a:p>
            <a:endParaRPr lang="en-US" sz="2800" b="0"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5257800"/>
            <a:ext cx="6705600" cy="1219200"/>
          </a:xfrm>
        </p:spPr>
        <p:txBody>
          <a:bodyPr/>
          <a:lstStyle/>
          <a:p>
            <a:pPr algn="r"/>
            <a:r>
              <a:rPr lang="en-US" sz="2400" dirty="0" smtClean="0">
                <a:solidFill>
                  <a:schemeClr val="tx1"/>
                </a:solidFill>
                <a:latin typeface="Arial" pitchFamily="34" charset="0"/>
                <a:ea typeface="Arial Unicode MS" pitchFamily="34" charset="-128"/>
                <a:cs typeface="Arial" pitchFamily="34" charset="0"/>
              </a:rPr>
              <a:t>311 Avenue D, Snohomish, WA 98290</a:t>
            </a:r>
            <a:br>
              <a:rPr lang="en-US" sz="2400" dirty="0" smtClean="0">
                <a:solidFill>
                  <a:schemeClr val="tx1"/>
                </a:solidFill>
                <a:latin typeface="Arial" pitchFamily="34" charset="0"/>
                <a:ea typeface="Arial Unicode MS" pitchFamily="34" charset="-128"/>
                <a:cs typeface="Arial" pitchFamily="34" charset="0"/>
              </a:rPr>
            </a:br>
            <a:r>
              <a:rPr lang="en-US" sz="2400" dirty="0" smtClean="0">
                <a:solidFill>
                  <a:schemeClr val="tx1"/>
                </a:solidFill>
                <a:latin typeface="Arial" pitchFamily="34" charset="0"/>
                <a:ea typeface="Arial Unicode MS" pitchFamily="34" charset="-128"/>
                <a:cs typeface="Arial" pitchFamily="34" charset="0"/>
              </a:rPr>
              <a:t>(360) 568-8483	 </a:t>
            </a:r>
            <a:r>
              <a:rPr lang="en-US" sz="2400" dirty="0" err="1" smtClean="0">
                <a:solidFill>
                  <a:schemeClr val="tx1"/>
                </a:solidFill>
                <a:latin typeface="Arial" pitchFamily="34" charset="0"/>
                <a:ea typeface="Arial Unicode MS" pitchFamily="34" charset="-128"/>
                <a:cs typeface="Arial" pitchFamily="34" charset="0"/>
              </a:rPr>
              <a:t>Cel</a:t>
            </a:r>
            <a:r>
              <a:rPr lang="en-US" sz="2400" dirty="0" smtClean="0">
                <a:solidFill>
                  <a:schemeClr val="tx1"/>
                </a:solidFill>
                <a:latin typeface="Arial" pitchFamily="34" charset="0"/>
                <a:ea typeface="Arial Unicode MS" pitchFamily="34" charset="-128"/>
                <a:cs typeface="Arial" pitchFamily="34" charset="0"/>
              </a:rPr>
              <a:t> (425) 308-6236</a:t>
            </a:r>
            <a:br>
              <a:rPr lang="en-US" sz="2400" dirty="0" smtClean="0">
                <a:solidFill>
                  <a:schemeClr val="tx1"/>
                </a:solidFill>
                <a:latin typeface="Arial" pitchFamily="34" charset="0"/>
                <a:ea typeface="Arial Unicode MS" pitchFamily="34" charset="-128"/>
                <a:cs typeface="Arial" pitchFamily="34" charset="0"/>
              </a:rPr>
            </a:br>
            <a:r>
              <a:rPr lang="en-US" sz="2400" dirty="0" smtClean="0">
                <a:solidFill>
                  <a:schemeClr val="tx1"/>
                </a:solidFill>
                <a:latin typeface="Arial" pitchFamily="34" charset="0"/>
                <a:ea typeface="Arial Unicode MS" pitchFamily="34" charset="-128"/>
                <a:cs typeface="Arial" pitchFamily="34" charset="0"/>
              </a:rPr>
              <a:t>liz@llpa.biz 	www.llpa.biz  </a:t>
            </a:r>
            <a:endParaRPr lang="en-US" sz="2400" dirty="0">
              <a:solidFill>
                <a:schemeClr val="tx1"/>
              </a:solidFill>
              <a:latin typeface="Arial" pitchFamily="34" charset="0"/>
              <a:ea typeface="Arial Unicode MS" pitchFamily="34" charset="-128"/>
              <a:cs typeface="Arial" pitchFamily="34" charset="0"/>
            </a:endParaRPr>
          </a:p>
        </p:txBody>
      </p:sp>
      <p:pic>
        <p:nvPicPr>
          <p:cNvPr id="4" name="Picture 2"/>
          <p:cNvPicPr>
            <a:picLocks noGrp="1" noChangeAspect="1" noChangeArrowheads="1"/>
          </p:cNvPicPr>
          <p:nvPr>
            <p:ph idx="1"/>
          </p:nvPr>
        </p:nvPicPr>
        <p:blipFill>
          <a:blip r:embed="rId2" cstate="print"/>
          <a:stretch>
            <a:fillRect/>
          </a:stretch>
        </p:blipFill>
        <p:spPr bwMode="auto">
          <a:xfrm>
            <a:off x="914400" y="990600"/>
            <a:ext cx="7521575" cy="2827134"/>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7200" y="1218576"/>
            <a:ext cx="4724400" cy="2590800"/>
          </a:xfrm>
        </p:spPr>
        <p:txBody>
          <a:bodyPr>
            <a:normAutofit/>
          </a:bodyPr>
          <a:lstStyle/>
          <a:p>
            <a:r>
              <a:rPr lang="en-US" sz="2800" b="0" dirty="0" smtClean="0"/>
              <a:t>Utopian farm movement</a:t>
            </a:r>
          </a:p>
          <a:p>
            <a:pPr lvl="2"/>
            <a:r>
              <a:rPr lang="en-US" sz="2400" dirty="0" smtClean="0"/>
              <a:t>Connected to federal government via public irrigation</a:t>
            </a:r>
          </a:p>
          <a:p>
            <a:r>
              <a:rPr lang="en-US" sz="2800" b="0" dirty="0" smtClean="0"/>
              <a:t>Extremely independent</a:t>
            </a:r>
          </a:p>
          <a:p>
            <a:r>
              <a:rPr lang="en-US" sz="2800" b="0" dirty="0" smtClean="0"/>
              <a:t>“Purification of government”</a:t>
            </a:r>
          </a:p>
          <a:p>
            <a:endParaRPr lang="en-US" b="0" dirty="0"/>
          </a:p>
        </p:txBody>
      </p:sp>
      <p:pic>
        <p:nvPicPr>
          <p:cNvPr id="78850" name="Picture 2" descr="http://www.tcid.org/images/Photos/sign-small.JPG"/>
          <p:cNvPicPr>
            <a:picLocks noChangeAspect="1" noChangeArrowheads="1"/>
          </p:cNvPicPr>
          <p:nvPr/>
        </p:nvPicPr>
        <p:blipFill>
          <a:blip r:embed="rId3" cstate="print"/>
          <a:srcRect/>
          <a:stretch>
            <a:fillRect/>
          </a:stretch>
        </p:blipFill>
        <p:spPr bwMode="auto">
          <a:xfrm>
            <a:off x="609600" y="295902"/>
            <a:ext cx="3200400" cy="4436148"/>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8B912FD22F6714AB6330FADE8254A37" ma:contentTypeVersion="0" ma:contentTypeDescription="Create a new document." ma:contentTypeScope="" ma:versionID="b2f986b2d5d6269aea55291c3ed3e417">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432A401-C52F-4C78-9CB9-12E518FA03CE}"/>
</file>

<file path=customXml/itemProps2.xml><?xml version="1.0" encoding="utf-8"?>
<ds:datastoreItem xmlns:ds="http://schemas.openxmlformats.org/officeDocument/2006/customXml" ds:itemID="{75E655AD-AA56-4354-A873-3499F5B96759}"/>
</file>

<file path=customXml/itemProps3.xml><?xml version="1.0" encoding="utf-8"?>
<ds:datastoreItem xmlns:ds="http://schemas.openxmlformats.org/officeDocument/2006/customXml" ds:itemID="{386199C4-A238-4398-9DF3-7288E554C74C}"/>
</file>

<file path=docProps/app.xml><?xml version="1.0" encoding="utf-8"?>
<Properties xmlns="http://schemas.openxmlformats.org/officeDocument/2006/extended-properties" xmlns:vt="http://schemas.openxmlformats.org/officeDocument/2006/docPropsVTypes">
  <Template>Angles</Template>
  <TotalTime>4953</TotalTime>
  <Words>3527</Words>
  <Application>Microsoft Office PowerPoint</Application>
  <PresentationFormat>On-screen Show (4:3)</PresentationFormat>
  <Paragraphs>707</Paragraphs>
  <Slides>82</Slides>
  <Notes>32</Notes>
  <HiddenSlides>0</HiddenSlides>
  <MMClips>0</MMClips>
  <ScaleCrop>false</ScaleCrop>
  <HeadingPairs>
    <vt:vector size="4" baseType="variant">
      <vt:variant>
        <vt:lpstr>Theme</vt:lpstr>
      </vt:variant>
      <vt:variant>
        <vt:i4>1</vt:i4>
      </vt:variant>
      <vt:variant>
        <vt:lpstr>Slide Titles</vt:lpstr>
      </vt:variant>
      <vt:variant>
        <vt:i4>82</vt:i4>
      </vt:variant>
    </vt:vector>
  </HeadingPairs>
  <TitlesOfParts>
    <vt:vector size="83" baseType="lpstr">
      <vt:lpstr>Angles</vt:lpstr>
      <vt:lpstr>Communicating to Win  Ballot Measures</vt:lpstr>
      <vt:lpstr>Outline</vt:lpstr>
      <vt:lpstr>Introduction</vt:lpstr>
      <vt:lpstr>Client Projects 2011-2012 </vt:lpstr>
      <vt:lpstr>PowerPoint Presentation</vt:lpstr>
      <vt:lpstr>PowerPoint Presentation</vt:lpstr>
      <vt:lpstr>PowerPoint Presentation</vt:lpstr>
      <vt:lpstr>Lay of the Land</vt:lpstr>
      <vt:lpstr>PowerPoint Presentation</vt:lpstr>
      <vt:lpstr>PowerPoint Presentation</vt:lpstr>
      <vt:lpstr>PowerPoint Presentation</vt:lpstr>
      <vt:lpstr>PowerPoint Presentation</vt:lpstr>
      <vt:lpstr>PowerPoint Presentation</vt:lpstr>
      <vt:lpstr>PowerPoint Presentation</vt:lpstr>
      <vt:lpstr>Communication Basics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Drafting a Communications Plan</vt:lpstr>
      <vt:lpstr>PowerPoint Presentation</vt:lpstr>
      <vt:lpstr>Assets and Liabilities</vt:lpstr>
      <vt:lpstr>PowerPoint Presentation</vt:lpstr>
      <vt:lpstr>Fire District A - Assets</vt:lpstr>
      <vt:lpstr>Fire District B – Assets</vt:lpstr>
      <vt:lpstr>Exercise 1 - Assets</vt:lpstr>
      <vt:lpstr>Fire District A - Liabilities</vt:lpstr>
      <vt:lpstr>Fire District B - Liabilities</vt:lpstr>
      <vt:lpstr>Exercise 2 - Liabilities</vt:lpstr>
      <vt:lpstr>Research</vt:lpstr>
      <vt:lpstr>PowerPoint Presentation</vt:lpstr>
      <vt:lpstr>PowerPoint Presentation</vt:lpstr>
      <vt:lpstr>PowerPoint Presentation</vt:lpstr>
      <vt:lpstr>Target Audience &amp; Key Messages</vt:lpstr>
      <vt:lpstr>PowerPoint Presentation</vt:lpstr>
      <vt:lpstr>PowerPoint Presentation</vt:lpstr>
      <vt:lpstr>Exercise 3 – Target Audience</vt:lpstr>
      <vt:lpstr>Key Messages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Exercise 4- Messaging (Group)</vt:lpstr>
      <vt:lpstr>PowerPoint Presentation</vt:lpstr>
      <vt:lpstr>PowerPoint Presentation</vt:lpstr>
      <vt:lpstr>Exercise 4- Messaging (Issue)</vt:lpstr>
      <vt:lpstr>Strategies and Tactics  for Message Delivery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Sample Communications Plan</vt:lpstr>
      <vt:lpstr>8 Common Mistakes</vt:lpstr>
      <vt:lpstr>Winning Ballot Measures</vt:lpstr>
      <vt:lpstr>PowerPoint Presentation</vt:lpstr>
      <vt:lpstr>PowerPoint Presentation</vt:lpstr>
      <vt:lpstr>PowerPoint Presentation</vt:lpstr>
      <vt:lpstr>PowerPoint Presentation</vt:lpstr>
      <vt:lpstr>Questions/Discussion Period</vt:lpstr>
      <vt:lpstr>311 Avenue D, Snohomish, WA 98290 (360) 568-8483  Cel (425) 308-6236 liz@llpa.biz  www.llpa.biz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Communicating with constituents about district priorities</dc:title>
  <dc:creator>Admin</dc:creator>
  <cp:lastModifiedBy>Heidi Stumpf</cp:lastModifiedBy>
  <cp:revision>355</cp:revision>
  <dcterms:created xsi:type="dcterms:W3CDTF">2011-05-10T18:14:07Z</dcterms:created>
  <dcterms:modified xsi:type="dcterms:W3CDTF">2012-05-24T19:54:52Z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0x01010078B912FD22F6714AB6330FADE8254A37</vt:lpwstr>
  </property>
</Properties>
</file>