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Default Extension="wav" ContentType="audio/wav"/>
  <Override PartName="/ppt/presentation.xml" ContentType="application/vnd.openxmlformats-officedocument.presentationml.presentation.main+xml"/>
  <Override PartName="/ppt/slides/slide29.xml" ContentType="application/vnd.openxmlformats-officedocument.presentationml.slide+xml"/>
  <Override PartName="/ppt/slides/slide19.xml" ContentType="application/vnd.openxmlformats-officedocument.presentationml.slide+xml"/>
  <Override PartName="/ppt/slides/slide33.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34.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8.xml" ContentType="application/vnd.openxmlformats-officedocument.presentationml.slide+xml"/>
  <Override PartName="/ppt/slides/slide35.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37.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36.xml" ContentType="application/vnd.openxmlformats-officedocument.presentationml.slide+xml"/>
  <Override PartName="/ppt/slideMasters/slideMaster1.xml" ContentType="application/vnd.openxmlformats-officedocument.presentationml.slideMaster+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Slides/notesSlide16.xml" ContentType="application/vnd.openxmlformats-officedocument.presentationml.notesSlide+xml"/>
  <Override PartName="/ppt/notesSlides/notesSlide10.xml" ContentType="application/vnd.openxmlformats-officedocument.presentationml.notesSlide+xml"/>
  <Override PartName="/ppt/notesSlides/notesSlide18.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30.xml" ContentType="application/vnd.openxmlformats-officedocument.presentationml.notesSlide+xml"/>
  <Override PartName="/ppt/notesSlides/notesSlide22.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9"/>
  </p:notesMasterIdLst>
  <p:handoutMasterIdLst>
    <p:handoutMasterId r:id="rId40"/>
  </p:handoutMasterIdLst>
  <p:sldIdLst>
    <p:sldId id="256" r:id="rId2"/>
    <p:sldId id="277" r:id="rId3"/>
    <p:sldId id="310" r:id="rId4"/>
    <p:sldId id="300" r:id="rId5"/>
    <p:sldId id="311" r:id="rId6"/>
    <p:sldId id="301" r:id="rId7"/>
    <p:sldId id="304" r:id="rId8"/>
    <p:sldId id="305" r:id="rId9"/>
    <p:sldId id="306" r:id="rId10"/>
    <p:sldId id="302" r:id="rId11"/>
    <p:sldId id="267" r:id="rId12"/>
    <p:sldId id="263" r:id="rId13"/>
    <p:sldId id="307" r:id="rId14"/>
    <p:sldId id="312" r:id="rId15"/>
    <p:sldId id="314" r:id="rId16"/>
    <p:sldId id="309" r:id="rId17"/>
    <p:sldId id="308" r:id="rId18"/>
    <p:sldId id="315" r:id="rId19"/>
    <p:sldId id="316" r:id="rId20"/>
    <p:sldId id="319" r:id="rId21"/>
    <p:sldId id="317" r:id="rId22"/>
    <p:sldId id="318" r:id="rId23"/>
    <p:sldId id="342" r:id="rId24"/>
    <p:sldId id="320" r:id="rId25"/>
    <p:sldId id="339" r:id="rId26"/>
    <p:sldId id="340" r:id="rId27"/>
    <p:sldId id="328" r:id="rId28"/>
    <p:sldId id="321" r:id="rId29"/>
    <p:sldId id="324" r:id="rId30"/>
    <p:sldId id="323" r:id="rId31"/>
    <p:sldId id="333" r:id="rId32"/>
    <p:sldId id="332" r:id="rId33"/>
    <p:sldId id="336" r:id="rId34"/>
    <p:sldId id="341" r:id="rId35"/>
    <p:sldId id="338" r:id="rId36"/>
    <p:sldId id="285" r:id="rId37"/>
    <p:sldId id="282" r:id="rId38"/>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087" autoAdjust="0"/>
    <p:restoredTop sz="86830" autoAdjust="0"/>
  </p:normalViewPr>
  <p:slideViewPr>
    <p:cSldViewPr>
      <p:cViewPr varScale="1">
        <p:scale>
          <a:sx n="114" d="100"/>
          <a:sy n="114" d="100"/>
        </p:scale>
        <p:origin x="-155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75" d="100"/>
          <a:sy n="75" d="100"/>
        </p:scale>
        <p:origin x="-4092" y="-432"/>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dirty="0">
                <a:latin typeface="Myriad Pro" pitchFamily="34" charset="0"/>
              </a:defRPr>
            </a:lvl1pPr>
          </a:lstStyle>
          <a:p>
            <a:pPr>
              <a:defRPr/>
            </a:pPr>
            <a:endParaRPr lang="en-US"/>
          </a:p>
        </p:txBody>
      </p:sp>
      <p:sp>
        <p:nvSpPr>
          <p:cNvPr id="8195"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a:latin typeface="Myriad Pro" pitchFamily="34" charset="0"/>
              </a:defRPr>
            </a:lvl1pPr>
          </a:lstStyle>
          <a:p>
            <a:pPr>
              <a:defRPr/>
            </a:pPr>
            <a:endParaRPr lang="en-US"/>
          </a:p>
        </p:txBody>
      </p:sp>
      <p:sp>
        <p:nvSpPr>
          <p:cNvPr id="8196"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dirty="0">
                <a:latin typeface="Myriad Pro" pitchFamily="34" charset="0"/>
              </a:defRPr>
            </a:lvl1pPr>
          </a:lstStyle>
          <a:p>
            <a:pPr>
              <a:defRPr/>
            </a:pPr>
            <a:endParaRPr lang="en-US"/>
          </a:p>
        </p:txBody>
      </p:sp>
      <p:sp>
        <p:nvSpPr>
          <p:cNvPr id="8197"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Myriad Pro" pitchFamily="34" charset="0"/>
              </a:defRPr>
            </a:lvl1pPr>
          </a:lstStyle>
          <a:p>
            <a:pPr>
              <a:defRPr/>
            </a:pPr>
            <a:fld id="{4389B997-1B9F-48C8-810A-162FDDCB3B54}"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dirty="0">
                <a:latin typeface="Myriad Pro" pitchFamily="34"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a:latin typeface="Myriad Pro" pitchFamily="34"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11270"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dirty="0">
                <a:latin typeface="Myriad Pro" pitchFamily="34"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Myriad Pro" pitchFamily="34" charset="0"/>
              </a:defRPr>
            </a:lvl1pPr>
          </a:lstStyle>
          <a:p>
            <a:pPr>
              <a:defRPr/>
            </a:pPr>
            <a:fld id="{6A44DE59-6645-4C1D-A0F2-94165C45AB03}"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yriad Pro"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Myriad Pro"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Myriad Pro"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Myriad Pro"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Myriad Pro"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ABB69D81-BC98-4ED0-A4DD-D034727AB2FA}" type="slidenum">
              <a:rPr lang="en-US"/>
              <a:pPr/>
              <a:t>1</a:t>
            </a:fld>
            <a:endParaRPr lang="en-US"/>
          </a:p>
        </p:txBody>
      </p:sp>
      <p:sp>
        <p:nvSpPr>
          <p:cNvPr id="51203" name="Rectangle 1026"/>
          <p:cNvSpPr>
            <a:spLocks noGrp="1" noRot="1" noChangeAspect="1" noChangeArrowheads="1" noTextEdit="1"/>
          </p:cNvSpPr>
          <p:nvPr>
            <p:ph type="sldImg"/>
          </p:nvPr>
        </p:nvSpPr>
        <p:spPr>
          <a:ln/>
        </p:spPr>
      </p:sp>
      <p:sp>
        <p:nvSpPr>
          <p:cNvPr id="51204" name="Rectangle 1027"/>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AE22CE96-FA59-4988-85EF-D53514C89DBE}" type="slidenum">
              <a:rPr lang="en-US"/>
              <a:pPr/>
              <a:t>11</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z="14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5563FAE9-A51F-43CF-BF12-74B98F2D7856}" type="slidenum">
              <a:rPr lang="en-US"/>
              <a:pPr/>
              <a:t>12</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smtClean="0"/>
          </a:p>
          <a:p>
            <a:pPr eaLnBrk="1" hangingPunct="1"/>
            <a:r>
              <a:rPr lang="en-US" dirty="0" smtClean="0"/>
              <a:t>Unified Business</a:t>
            </a:r>
            <a:r>
              <a:rPr lang="en-US" baseline="0" dirty="0" smtClean="0"/>
              <a:t> </a:t>
            </a:r>
            <a:r>
              <a:rPr lang="en-US" dirty="0" smtClean="0"/>
              <a:t>Identifier</a:t>
            </a:r>
            <a:r>
              <a:rPr lang="en-US" baseline="0" dirty="0" smtClean="0"/>
              <a:t> number</a:t>
            </a:r>
            <a:endParaRPr lang="en-US" dirty="0" smtClean="0"/>
          </a:p>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F2B00065-D710-4221-B300-237701695FF7}" type="slidenum">
              <a:rPr lang="en-US"/>
              <a:pPr/>
              <a:t>13</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C86BFD87-9495-4F06-A6E9-ED81577E6F2F}" type="slidenum">
              <a:rPr lang="en-US"/>
              <a:pPr/>
              <a:t>16</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DE68977-D8BF-4380-BC6A-306BFC889B79}" type="slidenum">
              <a:rPr lang="en-US"/>
              <a:pPr/>
              <a:t>17</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FBF4A43F-63A9-44F0-BDD1-63895569BFA2}" type="slidenum">
              <a:rPr lang="en-US"/>
              <a:pPr/>
              <a:t>18</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D5569026-EDA5-4E7F-91C0-031DF7175057}" type="slidenum">
              <a:rPr lang="en-US"/>
              <a:pPr/>
              <a:t>19</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5A7F5F31-2B2E-414F-B115-6E69156C0646}" type="slidenum">
              <a:rPr lang="en-US"/>
              <a:pPr/>
              <a:t>20</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0B7EE1AF-E2ED-4E83-AEAA-AB9353034C64}" type="slidenum">
              <a:rPr lang="en-US"/>
              <a:pPr/>
              <a:t>21</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233AAA4F-D02F-4D3F-90E2-DFCC3CBBA416}" type="slidenum">
              <a:rPr lang="en-US"/>
              <a:pPr/>
              <a:t>22</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E50C7042-726D-4877-A03C-470D66A97F61}" type="slidenum">
              <a:rPr lang="en-US"/>
              <a:pPr/>
              <a:t>2</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ADBE7008-DF0E-4677-ACA5-64D6EE4AC9FB}" type="slidenum">
              <a:rPr lang="en-US"/>
              <a:pPr/>
              <a:t>24</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D77F0503-9257-405A-A9D1-ABD7ACF41A32}" type="slidenum">
              <a:rPr lang="en-US"/>
              <a:pPr/>
              <a:t>25</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44603399-E3A7-4478-93F8-CC77C2B12853}" type="slidenum">
              <a:rPr lang="en-US"/>
              <a:pPr/>
              <a:t>26</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0B622F35-4E30-4C73-A915-DB79F3DC20C0}" type="slidenum">
              <a:rPr lang="en-US"/>
              <a:pPr/>
              <a:t>27</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r>
              <a:rPr lang="en-US" b="1" smtClean="0"/>
              <a:t>State law requires the Washington State Auditor's Office to examine the financial affairs of all local governments at least once every three years.  </a:t>
            </a:r>
          </a:p>
          <a:p>
            <a:r>
              <a:rPr lang="en-US" b="1" smtClean="0"/>
              <a:t>To meet this obligation we use an audit cycle to schedule the audits.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48401781-77D5-4E62-BA9B-1FBF49E449AF}" type="slidenum">
              <a:rPr lang="en-US"/>
              <a:pPr/>
              <a:t>28</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B234AAEB-8D89-466D-B8AD-DC35958A6AFD}" type="slidenum">
              <a:rPr lang="en-US"/>
              <a:pPr/>
              <a:t>30</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DF302B22-E696-4394-82DF-0FDC56DC26C2}" type="slidenum">
              <a:rPr lang="en-US"/>
              <a:pPr/>
              <a:t>31</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dirty="0" smtClean="0"/>
          </a:p>
          <a:p>
            <a:r>
              <a:rPr lang="en-US" b="1" dirty="0" smtClean="0"/>
              <a:t>For the very smallest of Districts we perform an audit assessment.  Those assessments involve reviewing information collected from districts and performing an analysis of district revenues and expenditures.  </a:t>
            </a:r>
          </a:p>
          <a:p>
            <a:r>
              <a:rPr lang="en-US" b="1" dirty="0" smtClean="0"/>
              <a:t>Special purpose districts with revenues of less than $300,000 will be asked to complete a questionnaire.  Your local audit team will analyze revenue and expenditure data and review the questionnaire to determine whether any financial or compliance issues need to be further examined.  If additional work is necessary, the local audit team will contact your district to discuss the issues, but please be assured that our goal is to contain audit costs.  If we find no issues that need further review, you will receive a letter to document the results and no further work will be planned for that year.  If you do not complete and return the questionnaire, you will be scheduled for a full audit.</a:t>
            </a:r>
            <a:r>
              <a:rPr lang="en-US" dirty="0" smtClean="0"/>
              <a:t> </a:t>
            </a:r>
          </a:p>
          <a:p>
            <a:endParaRPr lang="en-US" dirty="0" smtClean="0"/>
          </a:p>
          <a:p>
            <a:r>
              <a:rPr lang="en-US" dirty="0" smtClean="0"/>
              <a:t>An example of a limited audit might be that we note new bonds – so we will want to come look at the bonds, their purpose and if you used the monies appropriately.  OR, you might note write offs of accounts receivable is unusually high – so, we perform additional procedures to ensure the write offs are appropriate.</a:t>
            </a:r>
          </a:p>
          <a:p>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88B249A8-875B-4396-A771-C9D11F18C68A}" type="slidenum">
              <a:rPr lang="en-US"/>
              <a:pPr/>
              <a:t>32</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dirty="0" smtClean="0"/>
          </a:p>
          <a:p>
            <a:r>
              <a:rPr lang="en-US" dirty="0" smtClean="0"/>
              <a:t>Beginning fiscal year 2004, Fire Districts are required to prepare and submit annual financial information to SAO to satisfy the financial reporting requirements as stipulated by state law.  RCW 43.09.230 requires annual requires annual reports to be certified and filed with the State Auditor’s Office within 150 days after the close of each fiscal year.  </a:t>
            </a:r>
          </a:p>
          <a:p>
            <a:endParaRPr lang="en-US" dirty="0" smtClean="0"/>
          </a:p>
          <a:p>
            <a:r>
              <a:rPr lang="en-US" dirty="0" smtClean="0"/>
              <a:t>Financial Statement reporting requirements:</a:t>
            </a:r>
          </a:p>
          <a:p>
            <a:pPr>
              <a:buFontTx/>
              <a:buChar char="•"/>
            </a:pPr>
            <a:r>
              <a:rPr lang="en-US" dirty="0" smtClean="0"/>
              <a:t>Districts with revenues &gt; $2million are required  to prepared and submit cash basis financial statements, notes to the financial statements and supporting schedules.  For these audits a financial opinion audit will be performed.</a:t>
            </a:r>
          </a:p>
          <a:p>
            <a:pPr>
              <a:buFontTx/>
              <a:buChar char="•"/>
            </a:pPr>
            <a:r>
              <a:rPr lang="en-US" dirty="0" smtClean="0"/>
              <a:t>Districts with revenues &lt; $2 million are required to prepare the supporting financial schedules, Detail of Revenues, Detail of Expenditures, Long Term Debt, Financial Assistance.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B034F60A-7639-47D0-B83A-5DD08A427E0B}" type="slidenum">
              <a:rPr lang="en-US"/>
              <a:pPr/>
              <a:t>35</a:t>
            </a:fld>
            <a:endParaRPr 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US" sz="1400" smtClean="0"/>
              <a:t>For each of our audits we put together a plan that is unique to your fire district.</a:t>
            </a:r>
          </a:p>
          <a:p>
            <a:endParaRPr lang="en-US" sz="1400" smtClean="0"/>
          </a:p>
          <a:p>
            <a:r>
              <a:rPr lang="en-US" sz="1400" smtClean="0"/>
              <a:t>The initial planning and the wrap-up phases of our audit will likely be performed from our office, but the actual auditing will be performed at the fire district so we can view your records.</a:t>
            </a:r>
          </a:p>
          <a:p>
            <a:endParaRPr lang="en-US" sz="1400" smtClean="0"/>
          </a:p>
          <a:p>
            <a:r>
              <a:rPr lang="en-US" sz="1400" smtClean="0"/>
              <a:t>You should expect to be notified about the timing of entrance and the exit conferences, although we will not want a quorum present as then the meeting would be subject to the requirements of the Open Public Meetings Act.</a:t>
            </a:r>
          </a:p>
          <a:p>
            <a:endParaRPr lang="en-US" sz="1400" smtClean="0"/>
          </a:p>
          <a:p>
            <a:r>
              <a:rPr lang="en-US" sz="1400" smtClean="0"/>
              <a:t>The entrance conference is your opportunity to see where the direction of the audit is going, and to let us know areas of concern to you.  We often are able to implement your concerns into the scope of our work.</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4D16B14E-C8DE-4900-834D-7473207E9A76}" type="slidenum">
              <a:rPr lang="en-US"/>
              <a:pPr/>
              <a:t>36</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A44DE59-6645-4C1D-A0F2-94165C45AB03}"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2A1FD05F-DA4E-42C7-869C-DD5161383A42}" type="slidenum">
              <a:rPr lang="en-US"/>
              <a:pPr/>
              <a:t>37</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888D9A2E-A2C7-4A73-A768-92DCA50E8028}" type="slidenum">
              <a:rPr lang="en-US"/>
              <a:pPr/>
              <a:t>4</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b="1"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28F87F35-8250-4823-A8D7-98F450A6CAE6}" type="slidenum">
              <a:rPr lang="en-US"/>
              <a:pPr/>
              <a:t>6</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FA0BE953-F9D0-4CD8-BCF9-5FE9D87946D6}" type="slidenum">
              <a:rPr lang="en-US"/>
              <a:pPr/>
              <a:t>7</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C81E0AF6-2F8B-4C70-9AF3-34495154ECEE}" type="slidenum">
              <a:rPr lang="en-US"/>
              <a:pPr/>
              <a:t>8</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C45DAF1-A3D2-4AC9-BC83-6891B64C1D38}" type="slidenum">
              <a:rPr lang="en-US"/>
              <a:pPr/>
              <a:t>9</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r>
              <a:rPr lang="en-US" dirty="0" smtClean="0"/>
              <a:t>A deposit of a minimum of 5% of the bid proposal should accompany each public works bid.  Either a surety bond, cash, cashiers or certified check. </a:t>
            </a:r>
          </a:p>
          <a:p>
            <a:pPr eaLnBrk="1" hangingPunct="1"/>
            <a:endParaRPr lang="en-US" dirty="0" smtClean="0"/>
          </a:p>
          <a:p>
            <a:pPr eaLnBrk="1" hangingPunct="1"/>
            <a:r>
              <a:rPr lang="en-US" dirty="0" smtClean="0"/>
              <a:t>Responsive</a:t>
            </a:r>
            <a:r>
              <a:rPr lang="en-US" baseline="0" dirty="0" smtClean="0"/>
              <a:t> – bidder has responded to all bid items and has included all required elements</a:t>
            </a:r>
          </a:p>
          <a:p>
            <a:pPr eaLnBrk="1" hangingPunct="1"/>
            <a:r>
              <a:rPr lang="en-US" baseline="0" dirty="0" smtClean="0"/>
              <a:t>Responsible  -  See RCW 39.04.350</a:t>
            </a:r>
            <a:r>
              <a:rPr lang="en-US" dirty="0" smtClean="0"/>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1BECF4-E875-4E30-9764-B62CF312AB2D}" type="slidenum">
              <a:rPr lang="en-US"/>
              <a:pPr/>
              <a:t>10</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n-US" dirty="0" smtClean="0"/>
              <a:t>Posted in a newspaper of general circulation within the jurisdiction.</a:t>
            </a:r>
            <a:r>
              <a:rPr lang="en-US" baseline="0" dirty="0" smtClean="0"/>
              <a:t>  </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798F9DF6-EF94-4C64-AF02-5C57E681A247}"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51BDD6-60ED-486A-88E9-7FC8EC0CEE1E}"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2843C817-CD34-43E2-A8E4-2596B0F95AA0}" type="slidenum">
              <a:rPr lang="en-US"/>
              <a:pPr>
                <a:defRPr/>
              </a:pPr>
              <a:t>‹#›</a:t>
            </a:fld>
            <a:endParaRPr lang="en-US" dirty="0"/>
          </a:p>
        </p:txBody>
      </p:sp>
      <p:sp>
        <p:nvSpPr>
          <p:cNvPr id="14" name="Date Placeholder 3"/>
          <p:cNvSpPr>
            <a:spLocks noGrp="1"/>
          </p:cNvSpPr>
          <p:nvPr>
            <p:ph type="dt" sz="half" idx="11"/>
          </p:nvPr>
        </p:nvSpPr>
        <p:spPr/>
        <p:txBody>
          <a:bodyPr/>
          <a:lstStyle>
            <a:lvl1pPr>
              <a:defRPr/>
            </a:lvl1pPr>
          </a:lstStyle>
          <a:p>
            <a:pPr>
              <a:defRPr/>
            </a:pPr>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091E8A53-1792-45FA-A082-CD669E5BF43F}"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ACA5F2AF-4A69-4B16-B602-BE37C34E2DAA}"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5CBF006A-5FBC-4D0F-8EDF-7EF42DF77A13}"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latin typeface="Myriad Pro" pitchFamily="34" charset="0"/>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atin typeface="Myriad Pro" pitchFamily="34" charset="0"/>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C58DB59D-73FC-423D-BB28-6AB122E07872}"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9CB654F8-43E1-472A-8AFD-56D7B22934D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8" name="Date Placeholder 1"/>
          <p:cNvSpPr>
            <a:spLocks noGrp="1"/>
          </p:cNvSpPr>
          <p:nvPr>
            <p:ph type="dt" sz="half" idx="10"/>
          </p:nvPr>
        </p:nvSpPr>
        <p:spPr/>
        <p:txBody>
          <a:bodyPr/>
          <a:lstStyle>
            <a:lvl1pPr>
              <a:defRPr/>
            </a:lvl1pPr>
          </a:lstStyle>
          <a:p>
            <a:pPr>
              <a:defRPr/>
            </a:pPr>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CAA440F3-CA19-42D5-AF82-421021B7AAC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917467BB-41F7-4069-AC61-696651CEEDB9}" type="slidenum">
              <a:rPr lang="en-US"/>
              <a:pPr>
                <a:defRPr/>
              </a:pPr>
              <a:t>‹#›</a:t>
            </a:fld>
            <a:endParaRPr lang="en-US" dirty="0"/>
          </a:p>
        </p:txBody>
      </p:sp>
      <p:sp>
        <p:nvSpPr>
          <p:cNvPr id="17" name="Date Placeholder 4"/>
          <p:cNvSpPr>
            <a:spLocks noGrp="1"/>
          </p:cNvSpPr>
          <p:nvPr>
            <p:ph type="dt" sz="half" idx="11"/>
          </p:nvPr>
        </p:nvSpPr>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2264E896-A9DC-47C7-8008-0D2D6F5046BD}" type="slidenum">
              <a:rPr lang="en-US"/>
              <a:pPr>
                <a:defRPr/>
              </a:pPr>
              <a:t>‹#›</a:t>
            </a:fld>
            <a:endParaRPr lang="en-US" dirty="0"/>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dirty="0">
                <a:solidFill>
                  <a:srgbClr val="FFFFFF"/>
                </a:solidFill>
                <a:latin typeface="Myriad Pro" pitchFamily="34" charset="0"/>
              </a:defRPr>
            </a:lvl1pPr>
          </a:lstStyle>
          <a:p>
            <a:pPr>
              <a:defRPr/>
            </a:pPr>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dirty="0">
                <a:solidFill>
                  <a:srgbClr val="FFFFFF"/>
                </a:solidFill>
                <a:latin typeface="Myriad Pro" pitchFamily="34" charset="0"/>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dirty="0">
              <a:latin typeface="Myriad Pro" pitchFamily="34" charset="0"/>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latin typeface="Myriad Pro" pitchFamily="34" charset="0"/>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smtClean="0">
                <a:solidFill>
                  <a:schemeClr val="accent3">
                    <a:shade val="75000"/>
                  </a:schemeClr>
                </a:solidFill>
                <a:latin typeface="Myriad Pro" pitchFamily="34" charset="0"/>
              </a:defRPr>
            </a:lvl1pPr>
          </a:lstStyle>
          <a:p>
            <a:pPr>
              <a:defRPr/>
            </a:pPr>
            <a:fld id="{8C37E4F4-1F2B-4989-94CB-5731CCD77304}" type="slidenum">
              <a:rPr lang="en-US"/>
              <a:pPr>
                <a:defRPr/>
              </a:pPr>
              <a:t>‹#›</a:t>
            </a:fld>
            <a:endParaRPr lang="en-US" dirty="0"/>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algn="ctr" rtl="0" eaLnBrk="0" fontAlgn="base" hangingPunct="0">
        <a:spcBef>
          <a:spcPct val="0"/>
        </a:spcBef>
        <a:spcAft>
          <a:spcPct val="0"/>
        </a:spcAft>
        <a:defRPr sz="3300" kern="1200">
          <a:solidFill>
            <a:srgbClr val="7B9899"/>
          </a:solidFill>
          <a:latin typeface="Myriad Pro" pitchFamily="34" charset="0"/>
          <a:ea typeface="+mj-ea"/>
          <a:cs typeface="+mj-cs"/>
        </a:defRPr>
      </a:lvl1pPr>
      <a:lvl2pPr algn="ctr" rtl="0" eaLnBrk="0" fontAlgn="base" hangingPunct="0">
        <a:spcBef>
          <a:spcPct val="0"/>
        </a:spcBef>
        <a:spcAft>
          <a:spcPct val="0"/>
        </a:spcAft>
        <a:defRPr sz="3300">
          <a:solidFill>
            <a:srgbClr val="7B9899"/>
          </a:solidFill>
          <a:latin typeface="Myriad Pro" pitchFamily="34" charset="0"/>
        </a:defRPr>
      </a:lvl2pPr>
      <a:lvl3pPr algn="ctr" rtl="0" eaLnBrk="0" fontAlgn="base" hangingPunct="0">
        <a:spcBef>
          <a:spcPct val="0"/>
        </a:spcBef>
        <a:spcAft>
          <a:spcPct val="0"/>
        </a:spcAft>
        <a:defRPr sz="3300">
          <a:solidFill>
            <a:srgbClr val="7B9899"/>
          </a:solidFill>
          <a:latin typeface="Myriad Pro" pitchFamily="34" charset="0"/>
        </a:defRPr>
      </a:lvl3pPr>
      <a:lvl4pPr algn="ctr" rtl="0" eaLnBrk="0" fontAlgn="base" hangingPunct="0">
        <a:spcBef>
          <a:spcPct val="0"/>
        </a:spcBef>
        <a:spcAft>
          <a:spcPct val="0"/>
        </a:spcAft>
        <a:defRPr sz="3300">
          <a:solidFill>
            <a:srgbClr val="7B9899"/>
          </a:solidFill>
          <a:latin typeface="Myriad Pro" pitchFamily="34" charset="0"/>
        </a:defRPr>
      </a:lvl4pPr>
      <a:lvl5pPr algn="ctr" rtl="0" eaLnBrk="0" fontAlgn="base" hangingPunct="0">
        <a:spcBef>
          <a:spcPct val="0"/>
        </a:spcBef>
        <a:spcAft>
          <a:spcPct val="0"/>
        </a:spcAft>
        <a:defRPr sz="3300">
          <a:solidFill>
            <a:srgbClr val="7B9899"/>
          </a:solidFill>
          <a:latin typeface="Myriad Pro" pitchFamily="34"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yriad Pro" pitchFamily="34" charset="0"/>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yriad Pro" pitchFamily="34" charset="0"/>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yriad Pro" pitchFamily="34" charset="0"/>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yriad Pro" pitchFamily="34" charset="0"/>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yriad Pro" pitchFamily="34" charset="0"/>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85800" y="381000"/>
            <a:ext cx="8001000" cy="762000"/>
          </a:xfrm>
        </p:spPr>
        <p:txBody>
          <a:bodyPr/>
          <a:lstStyle/>
          <a:p>
            <a:pPr algn="l" eaLnBrk="1" hangingPunct="1"/>
            <a:r>
              <a:rPr lang="en-US" sz="4800" b="1" smtClean="0">
                <a:solidFill>
                  <a:schemeClr val="bg1"/>
                </a:solidFill>
              </a:rPr>
              <a:t>State Auditor’s Office</a:t>
            </a:r>
          </a:p>
        </p:txBody>
      </p:sp>
      <p:sp>
        <p:nvSpPr>
          <p:cNvPr id="2051" name="Rectangle 3"/>
          <p:cNvSpPr>
            <a:spLocks noGrp="1" noChangeArrowheads="1"/>
          </p:cNvSpPr>
          <p:nvPr>
            <p:ph type="subTitle" idx="4294967295"/>
          </p:nvPr>
        </p:nvSpPr>
        <p:spPr>
          <a:xfrm>
            <a:off x="685800" y="1981200"/>
            <a:ext cx="7924800" cy="3471863"/>
          </a:xfrm>
        </p:spPr>
        <p:txBody>
          <a:bodyPr/>
          <a:lstStyle/>
          <a:p>
            <a:pPr marL="0" indent="0" eaLnBrk="1" hangingPunct="1">
              <a:buFont typeface="Wingdings" pitchFamily="2" charset="2"/>
              <a:buNone/>
            </a:pPr>
            <a:r>
              <a:rPr lang="en-US" sz="3200" dirty="0" smtClean="0"/>
              <a:t>Washington Fire Administrative Support </a:t>
            </a:r>
          </a:p>
          <a:p>
            <a:pPr marL="0" indent="0" eaLnBrk="1" hangingPunct="1">
              <a:buFont typeface="Wingdings" pitchFamily="2" charset="2"/>
              <a:buNone/>
            </a:pPr>
            <a:r>
              <a:rPr lang="en-US" sz="3200" dirty="0" smtClean="0"/>
              <a:t>2012 Spring Workshop</a:t>
            </a:r>
          </a:p>
          <a:p>
            <a:pPr marL="0" indent="0" algn="ctr" eaLnBrk="1" hangingPunct="1">
              <a:buFont typeface="Wingdings" pitchFamily="2" charset="2"/>
              <a:buNone/>
            </a:pPr>
            <a:endParaRPr lang="en-US" sz="3200" dirty="0" smtClean="0"/>
          </a:p>
          <a:p>
            <a:pPr marL="0" indent="0" eaLnBrk="1" hangingPunct="1">
              <a:buFont typeface="Wingdings" pitchFamily="2" charset="2"/>
              <a:buNone/>
            </a:pPr>
            <a:endParaRPr lang="en-US" sz="1800" b="1" dirty="0" smtClean="0"/>
          </a:p>
          <a:p>
            <a:pPr marL="0" indent="0" eaLnBrk="1" hangingPunct="1">
              <a:buFont typeface="Wingdings" pitchFamily="2" charset="2"/>
              <a:buNone/>
            </a:pPr>
            <a:endParaRPr lang="en-US" sz="1800" b="1" dirty="0" smtClean="0"/>
          </a:p>
          <a:p>
            <a:pPr marL="0" indent="0" eaLnBrk="1" hangingPunct="1">
              <a:buFont typeface="Wingdings" pitchFamily="2" charset="2"/>
              <a:buNone/>
            </a:pPr>
            <a:endParaRPr lang="en-US" sz="1800" b="1" dirty="0" smtClean="0"/>
          </a:p>
          <a:p>
            <a:pPr marL="0" indent="0" eaLnBrk="1" hangingPunct="1">
              <a:buFont typeface="Wingdings" pitchFamily="2" charset="2"/>
              <a:buNone/>
            </a:pPr>
            <a:r>
              <a:rPr lang="en-US" sz="1800" b="1" dirty="0" smtClean="0"/>
              <a:t>May 2, 2012</a:t>
            </a:r>
          </a:p>
          <a:p>
            <a:pPr marL="0" indent="0" algn="ctr" eaLnBrk="1" hangingPunct="1">
              <a:buFont typeface="Wingdings" pitchFamily="2" charset="2"/>
              <a:buNone/>
            </a:pPr>
            <a:endParaRPr lang="en-US" sz="3000" dirty="0" smtClean="0"/>
          </a:p>
          <a:p>
            <a:pPr marL="0" indent="0" eaLnBrk="1" hangingPunct="1">
              <a:buFont typeface="Wingdings" pitchFamily="2" charset="2"/>
              <a:buNone/>
            </a:pPr>
            <a:endParaRPr lang="en-US" sz="3000" dirty="0" smtClean="0"/>
          </a:p>
        </p:txBody>
      </p:sp>
      <p:sp>
        <p:nvSpPr>
          <p:cNvPr id="13316" name="Rectangle 5"/>
          <p:cNvSpPr>
            <a:spLocks noChangeArrowheads="1"/>
          </p:cNvSpPr>
          <p:nvPr/>
        </p:nvSpPr>
        <p:spPr bwMode="auto">
          <a:xfrm>
            <a:off x="3665538" y="3033713"/>
            <a:ext cx="9144000" cy="369887"/>
          </a:xfrm>
          <a:prstGeom prst="rect">
            <a:avLst/>
          </a:prstGeom>
          <a:noFill/>
          <a:ln w="9525">
            <a:noFill/>
            <a:miter lim="800000"/>
            <a:headEnd/>
            <a:tailEnd/>
          </a:ln>
        </p:spPr>
        <p:txBody>
          <a:bodyPr>
            <a:spAutoFit/>
          </a:bodyPr>
          <a:lstStyle/>
          <a:p>
            <a:pPr eaLnBrk="0" hangingPunct="0"/>
            <a:endParaRPr lang="en-US">
              <a:latin typeface="Myriad Pro" pitchFamily="34" charset="0"/>
            </a:endParaRPr>
          </a:p>
        </p:txBody>
      </p:sp>
      <p:sp>
        <p:nvSpPr>
          <p:cNvPr id="13317" name="TextBox 5"/>
          <p:cNvSpPr txBox="1">
            <a:spLocks noChangeArrowheads="1"/>
          </p:cNvSpPr>
          <p:nvPr/>
        </p:nvSpPr>
        <p:spPr bwMode="auto">
          <a:xfrm>
            <a:off x="685800" y="5410200"/>
            <a:ext cx="3733800" cy="646331"/>
          </a:xfrm>
          <a:prstGeom prst="rect">
            <a:avLst/>
          </a:prstGeom>
          <a:noFill/>
          <a:ln w="9525">
            <a:noFill/>
            <a:miter lim="800000"/>
            <a:headEnd/>
            <a:tailEnd/>
          </a:ln>
        </p:spPr>
        <p:txBody>
          <a:bodyPr wrap="square">
            <a:spAutoFit/>
          </a:bodyPr>
          <a:lstStyle/>
          <a:p>
            <a:r>
              <a:rPr lang="en-US" dirty="0" smtClean="0">
                <a:latin typeface="Myriad Pro" pitchFamily="34" charset="0"/>
              </a:rPr>
              <a:t>Courtney Amonsen</a:t>
            </a:r>
          </a:p>
          <a:p>
            <a:r>
              <a:rPr lang="en-US" dirty="0" smtClean="0">
                <a:latin typeface="Myriad Pro" pitchFamily="34" charset="0"/>
              </a:rPr>
              <a:t>Assistant Audit Manager</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51"/>
                                        </p:tgtEl>
                                        <p:attrNameLst>
                                          <p:attrName>style.visibility</p:attrName>
                                        </p:attrNameLst>
                                      </p:cBhvr>
                                      <p:to>
                                        <p:strVal val="visible"/>
                                      </p:to>
                                    </p:set>
                                    <p:animEffect transition="in" filter="fade">
                                      <p:cBhvr>
                                        <p:cTn id="10" dur="20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Public Works Projects</a:t>
            </a:r>
          </a:p>
        </p:txBody>
      </p:sp>
      <p:sp>
        <p:nvSpPr>
          <p:cNvPr id="22531" name="Rectangle 3"/>
          <p:cNvSpPr>
            <a:spLocks noGrp="1" noChangeArrowheads="1"/>
          </p:cNvSpPr>
          <p:nvPr>
            <p:ph sz="quarter" idx="1"/>
          </p:nvPr>
        </p:nvSpPr>
        <p:spPr>
          <a:xfrm>
            <a:off x="533400" y="1905000"/>
            <a:ext cx="8272463" cy="4572000"/>
          </a:xfrm>
        </p:spPr>
        <p:txBody>
          <a:bodyPr/>
          <a:lstStyle/>
          <a:p>
            <a:pPr eaLnBrk="1" hangingPunct="1">
              <a:buFont typeface="Wingdings 2" pitchFamily="18" charset="2"/>
              <a:buNone/>
              <a:defRPr/>
            </a:pPr>
            <a:r>
              <a:rPr lang="en-US" sz="2400" b="1" dirty="0" smtClean="0"/>
              <a:t>Small Works Roster (RCW 39.04.155)</a:t>
            </a:r>
          </a:p>
          <a:p>
            <a:pPr marL="457200" indent="-457200" eaLnBrk="1" hangingPunct="1">
              <a:spcBef>
                <a:spcPts val="0"/>
              </a:spcBef>
              <a:buClr>
                <a:srgbClr val="002060"/>
              </a:buClr>
              <a:buSzPct val="100000"/>
              <a:buFont typeface="Wingdings" pitchFamily="2" charset="2"/>
              <a:buChar char="n"/>
              <a:defRPr/>
            </a:pPr>
            <a:r>
              <a:rPr lang="en-US" sz="2000" dirty="0" smtClean="0"/>
              <a:t>Projects &lt; $300,000</a:t>
            </a:r>
          </a:p>
          <a:p>
            <a:pPr marL="731520" lvl="1" eaLnBrk="1" hangingPunct="1">
              <a:spcBef>
                <a:spcPts val="0"/>
              </a:spcBef>
              <a:spcAft>
                <a:spcPts val="300"/>
              </a:spcAft>
              <a:buClr>
                <a:srgbClr val="002060"/>
              </a:buClr>
              <a:buSzPct val="100000"/>
              <a:buFont typeface="Wingdings" pitchFamily="2" charset="2"/>
              <a:buChar char="§"/>
              <a:defRPr/>
            </a:pPr>
            <a:r>
              <a:rPr lang="en-US" sz="1800" dirty="0" smtClean="0">
                <a:solidFill>
                  <a:schemeClr val="tx1"/>
                </a:solidFill>
              </a:rPr>
              <a:t>Use of the small works roster process must be approved by the governing body and procedures should be established for securing quotes.</a:t>
            </a:r>
          </a:p>
          <a:p>
            <a:pPr marL="731520" lvl="1" eaLnBrk="1" hangingPunct="1">
              <a:spcBef>
                <a:spcPts val="0"/>
              </a:spcBef>
              <a:spcAft>
                <a:spcPts val="300"/>
              </a:spcAft>
              <a:buClr>
                <a:srgbClr val="002060"/>
              </a:buClr>
              <a:buSzPct val="100000"/>
              <a:buFont typeface="Wingdings" pitchFamily="2" charset="2"/>
              <a:buChar char="§"/>
              <a:defRPr/>
            </a:pPr>
            <a:r>
              <a:rPr lang="en-US" sz="1800" dirty="0" smtClean="0">
                <a:solidFill>
                  <a:schemeClr val="tx1"/>
                </a:solidFill>
              </a:rPr>
              <a:t>At least once per year, publish a notice soliciting the names of interested contractors.</a:t>
            </a:r>
          </a:p>
          <a:p>
            <a:pPr marL="731520" lvl="1" eaLnBrk="1" hangingPunct="1">
              <a:spcBef>
                <a:spcPts val="0"/>
              </a:spcBef>
              <a:spcAft>
                <a:spcPts val="300"/>
              </a:spcAft>
              <a:buClr>
                <a:srgbClr val="002060"/>
              </a:buClr>
              <a:buSzPct val="100000"/>
              <a:buFont typeface="Wingdings" pitchFamily="2" charset="2"/>
              <a:buChar char="§"/>
              <a:defRPr/>
            </a:pPr>
            <a:r>
              <a:rPr lang="en-US" sz="1800" dirty="0" smtClean="0">
                <a:solidFill>
                  <a:schemeClr val="tx1"/>
                </a:solidFill>
              </a:rPr>
              <a:t>May create a single general small works roster, or may create a small works roster for different specialties or categories of anticipated work.</a:t>
            </a:r>
          </a:p>
          <a:p>
            <a:pPr marL="731520" lvl="1" eaLnBrk="1" hangingPunct="1">
              <a:spcBef>
                <a:spcPts val="0"/>
              </a:spcBef>
              <a:spcAft>
                <a:spcPts val="300"/>
              </a:spcAft>
              <a:buClr>
                <a:srgbClr val="002060"/>
              </a:buClr>
              <a:buSzPct val="100000"/>
              <a:buFont typeface="Wingdings" pitchFamily="2" charset="2"/>
              <a:buChar char="§"/>
              <a:defRPr/>
            </a:pPr>
            <a:r>
              <a:rPr lang="en-US" sz="1800" dirty="0" smtClean="0">
                <a:solidFill>
                  <a:schemeClr val="tx1"/>
                </a:solidFill>
              </a:rPr>
              <a:t>The roster consists of responsible contractors who have requested inclusion on the list and are properly registered or licensed.</a:t>
            </a:r>
          </a:p>
          <a:p>
            <a:pPr marL="731520" lvl="1" eaLnBrk="1" hangingPunct="1">
              <a:spcBef>
                <a:spcPts val="0"/>
              </a:spcBef>
              <a:spcAft>
                <a:spcPts val="300"/>
              </a:spcAft>
              <a:buClr>
                <a:srgbClr val="002060"/>
              </a:buClr>
              <a:buSzPct val="100000"/>
              <a:buFont typeface="Wingdings" pitchFamily="2" charset="2"/>
              <a:buChar char="§"/>
              <a:defRPr/>
            </a:pPr>
            <a:r>
              <a:rPr lang="en-US" sz="1800" dirty="0" smtClean="0">
                <a:solidFill>
                  <a:schemeClr val="tx1"/>
                </a:solidFill>
              </a:rPr>
              <a:t>Quotes should be invited from all appropriate contractors OR at least five contractors, equitably distributed.</a:t>
            </a:r>
          </a:p>
          <a:p>
            <a:pPr marL="731520" lvl="1" eaLnBrk="1" hangingPunct="1">
              <a:spcBef>
                <a:spcPts val="0"/>
              </a:spcBef>
              <a:spcAft>
                <a:spcPts val="300"/>
              </a:spcAft>
              <a:buClr>
                <a:srgbClr val="002060"/>
              </a:buClr>
              <a:buSzPct val="100000"/>
              <a:buFont typeface="Wingdings" pitchFamily="2" charset="2"/>
              <a:buChar char="§"/>
              <a:defRPr/>
            </a:pPr>
            <a:r>
              <a:rPr lang="en-US" sz="1800" dirty="0" smtClean="0">
                <a:solidFill>
                  <a:schemeClr val="tx1"/>
                </a:solidFill>
              </a:rPr>
              <a:t>If project is $150,000 - $300,000 and not all contractors are invited to bid, the remaining contractors must be notified.</a:t>
            </a:r>
          </a:p>
          <a:p>
            <a:pPr lvl="1" eaLnBrk="1" hangingPunct="1">
              <a:lnSpc>
                <a:spcPct val="80000"/>
              </a:lnSpc>
              <a:buFont typeface="Wingdings" pitchFamily="2" charset="2"/>
              <a:buNone/>
              <a:defRPr/>
            </a:pPr>
            <a:endParaRPr lang="en-US" sz="1900" dirty="0" smtClean="0"/>
          </a:p>
          <a:p>
            <a:pPr eaLnBrk="1" hangingPunct="1">
              <a:buFont typeface="Wingdings 2" pitchFamily="18" charset="2"/>
              <a:buNone/>
              <a:defRPr/>
            </a:pPr>
            <a:endParaRPr lang="en-US" dirty="0" smtClean="0"/>
          </a:p>
        </p:txBody>
      </p:sp>
      <p:pic>
        <p:nvPicPr>
          <p:cNvPr id="22532" name="Picture 5" descr="sign.jpg"/>
          <p:cNvPicPr>
            <a:picLocks noChangeAspect="1"/>
          </p:cNvPicPr>
          <p:nvPr/>
        </p:nvPicPr>
        <p:blipFill>
          <a:blip r:embed="rId3" cstate="print"/>
          <a:srcRect/>
          <a:stretch>
            <a:fillRect/>
          </a:stretch>
        </p:blipFill>
        <p:spPr bwMode="auto">
          <a:xfrm>
            <a:off x="7239000" y="381000"/>
            <a:ext cx="1422400" cy="1123950"/>
          </a:xfrm>
          <a:prstGeom prst="rect">
            <a:avLst/>
          </a:prstGeom>
          <a:noFill/>
          <a:ln w="9525">
            <a:noFill/>
            <a:miter lim="800000"/>
            <a:headEnd/>
            <a:tailEnd/>
          </a:ln>
        </p:spPr>
      </p:pic>
      <p:pic>
        <p:nvPicPr>
          <p:cNvPr id="22533" name="Picture 3" descr="New_station.jpg"/>
          <p:cNvPicPr>
            <a:picLocks noChangeAspect="1"/>
          </p:cNvPicPr>
          <p:nvPr/>
        </p:nvPicPr>
        <p:blipFill>
          <a:blip r:embed="rId4"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
            </a:r>
            <a:br>
              <a:rPr lang="en-US" sz="4000" b="1" smtClean="0">
                <a:solidFill>
                  <a:schemeClr val="bg1"/>
                </a:solidFill>
              </a:rPr>
            </a:br>
            <a:r>
              <a:rPr lang="en-US" sz="4000" b="1" smtClean="0">
                <a:solidFill>
                  <a:schemeClr val="bg1"/>
                </a:solidFill>
              </a:rPr>
              <a:t>Public Works Projects</a:t>
            </a:r>
          </a:p>
        </p:txBody>
      </p:sp>
      <p:sp>
        <p:nvSpPr>
          <p:cNvPr id="23555" name="Text Box 6"/>
          <p:cNvSpPr txBox="1">
            <a:spLocks noChangeArrowheads="1"/>
          </p:cNvSpPr>
          <p:nvPr/>
        </p:nvSpPr>
        <p:spPr bwMode="auto">
          <a:xfrm>
            <a:off x="2346325" y="3922713"/>
            <a:ext cx="184150" cy="366712"/>
          </a:xfrm>
          <a:prstGeom prst="rect">
            <a:avLst/>
          </a:prstGeom>
          <a:noFill/>
          <a:ln w="9525">
            <a:noFill/>
            <a:miter lim="800000"/>
            <a:headEnd/>
            <a:tailEnd/>
          </a:ln>
        </p:spPr>
        <p:txBody>
          <a:bodyPr wrap="none">
            <a:spAutoFit/>
          </a:bodyPr>
          <a:lstStyle/>
          <a:p>
            <a:pPr eaLnBrk="0" hangingPunct="0"/>
            <a:endParaRPr lang="en-US">
              <a:latin typeface="Myriad Pro" pitchFamily="34" charset="0"/>
            </a:endParaRPr>
          </a:p>
        </p:txBody>
      </p:sp>
      <p:sp>
        <p:nvSpPr>
          <p:cNvPr id="23556" name="Rectangle 7"/>
          <p:cNvSpPr>
            <a:spLocks noChangeArrowheads="1"/>
          </p:cNvSpPr>
          <p:nvPr/>
        </p:nvSpPr>
        <p:spPr bwMode="auto">
          <a:xfrm>
            <a:off x="609600" y="2133600"/>
            <a:ext cx="8229600" cy="3886200"/>
          </a:xfrm>
          <a:prstGeom prst="rect">
            <a:avLst/>
          </a:prstGeom>
          <a:noFill/>
          <a:ln w="9525">
            <a:noFill/>
            <a:miter lim="800000"/>
            <a:headEnd/>
            <a:tailEnd/>
          </a:ln>
        </p:spPr>
        <p:txBody>
          <a:bodyPr/>
          <a:lstStyle/>
          <a:p>
            <a:pPr marL="342900" indent="-342900">
              <a:spcBef>
                <a:spcPct val="20000"/>
              </a:spcBef>
              <a:buClr>
                <a:schemeClr val="bg2"/>
              </a:buClr>
              <a:buSzPct val="75000"/>
              <a:buFont typeface="Wingdings" pitchFamily="2" charset="2"/>
              <a:buChar char="n"/>
            </a:pPr>
            <a:endParaRPr lang="en-US" sz="3200">
              <a:latin typeface="Myriad Pro" pitchFamily="34" charset="0"/>
            </a:endParaRPr>
          </a:p>
        </p:txBody>
      </p:sp>
      <p:sp>
        <p:nvSpPr>
          <p:cNvPr id="8" name="Content Placeholder 7"/>
          <p:cNvSpPr>
            <a:spLocks noGrp="1"/>
          </p:cNvSpPr>
          <p:nvPr>
            <p:ph sz="quarter" idx="1"/>
          </p:nvPr>
        </p:nvSpPr>
        <p:spPr>
          <a:xfrm>
            <a:off x="685800" y="1905000"/>
            <a:ext cx="8123238" cy="4419600"/>
          </a:xfrm>
        </p:spPr>
        <p:txBody>
          <a:bodyPr/>
          <a:lstStyle/>
          <a:p>
            <a:pPr eaLnBrk="1" hangingPunct="1">
              <a:lnSpc>
                <a:spcPct val="90000"/>
              </a:lnSpc>
              <a:buFont typeface="Wingdings 2" pitchFamily="18" charset="2"/>
              <a:buNone/>
              <a:defRPr/>
            </a:pPr>
            <a:r>
              <a:rPr lang="en-US" sz="2400" b="1" dirty="0" smtClean="0"/>
              <a:t>Limited Public Works Projects (RCW 39.04.155(3))</a:t>
            </a:r>
          </a:p>
          <a:p>
            <a:pPr marL="457200" indent="-457200" eaLnBrk="1" hangingPunct="1">
              <a:spcBef>
                <a:spcPts val="0"/>
              </a:spcBef>
              <a:buClr>
                <a:srgbClr val="002060"/>
              </a:buClr>
              <a:buSzPct val="100000"/>
              <a:buFont typeface="Wingdings" pitchFamily="2" charset="2"/>
              <a:buChar char="n"/>
              <a:defRPr/>
            </a:pPr>
            <a:r>
              <a:rPr lang="en-US" sz="2000" dirty="0" smtClean="0"/>
              <a:t>Projects &lt; $35,000</a:t>
            </a:r>
          </a:p>
          <a:p>
            <a:pPr marL="731520" lvl="1" eaLnBrk="1" hangingPunct="1">
              <a:spcBef>
                <a:spcPts val="0"/>
              </a:spcBef>
              <a:spcAft>
                <a:spcPts val="600"/>
              </a:spcAft>
              <a:buClr>
                <a:srgbClr val="002060"/>
              </a:buClr>
              <a:buSzPct val="100000"/>
              <a:buFont typeface="Wingdings" pitchFamily="2" charset="2"/>
              <a:buChar char="§"/>
              <a:defRPr/>
            </a:pPr>
            <a:r>
              <a:rPr lang="en-US" sz="1800" dirty="0" smtClean="0">
                <a:solidFill>
                  <a:schemeClr val="tx1"/>
                </a:solidFill>
              </a:rPr>
              <a:t>Solicit quotes from a minimum of three contractors.</a:t>
            </a:r>
          </a:p>
          <a:p>
            <a:pPr marL="731520" lvl="1" eaLnBrk="1" hangingPunct="1">
              <a:spcBef>
                <a:spcPts val="0"/>
              </a:spcBef>
              <a:spcAft>
                <a:spcPts val="600"/>
              </a:spcAft>
              <a:buClr>
                <a:srgbClr val="002060"/>
              </a:buClr>
              <a:buSzPct val="100000"/>
              <a:buFont typeface="Wingdings" pitchFamily="2" charset="2"/>
              <a:buChar char="§"/>
              <a:defRPr/>
            </a:pPr>
            <a:r>
              <a:rPr lang="en-US" sz="1800" dirty="0" smtClean="0">
                <a:solidFill>
                  <a:schemeClr val="tx1"/>
                </a:solidFill>
              </a:rPr>
              <a:t>Opportunities for limited public works projects must be distributed equally among contractors willing to work in the geographic area.</a:t>
            </a:r>
          </a:p>
          <a:p>
            <a:pPr marL="731520" lvl="1" eaLnBrk="1" hangingPunct="1">
              <a:spcBef>
                <a:spcPts val="0"/>
              </a:spcBef>
              <a:spcAft>
                <a:spcPts val="600"/>
              </a:spcAft>
              <a:buClr>
                <a:srgbClr val="002060"/>
              </a:buClr>
              <a:buSzPct val="100000"/>
              <a:buFont typeface="Wingdings" pitchFamily="2" charset="2"/>
              <a:buChar char="§"/>
              <a:defRPr/>
            </a:pPr>
            <a:r>
              <a:rPr lang="en-US" sz="1800" dirty="0" smtClean="0">
                <a:solidFill>
                  <a:schemeClr val="tx1"/>
                </a:solidFill>
              </a:rPr>
              <a:t>A list of the contractors contacted and the contracts awarded during the previous 24 months must be maintained (records retention laws may require the information to be kept longer).</a:t>
            </a:r>
          </a:p>
          <a:p>
            <a:pPr marL="731520" lvl="1" eaLnBrk="1" hangingPunct="1">
              <a:spcBef>
                <a:spcPts val="0"/>
              </a:spcBef>
              <a:spcAft>
                <a:spcPts val="600"/>
              </a:spcAft>
              <a:buClr>
                <a:srgbClr val="002060"/>
              </a:buClr>
              <a:buSzPct val="100000"/>
              <a:buFont typeface="Wingdings" pitchFamily="2" charset="2"/>
              <a:buChar char="§"/>
              <a:defRPr/>
            </a:pPr>
            <a:r>
              <a:rPr lang="en-US" sz="1800" dirty="0" smtClean="0">
                <a:solidFill>
                  <a:schemeClr val="tx1"/>
                </a:solidFill>
              </a:rPr>
              <a:t>The list should include the name of the contractor, the contractor's registration number, the amount of the contract, a brief description of the type of work performed and the date the contract was awarded.</a:t>
            </a:r>
          </a:p>
          <a:p>
            <a:pPr marL="731520" lvl="1" eaLnBrk="1" hangingPunct="1">
              <a:spcBef>
                <a:spcPts val="0"/>
              </a:spcBef>
              <a:spcAft>
                <a:spcPts val="600"/>
              </a:spcAft>
              <a:buClr>
                <a:srgbClr val="002060"/>
              </a:buClr>
              <a:buSzPct val="100000"/>
              <a:buFont typeface="Wingdings" pitchFamily="2" charset="2"/>
              <a:buChar char="§"/>
              <a:defRPr/>
            </a:pPr>
            <a:r>
              <a:rPr lang="en-US" sz="1800" dirty="0" smtClean="0">
                <a:solidFill>
                  <a:schemeClr val="tx1"/>
                </a:solidFill>
              </a:rPr>
              <a:t>May waive the payment and performance bond requirements, and the retainage requirements, but the District assumes liability.</a:t>
            </a:r>
          </a:p>
        </p:txBody>
      </p:sp>
      <p:pic>
        <p:nvPicPr>
          <p:cNvPr id="23558" name="Picture 5" descr="sign.jpg"/>
          <p:cNvPicPr>
            <a:picLocks noChangeAspect="1"/>
          </p:cNvPicPr>
          <p:nvPr/>
        </p:nvPicPr>
        <p:blipFill>
          <a:blip r:embed="rId3" cstate="print"/>
          <a:srcRect/>
          <a:stretch>
            <a:fillRect/>
          </a:stretch>
        </p:blipFill>
        <p:spPr bwMode="auto">
          <a:xfrm>
            <a:off x="7239000" y="381000"/>
            <a:ext cx="1422400" cy="1123950"/>
          </a:xfrm>
          <a:prstGeom prst="rect">
            <a:avLst/>
          </a:prstGeom>
          <a:noFill/>
          <a:ln w="9525">
            <a:noFill/>
            <a:miter lim="800000"/>
            <a:headEnd/>
            <a:tailEnd/>
          </a:ln>
        </p:spPr>
      </p:pic>
      <p:pic>
        <p:nvPicPr>
          <p:cNvPr id="23559" name="Picture 3" descr="New_station.jpg"/>
          <p:cNvPicPr>
            <a:picLocks noChangeAspect="1"/>
          </p:cNvPicPr>
          <p:nvPr/>
        </p:nvPicPr>
        <p:blipFill>
          <a:blip r:embed="rId4"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1066800"/>
            <a:ext cx="7467600" cy="758825"/>
          </a:xfrm>
        </p:spPr>
        <p:txBody>
          <a:bodyPr/>
          <a:lstStyle/>
          <a:p>
            <a:pPr algn="l" eaLnBrk="1" hangingPunct="1"/>
            <a:r>
              <a:rPr lang="en-US" sz="4000" b="1" smtClean="0">
                <a:solidFill>
                  <a:schemeClr val="bg1"/>
                </a:solidFill>
              </a:rPr>
              <a:t>Public Works Projects</a:t>
            </a:r>
          </a:p>
        </p:txBody>
      </p:sp>
      <p:sp>
        <p:nvSpPr>
          <p:cNvPr id="24579" name="Rectangle 3"/>
          <p:cNvSpPr>
            <a:spLocks noGrp="1" noChangeArrowheads="1"/>
          </p:cNvSpPr>
          <p:nvPr>
            <p:ph sz="quarter" idx="1"/>
          </p:nvPr>
        </p:nvSpPr>
        <p:spPr>
          <a:xfrm>
            <a:off x="685800" y="1905000"/>
            <a:ext cx="8229600" cy="4194175"/>
          </a:xfrm>
        </p:spPr>
        <p:txBody>
          <a:bodyPr/>
          <a:lstStyle/>
          <a:p>
            <a:pPr eaLnBrk="1" hangingPunct="1">
              <a:buFont typeface="Wingdings 2" pitchFamily="18" charset="2"/>
              <a:buNone/>
              <a:defRPr/>
            </a:pPr>
            <a:r>
              <a:rPr lang="en-US" sz="2400" b="1" dirty="0" smtClean="0"/>
              <a:t>Contract Award</a:t>
            </a:r>
          </a:p>
          <a:p>
            <a:pPr marL="457200" indent="-457200" eaLnBrk="1" hangingPunct="1">
              <a:spcBef>
                <a:spcPts val="0"/>
              </a:spcBef>
              <a:buClr>
                <a:srgbClr val="002060"/>
              </a:buClr>
              <a:buSzPct val="100000"/>
              <a:buFont typeface="Wingdings" pitchFamily="2" charset="2"/>
              <a:buChar char="n"/>
              <a:defRPr/>
            </a:pPr>
            <a:r>
              <a:rPr lang="en-US" sz="2000" dirty="0" smtClean="0"/>
              <a:t>Bid must be awarded to the responsible bidder with the lowest responsive bid, unless good cause exists to reject any or all bids.</a:t>
            </a:r>
          </a:p>
          <a:p>
            <a:pPr marL="731520" lvl="1" eaLnBrk="1" hangingPunct="1">
              <a:spcBef>
                <a:spcPts val="0"/>
              </a:spcBef>
              <a:spcAft>
                <a:spcPts val="600"/>
              </a:spcAft>
              <a:buClr>
                <a:srgbClr val="002060"/>
              </a:buClr>
              <a:buSzPct val="100000"/>
              <a:buFont typeface="Wingdings" pitchFamily="2" charset="2"/>
              <a:buChar char="§"/>
              <a:defRPr/>
            </a:pPr>
            <a:r>
              <a:rPr lang="en-US" sz="1800" dirty="0" smtClean="0">
                <a:solidFill>
                  <a:schemeClr val="tx1"/>
                </a:solidFill>
              </a:rPr>
              <a:t>At the time of submittal, responsible bidders must have a certificate of registration, state UIB number, and industrial insurance coverage as required.  May not be a disqualified bidder. (RCW 39.04.350)</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If a low bidder claims error and fails to enter into a contract, he/she is prohibited from bidding on the same project if a call for second or subsequent bids is made for that project. (RCW 52.14.130)</a:t>
            </a:r>
          </a:p>
          <a:p>
            <a:pPr marL="457200" indent="-457200" eaLnBrk="1" hangingPunct="1">
              <a:spcBef>
                <a:spcPts val="0"/>
              </a:spcBef>
              <a:buClr>
                <a:srgbClr val="002060"/>
              </a:buClr>
              <a:buSzPct val="100000"/>
              <a:buFont typeface="Wingdings" pitchFamily="2" charset="2"/>
              <a:buChar char="n"/>
              <a:defRPr/>
            </a:pPr>
            <a:r>
              <a:rPr lang="en-US" sz="2000" dirty="0" smtClean="0"/>
              <a:t>Contractor/performance bond is required for all public works contracts. (RCW 39.08.010) </a:t>
            </a:r>
          </a:p>
          <a:p>
            <a:pPr marL="731520" lvl="1" eaLnBrk="1" hangingPunct="1">
              <a:spcBef>
                <a:spcPts val="0"/>
              </a:spcBef>
              <a:buClr>
                <a:srgbClr val="002060"/>
              </a:buClr>
              <a:buSzPct val="100000"/>
              <a:buFont typeface="Wingdings" pitchFamily="2" charset="2"/>
              <a:buChar char="§"/>
              <a:defRPr/>
            </a:pPr>
            <a:r>
              <a:rPr lang="en-US" sz="1800" dirty="0" smtClean="0">
                <a:solidFill>
                  <a:schemeClr val="tx1"/>
                </a:solidFill>
              </a:rPr>
              <a:t>Failure to obtain such a bond subjects the entity to all claims of persons performing the contract (RCW 39.08.015).</a:t>
            </a:r>
          </a:p>
        </p:txBody>
      </p:sp>
      <p:pic>
        <p:nvPicPr>
          <p:cNvPr id="24580" name="Picture 5" descr="sign.jpg"/>
          <p:cNvPicPr>
            <a:picLocks noChangeAspect="1"/>
          </p:cNvPicPr>
          <p:nvPr/>
        </p:nvPicPr>
        <p:blipFill>
          <a:blip r:embed="rId3" cstate="print"/>
          <a:srcRect/>
          <a:stretch>
            <a:fillRect/>
          </a:stretch>
        </p:blipFill>
        <p:spPr bwMode="auto">
          <a:xfrm>
            <a:off x="7239000" y="381000"/>
            <a:ext cx="1422400" cy="1123950"/>
          </a:xfrm>
          <a:prstGeom prst="rect">
            <a:avLst/>
          </a:prstGeom>
          <a:noFill/>
          <a:ln w="9525">
            <a:noFill/>
            <a:miter lim="800000"/>
            <a:headEnd/>
            <a:tailEnd/>
          </a:ln>
        </p:spPr>
      </p:pic>
      <p:pic>
        <p:nvPicPr>
          <p:cNvPr id="24581" name="Picture 3" descr="New_station.jpg"/>
          <p:cNvPicPr>
            <a:picLocks noChangeAspect="1"/>
          </p:cNvPicPr>
          <p:nvPr/>
        </p:nvPicPr>
        <p:blipFill>
          <a:blip r:embed="rId4"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Public Works Projects</a:t>
            </a:r>
          </a:p>
        </p:txBody>
      </p:sp>
      <p:sp>
        <p:nvSpPr>
          <p:cNvPr id="25603" name="Rectangle 3"/>
          <p:cNvSpPr>
            <a:spLocks noGrp="1" noChangeArrowheads="1"/>
          </p:cNvSpPr>
          <p:nvPr>
            <p:ph sz="quarter" idx="1"/>
          </p:nvPr>
        </p:nvSpPr>
        <p:spPr>
          <a:xfrm>
            <a:off x="685800" y="1905000"/>
            <a:ext cx="8123238" cy="4267200"/>
          </a:xfrm>
        </p:spPr>
        <p:txBody>
          <a:bodyPr/>
          <a:lstStyle/>
          <a:p>
            <a:pPr eaLnBrk="1" hangingPunct="1">
              <a:buFont typeface="Wingdings 2" pitchFamily="18" charset="2"/>
              <a:buNone/>
              <a:defRPr/>
            </a:pPr>
            <a:r>
              <a:rPr lang="en-US" sz="2400" b="1" dirty="0" smtClean="0"/>
              <a:t>Contract Performance</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Must obtain a Statement of Intent to Pay Prevailing Wage for general contractor and all subcontractors prior to making payment. (RCW 39.12.040)  </a:t>
            </a:r>
          </a:p>
          <a:p>
            <a:pPr marL="457200" indent="-457200" eaLnBrk="1" hangingPunct="1">
              <a:spcBef>
                <a:spcPts val="0"/>
              </a:spcBef>
              <a:buClr>
                <a:srgbClr val="002060"/>
              </a:buClr>
              <a:buSzPct val="100000"/>
              <a:buFont typeface="Wingdings" pitchFamily="2" charset="2"/>
              <a:buChar char="n"/>
              <a:defRPr/>
            </a:pPr>
            <a:r>
              <a:rPr lang="en-US" sz="2000" dirty="0" smtClean="0"/>
              <a:t>Must retain 5 percent of contractor’s earnings. (RCW 60.28)</a:t>
            </a:r>
          </a:p>
          <a:p>
            <a:pPr marL="731520" lvl="1" eaLnBrk="1" hangingPunct="1">
              <a:spcBef>
                <a:spcPts val="0"/>
              </a:spcBef>
              <a:buClr>
                <a:srgbClr val="002060"/>
              </a:buClr>
              <a:buSzPct val="100000"/>
              <a:buFont typeface="Wingdings" pitchFamily="2" charset="2"/>
              <a:buChar char="§"/>
              <a:defRPr/>
            </a:pPr>
            <a:r>
              <a:rPr lang="en-US" sz="1800" dirty="0" smtClean="0">
                <a:solidFill>
                  <a:schemeClr val="tx1"/>
                </a:solidFill>
              </a:rPr>
              <a:t>At the option of the contractor, money reserved as </a:t>
            </a:r>
            <a:r>
              <a:rPr lang="en-US" sz="1800" dirty="0" err="1" smtClean="0">
                <a:solidFill>
                  <a:schemeClr val="tx1"/>
                </a:solidFill>
              </a:rPr>
              <a:t>retainage</a:t>
            </a:r>
            <a:r>
              <a:rPr lang="en-US" sz="1800" dirty="0" smtClean="0">
                <a:solidFill>
                  <a:schemeClr val="tx1"/>
                </a:solidFill>
              </a:rPr>
              <a:t> may be:</a:t>
            </a:r>
          </a:p>
          <a:p>
            <a:pPr marL="914400" lvl="2" eaLnBrk="1" hangingPunct="1">
              <a:spcBef>
                <a:spcPts val="0"/>
              </a:spcBef>
              <a:spcAft>
                <a:spcPts val="600"/>
              </a:spcAft>
              <a:buClr>
                <a:srgbClr val="002060"/>
              </a:buClr>
              <a:buSzPct val="100000"/>
              <a:buFont typeface="Myriad Pro" pitchFamily="34" charset="0"/>
              <a:buChar char="–"/>
              <a:defRPr/>
            </a:pPr>
            <a:r>
              <a:rPr lang="en-US" sz="1600" dirty="0" smtClean="0"/>
              <a:t>Held in a fund by the public body.</a:t>
            </a:r>
          </a:p>
          <a:p>
            <a:pPr marL="914400" lvl="2" eaLnBrk="1" hangingPunct="1">
              <a:spcBef>
                <a:spcPts val="0"/>
              </a:spcBef>
              <a:spcAft>
                <a:spcPts val="600"/>
              </a:spcAft>
              <a:buClr>
                <a:srgbClr val="002060"/>
              </a:buClr>
              <a:buSzPct val="100000"/>
              <a:buFont typeface="Myriad Pro" pitchFamily="34" charset="0"/>
              <a:buChar char="–"/>
              <a:defRPr/>
            </a:pPr>
            <a:r>
              <a:rPr lang="en-US" sz="1600" dirty="0" smtClean="0"/>
              <a:t>Deposited in an interest-bearing account in a bank, mutual savings bank, or savings and loan association.</a:t>
            </a:r>
          </a:p>
          <a:p>
            <a:pPr marL="914400" lvl="2" eaLnBrk="1" hangingPunct="1">
              <a:spcBef>
                <a:spcPts val="0"/>
              </a:spcBef>
              <a:spcAft>
                <a:spcPts val="600"/>
              </a:spcAft>
              <a:buClr>
                <a:srgbClr val="002060"/>
              </a:buClr>
              <a:buSzPct val="100000"/>
              <a:buFont typeface="Myriad Pro" pitchFamily="34" charset="0"/>
              <a:buChar char="–"/>
              <a:defRPr/>
            </a:pPr>
            <a:r>
              <a:rPr lang="en-US" sz="1600" dirty="0" smtClean="0"/>
              <a:t>Placed in escrow with a bank or trust company.</a:t>
            </a:r>
          </a:p>
          <a:p>
            <a:pPr marL="731520" lvl="1" eaLnBrk="1" hangingPunct="1">
              <a:spcBef>
                <a:spcPts val="0"/>
              </a:spcBef>
              <a:buClr>
                <a:srgbClr val="002060"/>
              </a:buClr>
              <a:buSzPct val="100000"/>
              <a:buFont typeface="Wingdings" pitchFamily="2" charset="2"/>
              <a:buChar char="§"/>
              <a:defRPr/>
            </a:pPr>
            <a:r>
              <a:rPr lang="en-US" sz="1800" dirty="0" smtClean="0">
                <a:solidFill>
                  <a:schemeClr val="tx1"/>
                </a:solidFill>
              </a:rPr>
              <a:t>Any interest earnings on these monies must be paid to the contractor (RCW 60.28.011).</a:t>
            </a:r>
          </a:p>
        </p:txBody>
      </p:sp>
      <p:pic>
        <p:nvPicPr>
          <p:cNvPr id="25604" name="Picture 5" descr="sign.jpg"/>
          <p:cNvPicPr>
            <a:picLocks noChangeAspect="1"/>
          </p:cNvPicPr>
          <p:nvPr/>
        </p:nvPicPr>
        <p:blipFill>
          <a:blip r:embed="rId3" cstate="print"/>
          <a:srcRect/>
          <a:stretch>
            <a:fillRect/>
          </a:stretch>
        </p:blipFill>
        <p:spPr bwMode="auto">
          <a:xfrm>
            <a:off x="7239000" y="381000"/>
            <a:ext cx="1422400" cy="1123950"/>
          </a:xfrm>
          <a:prstGeom prst="rect">
            <a:avLst/>
          </a:prstGeom>
          <a:noFill/>
          <a:ln w="9525">
            <a:noFill/>
            <a:miter lim="800000"/>
            <a:headEnd/>
            <a:tailEnd/>
          </a:ln>
        </p:spPr>
      </p:pic>
      <p:pic>
        <p:nvPicPr>
          <p:cNvPr id="25605" name="Picture 3" descr="New_station.jpg"/>
          <p:cNvPicPr>
            <a:picLocks noChangeAspect="1"/>
          </p:cNvPicPr>
          <p:nvPr/>
        </p:nvPicPr>
        <p:blipFill>
          <a:blip r:embed="rId4"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itle 1"/>
          <p:cNvSpPr>
            <a:spLocks noGrp="1"/>
          </p:cNvSpPr>
          <p:nvPr>
            <p:ph type="title"/>
          </p:nvPr>
        </p:nvSpPr>
        <p:spPr>
          <a:xfrm>
            <a:off x="685800" y="1066800"/>
            <a:ext cx="7467600" cy="758825"/>
          </a:xfrm>
        </p:spPr>
        <p:txBody>
          <a:bodyPr/>
          <a:lstStyle/>
          <a:p>
            <a:pPr algn="l" eaLnBrk="1" hangingPunct="1"/>
            <a:r>
              <a:rPr lang="en-US" sz="4000" b="1" smtClean="0">
                <a:solidFill>
                  <a:schemeClr val="bg1"/>
                </a:solidFill>
              </a:rPr>
              <a:t>Public Works Projects</a:t>
            </a:r>
          </a:p>
        </p:txBody>
      </p:sp>
      <p:sp>
        <p:nvSpPr>
          <p:cNvPr id="26627" name="Content Placeholder 2"/>
          <p:cNvSpPr>
            <a:spLocks noGrp="1"/>
          </p:cNvSpPr>
          <p:nvPr>
            <p:ph sz="quarter" idx="1"/>
          </p:nvPr>
        </p:nvSpPr>
        <p:spPr>
          <a:xfrm>
            <a:off x="685800" y="1905000"/>
            <a:ext cx="8120063" cy="4419600"/>
          </a:xfrm>
        </p:spPr>
        <p:txBody>
          <a:bodyPr/>
          <a:lstStyle/>
          <a:p>
            <a:pPr eaLnBrk="1" hangingPunct="1">
              <a:buFont typeface="Wingdings 2" pitchFamily="18" charset="2"/>
              <a:buNone/>
              <a:defRPr/>
            </a:pPr>
            <a:r>
              <a:rPr lang="en-US" sz="2400" b="1" dirty="0" smtClean="0"/>
              <a:t>Contract Performance</a:t>
            </a:r>
          </a:p>
          <a:p>
            <a:pPr marL="457200" indent="-457200" eaLnBrk="1" hangingPunct="1">
              <a:spcBef>
                <a:spcPts val="0"/>
              </a:spcBef>
              <a:buClr>
                <a:srgbClr val="002060"/>
              </a:buClr>
              <a:buSzPct val="100000"/>
              <a:buFont typeface="Wingdings" pitchFamily="2" charset="2"/>
              <a:buChar char="n"/>
              <a:defRPr/>
            </a:pPr>
            <a:r>
              <a:rPr lang="en-US" sz="2000" dirty="0" smtClean="0"/>
              <a:t>Change Orders</a:t>
            </a:r>
          </a:p>
          <a:p>
            <a:pPr marL="731520" lvl="1">
              <a:spcBef>
                <a:spcPts val="0"/>
              </a:spcBef>
              <a:spcAft>
                <a:spcPts val="300"/>
              </a:spcAft>
              <a:buClr>
                <a:srgbClr val="002060"/>
              </a:buClr>
              <a:buSzPct val="100000"/>
              <a:buFont typeface="Wingdings" pitchFamily="2" charset="2"/>
              <a:buChar char="§"/>
              <a:defRPr/>
            </a:pPr>
            <a:r>
              <a:rPr lang="en-US" sz="1700" dirty="0" smtClean="0">
                <a:solidFill>
                  <a:schemeClr val="tx1"/>
                </a:solidFill>
              </a:rPr>
              <a:t>A District's authority to order changes to a contract is limited to changes that are within the original scope of the contract.</a:t>
            </a:r>
          </a:p>
          <a:p>
            <a:pPr marL="731520" lvl="1">
              <a:spcBef>
                <a:spcPts val="0"/>
              </a:spcBef>
              <a:spcAft>
                <a:spcPts val="300"/>
              </a:spcAft>
              <a:buClr>
                <a:srgbClr val="002060"/>
              </a:buClr>
              <a:buSzPct val="100000"/>
              <a:buFont typeface="Wingdings" pitchFamily="2" charset="2"/>
              <a:buChar char="§"/>
              <a:defRPr/>
            </a:pPr>
            <a:r>
              <a:rPr lang="en-US" sz="1700" dirty="0" smtClean="0">
                <a:solidFill>
                  <a:schemeClr val="tx1"/>
                </a:solidFill>
              </a:rPr>
              <a:t>Changes within or outside the scope of the original contract are not always readily discernable.  A modification generally falls within the scope of the original procurement if potential bidders would have expected it to fall within the contract's changes clause. </a:t>
            </a:r>
          </a:p>
          <a:p>
            <a:pPr marL="731520" lvl="1">
              <a:spcBef>
                <a:spcPts val="0"/>
              </a:spcBef>
              <a:spcAft>
                <a:spcPts val="300"/>
              </a:spcAft>
              <a:buClr>
                <a:srgbClr val="002060"/>
              </a:buClr>
              <a:buSzPct val="100000"/>
              <a:buFont typeface="Wingdings" pitchFamily="2" charset="2"/>
              <a:buChar char="§"/>
              <a:defRPr/>
            </a:pPr>
            <a:r>
              <a:rPr lang="en-US" sz="1700" dirty="0" smtClean="0">
                <a:solidFill>
                  <a:schemeClr val="tx1"/>
                </a:solidFill>
              </a:rPr>
              <a:t>A change beyond the scope of the contract is generally one that so drastically alters the work that it effectively requires the contractor to perform duties materially different from those originally bargained for under the original contract, effectively creating a new project.</a:t>
            </a:r>
          </a:p>
          <a:p>
            <a:pPr marL="731520" lvl="1">
              <a:spcBef>
                <a:spcPts val="0"/>
              </a:spcBef>
              <a:spcAft>
                <a:spcPts val="300"/>
              </a:spcAft>
              <a:buClr>
                <a:srgbClr val="002060"/>
              </a:buClr>
              <a:buSzPct val="100000"/>
              <a:buFont typeface="Wingdings" pitchFamily="2" charset="2"/>
              <a:buChar char="§"/>
              <a:defRPr/>
            </a:pPr>
            <a:r>
              <a:rPr lang="en-US" sz="1700" dirty="0" smtClean="0">
                <a:solidFill>
                  <a:schemeClr val="tx1"/>
                </a:solidFill>
              </a:rPr>
              <a:t>The bottom line is that a government entity cannot avoid competitive bidding requirements by adopting a change order that drastically modifies the scope of work beyond that in the original contract.  </a:t>
            </a:r>
          </a:p>
        </p:txBody>
      </p:sp>
      <p:pic>
        <p:nvPicPr>
          <p:cNvPr id="26628" name="Picture 5" descr="sign.jpg"/>
          <p:cNvPicPr>
            <a:picLocks noChangeAspect="1"/>
          </p:cNvPicPr>
          <p:nvPr/>
        </p:nvPicPr>
        <p:blipFill>
          <a:blip r:embed="rId2" cstate="print"/>
          <a:srcRect/>
          <a:stretch>
            <a:fillRect/>
          </a:stretch>
        </p:blipFill>
        <p:spPr bwMode="auto">
          <a:xfrm>
            <a:off x="7239000" y="381000"/>
            <a:ext cx="1422400" cy="1123950"/>
          </a:xfrm>
          <a:prstGeom prst="rect">
            <a:avLst/>
          </a:prstGeom>
          <a:noFill/>
          <a:ln w="9525">
            <a:noFill/>
            <a:miter lim="800000"/>
            <a:headEnd/>
            <a:tailEnd/>
          </a:ln>
        </p:spPr>
      </p:pic>
      <p:pic>
        <p:nvPicPr>
          <p:cNvPr id="26629" name="Picture 3" descr="New_station.jpg"/>
          <p:cNvPicPr>
            <a:picLocks noChangeAspect="1"/>
          </p:cNvPicPr>
          <p:nvPr/>
        </p:nvPicPr>
        <p:blipFill>
          <a:blip r:embed="rId3"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itle 1"/>
          <p:cNvSpPr>
            <a:spLocks noGrp="1"/>
          </p:cNvSpPr>
          <p:nvPr>
            <p:ph type="title"/>
          </p:nvPr>
        </p:nvSpPr>
        <p:spPr>
          <a:xfrm>
            <a:off x="685800" y="1066800"/>
            <a:ext cx="8150225" cy="758825"/>
          </a:xfrm>
        </p:spPr>
        <p:txBody>
          <a:bodyPr/>
          <a:lstStyle/>
          <a:p>
            <a:pPr algn="l" eaLnBrk="1" hangingPunct="1"/>
            <a:r>
              <a:rPr lang="en-US" sz="4000" b="1" smtClean="0">
                <a:solidFill>
                  <a:schemeClr val="bg1"/>
                </a:solidFill>
              </a:rPr>
              <a:t>Public Works Projects</a:t>
            </a:r>
          </a:p>
        </p:txBody>
      </p:sp>
      <p:sp>
        <p:nvSpPr>
          <p:cNvPr id="27651" name="Content Placeholder 2"/>
          <p:cNvSpPr>
            <a:spLocks noGrp="1"/>
          </p:cNvSpPr>
          <p:nvPr>
            <p:ph sz="quarter" idx="1"/>
          </p:nvPr>
        </p:nvSpPr>
        <p:spPr>
          <a:xfrm>
            <a:off x="685800" y="1905000"/>
            <a:ext cx="8120063" cy="4724400"/>
          </a:xfrm>
        </p:spPr>
        <p:txBody>
          <a:bodyPr/>
          <a:lstStyle/>
          <a:p>
            <a:pPr eaLnBrk="1" hangingPunct="1">
              <a:buFont typeface="Wingdings 2" pitchFamily="18" charset="2"/>
              <a:buNone/>
              <a:defRPr/>
            </a:pPr>
            <a:r>
              <a:rPr lang="en-US" sz="2400" b="1" dirty="0" smtClean="0"/>
              <a:t>Contract Closeout</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For projects exceeding $35,000, the District is required to notify the state Department of Revenue and obtain a release from the Department prior to final acceptance of the project.  The purpose of this notice is to ensure that contractors properly pay sales tax (RCW 60.28.050-060).</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The District should have the following documentation before releasing the </a:t>
            </a:r>
            <a:r>
              <a:rPr lang="en-US" sz="2000" dirty="0" err="1" smtClean="0"/>
              <a:t>retainage</a:t>
            </a:r>
            <a:r>
              <a:rPr lang="en-US" sz="2000" dirty="0" smtClean="0"/>
              <a:t>:</a:t>
            </a:r>
          </a:p>
          <a:p>
            <a:pPr marL="731520" lvl="1" eaLnBrk="1" hangingPunct="1">
              <a:spcBef>
                <a:spcPts val="0"/>
              </a:spcBef>
              <a:buClr>
                <a:srgbClr val="002060"/>
              </a:buClr>
              <a:buSzPct val="100000"/>
              <a:buFont typeface="Wingdings" pitchFamily="2" charset="2"/>
              <a:buChar char="§"/>
              <a:defRPr/>
            </a:pPr>
            <a:r>
              <a:rPr lang="en-US" sz="1800" dirty="0" smtClean="0">
                <a:solidFill>
                  <a:schemeClr val="tx1"/>
                </a:solidFill>
              </a:rPr>
              <a:t>Approved (by L&amp;I) intent to pay prevailing wages and affidavit of prevailing wages paid by the contractor and all subcontractors.  </a:t>
            </a:r>
          </a:p>
          <a:p>
            <a:pPr marL="731520" lvl="1" eaLnBrk="1" hangingPunct="1">
              <a:spcBef>
                <a:spcPts val="0"/>
              </a:spcBef>
              <a:buClr>
                <a:srgbClr val="002060"/>
              </a:buClr>
              <a:buSzPct val="100000"/>
              <a:buFont typeface="Wingdings" pitchFamily="2" charset="2"/>
              <a:buChar char="§"/>
              <a:defRPr/>
            </a:pPr>
            <a:r>
              <a:rPr lang="en-US" sz="1800" dirty="0" smtClean="0">
                <a:solidFill>
                  <a:schemeClr val="tx1"/>
                </a:solidFill>
              </a:rPr>
              <a:t>Certificate of payment of taxes by the contractor from Department of Revenue.</a:t>
            </a:r>
          </a:p>
          <a:p>
            <a:pPr eaLnBrk="1" hangingPunct="1">
              <a:defRPr/>
            </a:pPr>
            <a:endParaRPr lang="en-US" sz="2000" b="1" dirty="0" smtClean="0"/>
          </a:p>
          <a:p>
            <a:pPr eaLnBrk="1" hangingPunct="1">
              <a:defRPr/>
            </a:pPr>
            <a:endParaRPr lang="en-US" dirty="0" smtClean="0"/>
          </a:p>
        </p:txBody>
      </p:sp>
      <p:pic>
        <p:nvPicPr>
          <p:cNvPr id="27652" name="Picture 5" descr="sign.jpg"/>
          <p:cNvPicPr>
            <a:picLocks noChangeAspect="1"/>
          </p:cNvPicPr>
          <p:nvPr/>
        </p:nvPicPr>
        <p:blipFill>
          <a:blip r:embed="rId2" cstate="print"/>
          <a:srcRect/>
          <a:stretch>
            <a:fillRect/>
          </a:stretch>
        </p:blipFill>
        <p:spPr bwMode="auto">
          <a:xfrm>
            <a:off x="7239000" y="381000"/>
            <a:ext cx="1422400" cy="1123950"/>
          </a:xfrm>
          <a:prstGeom prst="rect">
            <a:avLst/>
          </a:prstGeom>
          <a:noFill/>
          <a:ln w="9525">
            <a:noFill/>
            <a:miter lim="800000"/>
            <a:headEnd/>
            <a:tailEnd/>
          </a:ln>
        </p:spPr>
      </p:pic>
      <p:pic>
        <p:nvPicPr>
          <p:cNvPr id="27653" name="Picture 3" descr="New_station.jpg"/>
          <p:cNvPicPr>
            <a:picLocks noChangeAspect="1"/>
          </p:cNvPicPr>
          <p:nvPr/>
        </p:nvPicPr>
        <p:blipFill>
          <a:blip r:embed="rId3"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Public Works Projects</a:t>
            </a:r>
          </a:p>
        </p:txBody>
      </p:sp>
      <p:sp>
        <p:nvSpPr>
          <p:cNvPr id="28675" name="Rectangle 3"/>
          <p:cNvSpPr>
            <a:spLocks noGrp="1" noChangeArrowheads="1"/>
          </p:cNvSpPr>
          <p:nvPr>
            <p:ph sz="quarter" idx="1"/>
          </p:nvPr>
        </p:nvSpPr>
        <p:spPr>
          <a:xfrm>
            <a:off x="685800" y="1828800"/>
            <a:ext cx="8123238" cy="4191000"/>
          </a:xfrm>
        </p:spPr>
        <p:txBody>
          <a:bodyPr/>
          <a:lstStyle/>
          <a:p>
            <a:pPr eaLnBrk="1" hangingPunct="1">
              <a:lnSpc>
                <a:spcPct val="90000"/>
              </a:lnSpc>
              <a:buFont typeface="Wingdings 2" pitchFamily="18" charset="2"/>
              <a:buNone/>
              <a:defRPr/>
            </a:pPr>
            <a:r>
              <a:rPr lang="en-US" sz="2400" b="1" dirty="0" smtClean="0"/>
              <a:t>More on Prevailing Wage</a:t>
            </a:r>
          </a:p>
          <a:p>
            <a:pPr marL="457200" indent="-457200" eaLnBrk="1" hangingPunct="1">
              <a:spcBef>
                <a:spcPts val="0"/>
              </a:spcBef>
              <a:spcAft>
                <a:spcPts val="600"/>
              </a:spcAft>
              <a:buClr>
                <a:srgbClr val="002060"/>
              </a:buClr>
              <a:buSzPct val="100000"/>
              <a:buFont typeface="Wingdings" pitchFamily="2" charset="2"/>
              <a:buChar char="n"/>
              <a:defRPr/>
            </a:pPr>
            <a:r>
              <a:rPr lang="en-US" sz="1800" dirty="0" smtClean="0"/>
              <a:t>Does not apply to people regularly employed by the District.</a:t>
            </a:r>
          </a:p>
          <a:p>
            <a:pPr marL="457200" indent="-457200" eaLnBrk="1" hangingPunct="1">
              <a:spcBef>
                <a:spcPts val="0"/>
              </a:spcBef>
              <a:spcAft>
                <a:spcPts val="600"/>
              </a:spcAft>
              <a:buClr>
                <a:srgbClr val="002060"/>
              </a:buClr>
              <a:buSzPct val="100000"/>
              <a:buFont typeface="Wingdings" pitchFamily="2" charset="2"/>
              <a:buChar char="n"/>
              <a:defRPr/>
            </a:pPr>
            <a:r>
              <a:rPr lang="en-US" sz="1800" dirty="0" smtClean="0"/>
              <a:t>There is no minimum contract amount that requires the payment of prevailing wages.</a:t>
            </a:r>
          </a:p>
          <a:p>
            <a:pPr marL="457200" indent="-457200" eaLnBrk="1" hangingPunct="1">
              <a:spcBef>
                <a:spcPts val="0"/>
              </a:spcBef>
              <a:spcAft>
                <a:spcPts val="600"/>
              </a:spcAft>
              <a:buClr>
                <a:srgbClr val="002060"/>
              </a:buClr>
              <a:buSzPct val="100000"/>
              <a:buFont typeface="Wingdings" pitchFamily="2" charset="2"/>
              <a:buChar char="n"/>
              <a:defRPr/>
            </a:pPr>
            <a:r>
              <a:rPr lang="en-US" sz="1800" dirty="0" smtClean="0"/>
              <a:t>All contracts for work, construction, alteration, repair, improvement, and maintenance are subject to prevailing wage requirements.</a:t>
            </a:r>
          </a:p>
          <a:p>
            <a:pPr marL="457200" indent="-457200" eaLnBrk="1" hangingPunct="1">
              <a:spcBef>
                <a:spcPts val="0"/>
              </a:spcBef>
              <a:spcAft>
                <a:spcPts val="0"/>
              </a:spcAft>
              <a:buClr>
                <a:srgbClr val="002060"/>
              </a:buClr>
              <a:buSzPct val="100000"/>
              <a:buFont typeface="Wingdings" pitchFamily="2" charset="2"/>
              <a:buChar char="n"/>
              <a:defRPr/>
            </a:pPr>
            <a:r>
              <a:rPr lang="en-US" sz="1800" dirty="0" smtClean="0"/>
              <a:t>The prevailing wage rate in effect on the bid due date are the rates that apply to that contract.</a:t>
            </a:r>
          </a:p>
          <a:p>
            <a:pPr marL="731520" lvl="1" eaLnBrk="1" hangingPunct="1">
              <a:spcBef>
                <a:spcPts val="0"/>
              </a:spcBef>
              <a:buClr>
                <a:srgbClr val="002060"/>
              </a:buClr>
              <a:buSzPct val="100000"/>
              <a:buFont typeface="Wingdings" pitchFamily="2" charset="2"/>
              <a:buChar char="§"/>
              <a:defRPr/>
            </a:pPr>
            <a:r>
              <a:rPr lang="en-US" sz="1600" dirty="0" smtClean="0">
                <a:solidFill>
                  <a:schemeClr val="tx1"/>
                </a:solidFill>
              </a:rPr>
              <a:t>Except:</a:t>
            </a:r>
          </a:p>
          <a:p>
            <a:pPr marL="914400" lvl="2" eaLnBrk="1" hangingPunct="1">
              <a:spcBef>
                <a:spcPts val="0"/>
              </a:spcBef>
              <a:buClr>
                <a:srgbClr val="002060"/>
              </a:buClr>
              <a:buSzPct val="100000"/>
              <a:buFont typeface="Myriad Pro" pitchFamily="34" charset="0"/>
              <a:buChar char="–"/>
              <a:defRPr/>
            </a:pPr>
            <a:r>
              <a:rPr lang="en-US" sz="1400" dirty="0" smtClean="0"/>
              <a:t>Use the contract award date is the award was not within six months of the bid date (WAC 296-127-011).</a:t>
            </a:r>
          </a:p>
          <a:p>
            <a:pPr marL="914400" lvl="2" eaLnBrk="1" hangingPunct="1">
              <a:spcBef>
                <a:spcPts val="0"/>
              </a:spcBef>
              <a:buClr>
                <a:srgbClr val="002060"/>
              </a:buClr>
              <a:buSzPct val="100000"/>
              <a:buFont typeface="Myriad Pro" pitchFamily="34" charset="0"/>
              <a:buChar char="–"/>
              <a:defRPr/>
            </a:pPr>
            <a:r>
              <a:rPr lang="en-US" sz="1400" dirty="0" smtClean="0"/>
              <a:t>Annual updates are required for building service maintenance (janitorial) contracts (WAC296-127-023).</a:t>
            </a:r>
          </a:p>
          <a:p>
            <a:pPr marL="457200" indent="-457200" eaLnBrk="1" hangingPunct="1">
              <a:spcBef>
                <a:spcPts val="0"/>
              </a:spcBef>
              <a:buClr>
                <a:srgbClr val="002060"/>
              </a:buClr>
              <a:buSzPct val="100000"/>
              <a:buFont typeface="Wingdings" pitchFamily="2" charset="2"/>
              <a:buChar char="n"/>
              <a:defRPr/>
            </a:pPr>
            <a:r>
              <a:rPr lang="en-US" sz="1800" dirty="0" smtClean="0"/>
              <a:t>It is the District’s responsibility to ensure the contractor and all subcontractors have filed Statements of Intent to Pay Prevailing Wage prior to making payment on the contract.</a:t>
            </a:r>
          </a:p>
          <a:p>
            <a:pPr lvl="1" eaLnBrk="1" hangingPunct="1">
              <a:lnSpc>
                <a:spcPct val="90000"/>
              </a:lnSpc>
              <a:defRPr/>
            </a:pPr>
            <a:endParaRPr lang="en-US" sz="1900" dirty="0" smtClean="0"/>
          </a:p>
        </p:txBody>
      </p:sp>
      <p:pic>
        <p:nvPicPr>
          <p:cNvPr id="28676" name="Picture 5" descr="sign.jpg"/>
          <p:cNvPicPr>
            <a:picLocks noChangeAspect="1"/>
          </p:cNvPicPr>
          <p:nvPr/>
        </p:nvPicPr>
        <p:blipFill>
          <a:blip r:embed="rId3" cstate="print"/>
          <a:srcRect/>
          <a:stretch>
            <a:fillRect/>
          </a:stretch>
        </p:blipFill>
        <p:spPr bwMode="auto">
          <a:xfrm>
            <a:off x="7239000" y="381000"/>
            <a:ext cx="1422400" cy="1123950"/>
          </a:xfrm>
          <a:prstGeom prst="rect">
            <a:avLst/>
          </a:prstGeom>
          <a:noFill/>
          <a:ln w="9525">
            <a:noFill/>
            <a:miter lim="800000"/>
            <a:headEnd/>
            <a:tailEnd/>
          </a:ln>
        </p:spPr>
      </p:pic>
      <p:pic>
        <p:nvPicPr>
          <p:cNvPr id="28677" name="Picture 3" descr="New_station.jpg"/>
          <p:cNvPicPr>
            <a:picLocks noChangeAspect="1"/>
          </p:cNvPicPr>
          <p:nvPr/>
        </p:nvPicPr>
        <p:blipFill>
          <a:blip r:embed="rId4"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Public Works Projects</a:t>
            </a:r>
          </a:p>
        </p:txBody>
      </p:sp>
      <p:sp>
        <p:nvSpPr>
          <p:cNvPr id="29699" name="Rectangle 3"/>
          <p:cNvSpPr>
            <a:spLocks noGrp="1" noChangeArrowheads="1"/>
          </p:cNvSpPr>
          <p:nvPr>
            <p:ph sz="quarter" idx="1"/>
          </p:nvPr>
        </p:nvSpPr>
        <p:spPr>
          <a:xfrm>
            <a:off x="685800" y="1905000"/>
            <a:ext cx="8120063" cy="4194175"/>
          </a:xfrm>
        </p:spPr>
        <p:txBody>
          <a:bodyPr/>
          <a:lstStyle/>
          <a:p>
            <a:pPr eaLnBrk="1" hangingPunct="1">
              <a:buFont typeface="Wingdings 2" pitchFamily="18" charset="2"/>
              <a:buNone/>
            </a:pPr>
            <a:r>
              <a:rPr lang="en-US" sz="2400" b="1" smtClean="0"/>
              <a:t>More on Prevailing Wage</a:t>
            </a:r>
            <a:r>
              <a:rPr lang="en-US" sz="2400" smtClean="0"/>
              <a:t> </a:t>
            </a:r>
          </a:p>
          <a:p>
            <a:pPr eaLnBrk="1" hangingPunct="1">
              <a:buClr>
                <a:srgbClr val="002060"/>
              </a:buClr>
              <a:buSzPct val="100000"/>
              <a:buFont typeface="Wingdings" pitchFamily="2" charset="2"/>
              <a:buChar char="n"/>
            </a:pPr>
            <a:r>
              <a:rPr lang="en-US" sz="2000" smtClean="0"/>
              <a:t>Contractor Responsibilities</a:t>
            </a:r>
          </a:p>
          <a:p>
            <a:pPr marL="730250" lvl="1" eaLnBrk="1" hangingPunct="1">
              <a:spcBef>
                <a:spcPct val="0"/>
              </a:spcBef>
              <a:buClr>
                <a:srgbClr val="002060"/>
              </a:buClr>
              <a:buSzPct val="100000"/>
              <a:buFont typeface="Wingdings" pitchFamily="2" charset="2"/>
              <a:buChar char="§"/>
            </a:pPr>
            <a:r>
              <a:rPr lang="en-US" sz="1800" smtClean="0">
                <a:solidFill>
                  <a:schemeClr val="tx1"/>
                </a:solidFill>
              </a:rPr>
              <a:t>Pay the prevailing rates of pay to laborers, workers, and mechanics on public works.</a:t>
            </a:r>
          </a:p>
          <a:p>
            <a:pPr marL="730250" lvl="1" eaLnBrk="1" hangingPunct="1">
              <a:spcBef>
                <a:spcPct val="0"/>
              </a:spcBef>
              <a:buClr>
                <a:srgbClr val="002060"/>
              </a:buClr>
              <a:buSzPct val="100000"/>
              <a:buFont typeface="Wingdings" pitchFamily="2" charset="2"/>
              <a:buChar char="§"/>
            </a:pPr>
            <a:r>
              <a:rPr lang="en-US" sz="1800" smtClean="0">
                <a:solidFill>
                  <a:schemeClr val="tx1"/>
                </a:solidFill>
              </a:rPr>
              <a:t>Provide approved Intent and Affidavit forms to the District.</a:t>
            </a:r>
          </a:p>
          <a:p>
            <a:pPr marL="730250" lvl="1" eaLnBrk="1" hangingPunct="1">
              <a:spcBef>
                <a:spcPct val="0"/>
              </a:spcBef>
              <a:buClr>
                <a:srgbClr val="002060"/>
              </a:buClr>
              <a:buSzPct val="100000"/>
              <a:buFont typeface="Wingdings" pitchFamily="2" charset="2"/>
              <a:buChar char="§"/>
            </a:pPr>
            <a:r>
              <a:rPr lang="en-US" sz="1800" smtClean="0">
                <a:solidFill>
                  <a:schemeClr val="tx1"/>
                </a:solidFill>
              </a:rPr>
              <a:t>Ensure all subcontractors file their Intent and Affidavit forms.</a:t>
            </a:r>
          </a:p>
          <a:p>
            <a:pPr marL="730250" lvl="1" eaLnBrk="1" hangingPunct="1">
              <a:spcBef>
                <a:spcPct val="0"/>
              </a:spcBef>
              <a:buClr>
                <a:srgbClr val="002060"/>
              </a:buClr>
              <a:buSzPct val="100000"/>
              <a:buFont typeface="Wingdings" pitchFamily="2" charset="2"/>
              <a:buChar char="§"/>
            </a:pPr>
            <a:r>
              <a:rPr lang="en-US" sz="1800" smtClean="0">
                <a:solidFill>
                  <a:schemeClr val="tx1"/>
                </a:solidFill>
              </a:rPr>
              <a:t>Keep accurate work and pay records and submit a certified copy upon request.</a:t>
            </a:r>
          </a:p>
          <a:p>
            <a:pPr marL="730250" lvl="1" eaLnBrk="1" hangingPunct="1">
              <a:spcBef>
                <a:spcPct val="0"/>
              </a:spcBef>
              <a:buClr>
                <a:srgbClr val="002060"/>
              </a:buClr>
              <a:buSzPct val="100000"/>
              <a:buFont typeface="Wingdings" pitchFamily="2" charset="2"/>
              <a:buChar char="§"/>
            </a:pPr>
            <a:r>
              <a:rPr lang="en-US" sz="1800" smtClean="0">
                <a:solidFill>
                  <a:schemeClr val="tx1"/>
                </a:solidFill>
              </a:rPr>
              <a:t>For a contract in excess of $10,000, a contractor shall post in a location readily visible to workers at the job site: </a:t>
            </a:r>
          </a:p>
          <a:p>
            <a:pPr marL="914400" lvl="2" eaLnBrk="1" hangingPunct="1">
              <a:spcBef>
                <a:spcPct val="0"/>
              </a:spcBef>
              <a:spcAft>
                <a:spcPts val="600"/>
              </a:spcAft>
              <a:buFont typeface="Wingdings 2" pitchFamily="18" charset="2"/>
              <a:buNone/>
            </a:pPr>
            <a:r>
              <a:rPr lang="en-US" sz="1600" smtClean="0"/>
              <a:t>(1) A copy of a statement of intent to pay prevailing wages approved by the industrial statistician of the Department of Labor and Industries; and </a:t>
            </a:r>
          </a:p>
          <a:p>
            <a:pPr marL="914400" lvl="2" eaLnBrk="1" hangingPunct="1">
              <a:spcBef>
                <a:spcPct val="0"/>
              </a:spcBef>
              <a:spcAft>
                <a:spcPts val="600"/>
              </a:spcAft>
              <a:buFont typeface="Wingdings 2" pitchFamily="18" charset="2"/>
              <a:buNone/>
            </a:pPr>
            <a:r>
              <a:rPr lang="en-US" sz="1600" smtClean="0"/>
              <a:t>(2) The address and telephone number of the industrial statistician of the Department of Labor and Industries where a complaint or inquiry concerning prevailing wages may be made.</a:t>
            </a:r>
            <a:r>
              <a:rPr lang="en-US" sz="1400" smtClean="0"/>
              <a:t/>
            </a:r>
            <a:br>
              <a:rPr lang="en-US" sz="1400" smtClean="0"/>
            </a:br>
            <a:endParaRPr lang="en-US" sz="1400" smtClean="0"/>
          </a:p>
        </p:txBody>
      </p:sp>
      <p:pic>
        <p:nvPicPr>
          <p:cNvPr id="29700" name="Picture 5" descr="sign.jpg"/>
          <p:cNvPicPr>
            <a:picLocks noChangeAspect="1"/>
          </p:cNvPicPr>
          <p:nvPr/>
        </p:nvPicPr>
        <p:blipFill>
          <a:blip r:embed="rId3" cstate="print"/>
          <a:srcRect/>
          <a:stretch>
            <a:fillRect/>
          </a:stretch>
        </p:blipFill>
        <p:spPr bwMode="auto">
          <a:xfrm>
            <a:off x="7239000" y="381000"/>
            <a:ext cx="1422400" cy="1123950"/>
          </a:xfrm>
          <a:prstGeom prst="rect">
            <a:avLst/>
          </a:prstGeom>
          <a:noFill/>
          <a:ln w="9525">
            <a:noFill/>
            <a:miter lim="800000"/>
            <a:headEnd/>
            <a:tailEnd/>
          </a:ln>
        </p:spPr>
      </p:pic>
      <p:pic>
        <p:nvPicPr>
          <p:cNvPr id="29701" name="Picture 3" descr="New_station.jpg"/>
          <p:cNvPicPr>
            <a:picLocks noChangeAspect="1"/>
          </p:cNvPicPr>
          <p:nvPr/>
        </p:nvPicPr>
        <p:blipFill>
          <a:blip r:embed="rId4"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Purchasing</a:t>
            </a:r>
          </a:p>
        </p:txBody>
      </p:sp>
      <p:sp>
        <p:nvSpPr>
          <p:cNvPr id="27651" name="Rectangle 3"/>
          <p:cNvSpPr>
            <a:spLocks noGrp="1" noChangeArrowheads="1"/>
          </p:cNvSpPr>
          <p:nvPr>
            <p:ph sz="quarter" idx="1"/>
          </p:nvPr>
        </p:nvSpPr>
        <p:spPr>
          <a:xfrm>
            <a:off x="685800" y="1905000"/>
            <a:ext cx="8120063" cy="4194175"/>
          </a:xfrm>
        </p:spPr>
        <p:txBody>
          <a:bodyPr/>
          <a:lstStyle/>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Purchase refers to procurement of equipment, materials and/or supplies, except when in connection with a public works project.</a:t>
            </a:r>
          </a:p>
          <a:p>
            <a:pPr marL="457200" indent="-457200" eaLnBrk="1" hangingPunct="1">
              <a:spcBef>
                <a:spcPts val="0"/>
              </a:spcBef>
              <a:spcAft>
                <a:spcPts val="0"/>
              </a:spcAft>
              <a:buClr>
                <a:srgbClr val="002060"/>
              </a:buClr>
              <a:buSzPct val="100000"/>
              <a:buFont typeface="Wingdings" pitchFamily="2" charset="2"/>
              <a:buChar char="n"/>
              <a:defRPr/>
            </a:pPr>
            <a:r>
              <a:rPr lang="en-US" sz="2000" b="1" dirty="0" smtClean="0"/>
              <a:t>Bid Limits</a:t>
            </a:r>
          </a:p>
          <a:p>
            <a:pPr marL="731520" lvl="1" indent="-274320" eaLnBrk="1" fontAlgn="auto" hangingPunct="1">
              <a:spcBef>
                <a:spcPts val="0"/>
              </a:spcBef>
              <a:spcAft>
                <a:spcPts val="600"/>
              </a:spcAft>
              <a:buClr>
                <a:srgbClr val="002060"/>
              </a:buClr>
              <a:buSzPct val="100000"/>
              <a:buFont typeface="Wingdings" pitchFamily="2" charset="2"/>
              <a:buChar char="§"/>
              <a:defRPr/>
            </a:pPr>
            <a:r>
              <a:rPr lang="en-US" sz="1800" dirty="0" smtClean="0">
                <a:solidFill>
                  <a:schemeClr val="tx1"/>
                </a:solidFill>
              </a:rPr>
              <a:t>Less than $10,000: Procure by district policy</a:t>
            </a:r>
          </a:p>
          <a:p>
            <a:pPr marL="731520" lvl="1" indent="-274320" eaLnBrk="1" fontAlgn="auto" hangingPunct="1">
              <a:spcBef>
                <a:spcPts val="0"/>
              </a:spcBef>
              <a:spcAft>
                <a:spcPts val="600"/>
              </a:spcAft>
              <a:buClr>
                <a:srgbClr val="002060"/>
              </a:buClr>
              <a:buSzPct val="100000"/>
              <a:buFont typeface="Wingdings" pitchFamily="2" charset="2"/>
              <a:buChar char="§"/>
              <a:defRPr/>
            </a:pPr>
            <a:r>
              <a:rPr lang="en-US" sz="1800" dirty="0" smtClean="0">
                <a:solidFill>
                  <a:schemeClr val="tx1"/>
                </a:solidFill>
              </a:rPr>
              <a:t>$10,000 to $50,000: Procure using the purchase contract process, if approved by resolution of the governing body.</a:t>
            </a:r>
          </a:p>
          <a:p>
            <a:pPr marL="731520" lvl="1" indent="-274320" eaLnBrk="1" fontAlgn="auto" hangingPunct="1">
              <a:spcBef>
                <a:spcPts val="0"/>
              </a:spcBef>
              <a:spcAft>
                <a:spcPts val="600"/>
              </a:spcAft>
              <a:buClr>
                <a:srgbClr val="002060"/>
              </a:buClr>
              <a:buSzPct val="100000"/>
              <a:buFont typeface="Wingdings" pitchFamily="2" charset="2"/>
              <a:buChar char="§"/>
              <a:defRPr/>
            </a:pPr>
            <a:r>
              <a:rPr lang="en-US" sz="1800" dirty="0" smtClean="0">
                <a:solidFill>
                  <a:schemeClr val="tx1"/>
                </a:solidFill>
              </a:rPr>
              <a:t>Over $50,000: Procure by formal competitive bidding. </a:t>
            </a:r>
          </a:p>
          <a:p>
            <a:pPr marL="457200" indent="-457200" eaLnBrk="1" hangingPunct="1">
              <a:spcBef>
                <a:spcPts val="0"/>
              </a:spcBef>
              <a:buClr>
                <a:srgbClr val="002060"/>
              </a:buClr>
              <a:buSzPct val="100000"/>
              <a:buFont typeface="Wingdings" pitchFamily="2" charset="2"/>
              <a:buChar char="n"/>
              <a:defRPr/>
            </a:pPr>
            <a:r>
              <a:rPr lang="en-US" sz="2000" dirty="0" smtClean="0"/>
              <a:t>To determine whether or not a purchase is over the bid threshold, the District should estimate the cost of the purchase.</a:t>
            </a:r>
          </a:p>
          <a:p>
            <a:pPr lvl="1" eaLnBrk="1" hangingPunct="1">
              <a:defRPr/>
            </a:pPr>
            <a:endParaRPr lang="en-US" sz="1900" dirty="0" smtClean="0"/>
          </a:p>
        </p:txBody>
      </p:sp>
      <p:pic>
        <p:nvPicPr>
          <p:cNvPr id="30724" name="Picture 4" descr="trucks.jpg"/>
          <p:cNvPicPr>
            <a:picLocks noChangeAspect="1"/>
          </p:cNvPicPr>
          <p:nvPr/>
        </p:nvPicPr>
        <p:blipFill>
          <a:blip r:embed="rId3" cstate="print"/>
          <a:srcRect/>
          <a:stretch>
            <a:fillRect/>
          </a:stretch>
        </p:blipFill>
        <p:spPr bwMode="auto">
          <a:xfrm>
            <a:off x="7010400" y="381000"/>
            <a:ext cx="1862138" cy="927100"/>
          </a:xfrm>
          <a:prstGeom prst="rect">
            <a:avLst/>
          </a:prstGeom>
          <a:noFill/>
          <a:ln w="9525">
            <a:noFill/>
            <a:miter lim="800000"/>
            <a:headEnd/>
            <a:tailEnd/>
          </a:ln>
        </p:spPr>
      </p:pic>
      <p:pic>
        <p:nvPicPr>
          <p:cNvPr id="30725" name="Picture 3" descr="protective gear.jpg"/>
          <p:cNvPicPr>
            <a:picLocks noChangeAspect="1"/>
          </p:cNvPicPr>
          <p:nvPr/>
        </p:nvPicPr>
        <p:blipFill>
          <a:blip r:embed="rId4" cstate="print"/>
          <a:srcRect/>
          <a:stretch>
            <a:fillRect/>
          </a:stretch>
        </p:blipFill>
        <p:spPr bwMode="auto">
          <a:xfrm>
            <a:off x="6096000" y="914400"/>
            <a:ext cx="1600200" cy="89217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Purchasing</a:t>
            </a:r>
          </a:p>
        </p:txBody>
      </p:sp>
      <p:sp>
        <p:nvSpPr>
          <p:cNvPr id="31749" name="Content Placeholder 7"/>
          <p:cNvSpPr>
            <a:spLocks noGrp="1"/>
          </p:cNvSpPr>
          <p:nvPr>
            <p:ph sz="quarter" idx="1"/>
          </p:nvPr>
        </p:nvSpPr>
        <p:spPr>
          <a:xfrm>
            <a:off x="685800" y="1905000"/>
            <a:ext cx="8123238" cy="4572000"/>
          </a:xfrm>
        </p:spPr>
        <p:txBody>
          <a:bodyPr/>
          <a:lstStyle/>
          <a:p>
            <a:pPr eaLnBrk="1" hangingPunct="1">
              <a:buFont typeface="Wingdings 2" pitchFamily="18" charset="2"/>
              <a:buNone/>
              <a:defRPr/>
            </a:pPr>
            <a:r>
              <a:rPr lang="en-US" sz="2000" dirty="0" smtClean="0"/>
              <a:t>Exceptions (RCW 39.04.280):</a:t>
            </a:r>
          </a:p>
          <a:p>
            <a:pPr marL="457200" lvl="1" indent="-457200" eaLnBrk="1" hangingPunct="1">
              <a:spcBef>
                <a:spcPts val="0"/>
              </a:spcBef>
              <a:spcAft>
                <a:spcPts val="600"/>
              </a:spcAft>
              <a:buClr>
                <a:srgbClr val="002060"/>
              </a:buClr>
              <a:buSzPct val="100000"/>
              <a:buFont typeface="Wingdings" pitchFamily="2" charset="2"/>
              <a:buChar char="n"/>
              <a:defRPr/>
            </a:pPr>
            <a:r>
              <a:rPr lang="en-US" sz="1800" dirty="0" smtClean="0">
                <a:solidFill>
                  <a:schemeClr val="tx1"/>
                </a:solidFill>
              </a:rPr>
              <a:t>(a) Purchases that are clearly and legitimately limited to a single source of supply.</a:t>
            </a:r>
          </a:p>
          <a:p>
            <a:pPr marL="457200" lvl="1" indent="-457200" eaLnBrk="1" hangingPunct="1">
              <a:spcBef>
                <a:spcPts val="0"/>
              </a:spcBef>
              <a:spcAft>
                <a:spcPts val="600"/>
              </a:spcAft>
              <a:buClr>
                <a:srgbClr val="002060"/>
              </a:buClr>
              <a:buSzPct val="100000"/>
              <a:buFont typeface="Wingdings" pitchFamily="2" charset="2"/>
              <a:buChar char="n"/>
              <a:defRPr/>
            </a:pPr>
            <a:r>
              <a:rPr lang="en-US" sz="1800" dirty="0" smtClean="0">
                <a:solidFill>
                  <a:schemeClr val="tx1"/>
                </a:solidFill>
              </a:rPr>
              <a:t>(b) Purchases involving special facilities or market conditions.</a:t>
            </a:r>
          </a:p>
          <a:p>
            <a:pPr marL="457200" lvl="1" indent="-457200" eaLnBrk="1" hangingPunct="1">
              <a:spcBef>
                <a:spcPts val="0"/>
              </a:spcBef>
              <a:spcAft>
                <a:spcPts val="600"/>
              </a:spcAft>
              <a:buClr>
                <a:srgbClr val="002060"/>
              </a:buClr>
              <a:buSzPct val="100000"/>
              <a:buFont typeface="Wingdings" pitchFamily="2" charset="2"/>
              <a:buChar char="n"/>
              <a:defRPr/>
            </a:pPr>
            <a:r>
              <a:rPr lang="en-US" sz="1800" dirty="0" smtClean="0">
                <a:solidFill>
                  <a:schemeClr val="tx1"/>
                </a:solidFill>
              </a:rPr>
              <a:t>(c) Purchases in the event of an emergency.</a:t>
            </a:r>
          </a:p>
          <a:p>
            <a:pPr marL="457200" lvl="1" indent="-457200" eaLnBrk="1" hangingPunct="1">
              <a:spcBef>
                <a:spcPts val="0"/>
              </a:spcBef>
              <a:spcAft>
                <a:spcPts val="600"/>
              </a:spcAft>
              <a:buClr>
                <a:srgbClr val="002060"/>
              </a:buClr>
              <a:buSzPct val="100000"/>
              <a:buFont typeface="Wingdings" pitchFamily="2" charset="2"/>
              <a:buChar char="n"/>
              <a:defRPr/>
            </a:pPr>
            <a:r>
              <a:rPr lang="en-US" sz="1800" dirty="0" smtClean="0">
                <a:solidFill>
                  <a:schemeClr val="tx1"/>
                </a:solidFill>
              </a:rPr>
              <a:t>(d) Purchases of insurance or bonds.</a:t>
            </a:r>
          </a:p>
          <a:p>
            <a:pPr marL="731520" lvl="2" eaLnBrk="1" hangingPunct="1">
              <a:spcBef>
                <a:spcPts val="0"/>
              </a:spcBef>
              <a:spcAft>
                <a:spcPts val="300"/>
              </a:spcAft>
              <a:buClr>
                <a:srgbClr val="002060"/>
              </a:buClr>
              <a:buSzPct val="100000"/>
              <a:buFont typeface="Wingdings" pitchFamily="2" charset="2"/>
              <a:buChar char="§"/>
              <a:defRPr/>
            </a:pPr>
            <a:r>
              <a:rPr lang="en-US" sz="1600" dirty="0" smtClean="0"/>
              <a:t>The waiver of competitive bidding requirements may be by resolution or by the terms of written policies adopted by the municipality.</a:t>
            </a:r>
          </a:p>
          <a:p>
            <a:pPr marL="731520" lvl="2" eaLnBrk="1" hangingPunct="1">
              <a:spcBef>
                <a:spcPts val="0"/>
              </a:spcBef>
              <a:spcAft>
                <a:spcPts val="300"/>
              </a:spcAft>
              <a:buClr>
                <a:srgbClr val="002060"/>
              </a:buClr>
              <a:buSzPct val="100000"/>
              <a:buFont typeface="Wingdings" pitchFamily="2" charset="2"/>
              <a:buChar char="§"/>
              <a:defRPr/>
            </a:pPr>
            <a:r>
              <a:rPr lang="en-US" sz="1600" dirty="0" smtClean="0"/>
              <a:t>The resolution must recite the factual basis for the exception.</a:t>
            </a:r>
          </a:p>
          <a:p>
            <a:pPr marL="731520" lvl="2" eaLnBrk="1" hangingPunct="1">
              <a:spcBef>
                <a:spcPts val="0"/>
              </a:spcBef>
              <a:spcAft>
                <a:spcPts val="300"/>
              </a:spcAft>
              <a:buClr>
                <a:srgbClr val="002060"/>
              </a:buClr>
              <a:buSzPct val="100000"/>
              <a:buFont typeface="Wingdings" pitchFamily="2" charset="2"/>
              <a:buChar char="§"/>
              <a:defRPr/>
            </a:pPr>
            <a:r>
              <a:rPr lang="en-US" sz="1600" dirty="0" smtClean="0"/>
              <a:t>If the governing body elects to waive competitive bidding requirements by the terms of written policies adopted by the municipality, immediately after the award of any contract, the contract and the factual basis for the exception must be recorded and open to public inspection.</a:t>
            </a:r>
          </a:p>
          <a:p>
            <a:pPr marL="731520" lvl="2" eaLnBrk="1" hangingPunct="1">
              <a:spcBef>
                <a:spcPts val="0"/>
              </a:spcBef>
              <a:spcAft>
                <a:spcPts val="300"/>
              </a:spcAft>
              <a:buClr>
                <a:srgbClr val="002060"/>
              </a:buClr>
              <a:buSzPct val="100000"/>
              <a:buFont typeface="Wingdings" pitchFamily="2" charset="2"/>
              <a:buChar char="§"/>
              <a:defRPr/>
            </a:pPr>
            <a:r>
              <a:rPr lang="en-US" sz="1600" dirty="0" smtClean="0"/>
              <a:t>For emergencies, refer to procedures included in the public works exceptions discussion. </a:t>
            </a:r>
          </a:p>
          <a:p>
            <a:pPr lvl="1" eaLnBrk="1" hangingPunct="1">
              <a:defRPr/>
            </a:pPr>
            <a:endParaRPr lang="en-US" sz="2000" dirty="0" smtClean="0"/>
          </a:p>
          <a:p>
            <a:pPr lvl="1" eaLnBrk="1" hangingPunct="1">
              <a:defRPr/>
            </a:pPr>
            <a:endParaRPr lang="en-US" dirty="0" smtClean="0"/>
          </a:p>
        </p:txBody>
      </p:sp>
      <p:pic>
        <p:nvPicPr>
          <p:cNvPr id="31748" name="Picture 4" descr="trucks.jpg"/>
          <p:cNvPicPr>
            <a:picLocks noChangeAspect="1"/>
          </p:cNvPicPr>
          <p:nvPr/>
        </p:nvPicPr>
        <p:blipFill>
          <a:blip r:embed="rId3" cstate="print"/>
          <a:srcRect/>
          <a:stretch>
            <a:fillRect/>
          </a:stretch>
        </p:blipFill>
        <p:spPr bwMode="auto">
          <a:xfrm>
            <a:off x="7010400" y="381000"/>
            <a:ext cx="1862138" cy="927100"/>
          </a:xfrm>
          <a:prstGeom prst="rect">
            <a:avLst/>
          </a:prstGeom>
          <a:noFill/>
          <a:ln w="9525">
            <a:noFill/>
            <a:miter lim="800000"/>
            <a:headEnd/>
            <a:tailEnd/>
          </a:ln>
        </p:spPr>
      </p:pic>
      <p:pic>
        <p:nvPicPr>
          <p:cNvPr id="2" name="Picture 3" descr="protective gear.jpg"/>
          <p:cNvPicPr>
            <a:picLocks noChangeAspect="1"/>
          </p:cNvPicPr>
          <p:nvPr/>
        </p:nvPicPr>
        <p:blipFill>
          <a:blip r:embed="rId4" cstate="print"/>
          <a:srcRect/>
          <a:stretch>
            <a:fillRect/>
          </a:stretch>
        </p:blipFill>
        <p:spPr bwMode="auto">
          <a:xfrm>
            <a:off x="6096000" y="914400"/>
            <a:ext cx="1600200" cy="8921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1066800"/>
            <a:ext cx="8001000" cy="758825"/>
          </a:xfrm>
        </p:spPr>
        <p:txBody>
          <a:bodyPr/>
          <a:lstStyle/>
          <a:p>
            <a:pPr algn="l" eaLnBrk="1" hangingPunct="1"/>
            <a:r>
              <a:rPr lang="en-US" sz="4000" b="1" smtClean="0">
                <a:solidFill>
                  <a:schemeClr val="bg1"/>
                </a:solidFill>
              </a:rPr>
              <a:t>Presentation Outline</a:t>
            </a:r>
          </a:p>
        </p:txBody>
      </p:sp>
      <p:sp>
        <p:nvSpPr>
          <p:cNvPr id="15363" name="Rectangle 3"/>
          <p:cNvSpPr>
            <a:spLocks noGrp="1" noChangeArrowheads="1"/>
          </p:cNvSpPr>
          <p:nvPr>
            <p:ph sz="quarter" idx="1"/>
          </p:nvPr>
        </p:nvSpPr>
        <p:spPr>
          <a:xfrm>
            <a:off x="685800" y="1905000"/>
            <a:ext cx="8120063" cy="4648200"/>
          </a:xfrm>
        </p:spPr>
        <p:txBody>
          <a:bodyPr/>
          <a:lstStyle/>
          <a:p>
            <a:pPr marL="457200" indent="-457200" eaLnBrk="1" hangingPunct="1">
              <a:spcBef>
                <a:spcPts val="0"/>
              </a:spcBef>
              <a:spcAft>
                <a:spcPts val="600"/>
              </a:spcAft>
              <a:buClr>
                <a:srgbClr val="002060"/>
              </a:buClr>
              <a:buSzPct val="100000"/>
              <a:buFont typeface="Wingdings" pitchFamily="2" charset="2"/>
              <a:buChar char="n"/>
              <a:defRPr/>
            </a:pPr>
            <a:r>
              <a:rPr lang="en-US" sz="2200" dirty="0" smtClean="0"/>
              <a:t>Differentiate between public works and purchases</a:t>
            </a:r>
          </a:p>
          <a:p>
            <a:pPr marL="457200" indent="-457200" eaLnBrk="1" hangingPunct="1">
              <a:spcBef>
                <a:spcPts val="0"/>
              </a:spcBef>
              <a:spcAft>
                <a:spcPts val="0"/>
              </a:spcAft>
              <a:buClr>
                <a:srgbClr val="002060"/>
              </a:buClr>
              <a:buSzPct val="100000"/>
              <a:buFont typeface="Wingdings" pitchFamily="2" charset="2"/>
              <a:buChar char="n"/>
              <a:defRPr/>
            </a:pPr>
            <a:r>
              <a:rPr lang="en-US" sz="2200" dirty="0" smtClean="0"/>
              <a:t>Public works bid process</a:t>
            </a:r>
          </a:p>
          <a:p>
            <a:pPr marL="731520" lvl="1" eaLnBrk="1" hangingPunct="1">
              <a:spcBef>
                <a:spcPts val="0"/>
              </a:spcBef>
              <a:spcAft>
                <a:spcPts val="600"/>
              </a:spcAft>
              <a:buClr>
                <a:srgbClr val="002060"/>
              </a:buClr>
              <a:buSzPct val="100000"/>
              <a:buFont typeface="Wingdings" pitchFamily="2" charset="2"/>
              <a:buChar char="§"/>
              <a:defRPr/>
            </a:pPr>
            <a:r>
              <a:rPr lang="en-US" sz="2000" dirty="0" smtClean="0">
                <a:solidFill>
                  <a:schemeClr val="tx1"/>
                </a:solidFill>
              </a:rPr>
              <a:t>Bid limits and exceptions; Competitive bidding; Small works; Contract award, performance, and closeout; Prevailing wages </a:t>
            </a:r>
          </a:p>
          <a:p>
            <a:pPr marL="457200" indent="-457200" eaLnBrk="1" hangingPunct="1">
              <a:spcBef>
                <a:spcPts val="0"/>
              </a:spcBef>
              <a:spcAft>
                <a:spcPts val="0"/>
              </a:spcAft>
              <a:buClr>
                <a:srgbClr val="002060"/>
              </a:buClr>
              <a:buSzPct val="100000"/>
              <a:buFont typeface="Wingdings" pitchFamily="2" charset="2"/>
              <a:buChar char="n"/>
              <a:defRPr/>
            </a:pPr>
            <a:r>
              <a:rPr lang="en-US" sz="2200" dirty="0" smtClean="0"/>
              <a:t>Purchasing</a:t>
            </a:r>
          </a:p>
          <a:p>
            <a:pPr marL="731520" lvl="1" eaLnBrk="1" hangingPunct="1">
              <a:spcBef>
                <a:spcPts val="0"/>
              </a:spcBef>
              <a:spcAft>
                <a:spcPts val="600"/>
              </a:spcAft>
              <a:buClr>
                <a:srgbClr val="002060"/>
              </a:buClr>
              <a:buSzPct val="100000"/>
              <a:buFont typeface="Wingdings" pitchFamily="2" charset="2"/>
              <a:buChar char="§"/>
              <a:defRPr/>
            </a:pPr>
            <a:r>
              <a:rPr lang="en-US" sz="2000" dirty="0" smtClean="0">
                <a:solidFill>
                  <a:schemeClr val="tx1"/>
                </a:solidFill>
              </a:rPr>
              <a:t>Bid limits and exceptions; Competitive bidding; Purchase contract process</a:t>
            </a:r>
          </a:p>
          <a:p>
            <a:pPr marL="457200" indent="-457200" eaLnBrk="1" hangingPunct="1">
              <a:spcBef>
                <a:spcPts val="0"/>
              </a:spcBef>
              <a:spcAft>
                <a:spcPts val="600"/>
              </a:spcAft>
              <a:buClr>
                <a:srgbClr val="002060"/>
              </a:buClr>
              <a:buSzPct val="100000"/>
              <a:buFont typeface="Wingdings" pitchFamily="2" charset="2"/>
              <a:buChar char="n"/>
              <a:defRPr/>
            </a:pPr>
            <a:r>
              <a:rPr lang="en-US" sz="2200" dirty="0" smtClean="0"/>
              <a:t>Piggybacking</a:t>
            </a:r>
          </a:p>
          <a:p>
            <a:pPr marL="457200" indent="-457200" eaLnBrk="1" hangingPunct="1">
              <a:spcBef>
                <a:spcPts val="0"/>
              </a:spcBef>
              <a:spcAft>
                <a:spcPts val="600"/>
              </a:spcAft>
              <a:buClr>
                <a:srgbClr val="002060"/>
              </a:buClr>
              <a:buSzPct val="100000"/>
              <a:buFont typeface="Wingdings" pitchFamily="2" charset="2"/>
              <a:buChar char="n"/>
              <a:defRPr/>
            </a:pPr>
            <a:r>
              <a:rPr lang="en-US" sz="2200" dirty="0" smtClean="0"/>
              <a:t>Hot topics</a:t>
            </a:r>
          </a:p>
          <a:p>
            <a:pPr marL="457200" indent="-457200" eaLnBrk="1" hangingPunct="1">
              <a:spcBef>
                <a:spcPts val="0"/>
              </a:spcBef>
              <a:buClr>
                <a:srgbClr val="002060"/>
              </a:buClr>
              <a:buSzPct val="100000"/>
              <a:buFont typeface="Wingdings" pitchFamily="2" charset="2"/>
              <a:buChar char="n"/>
              <a:defRPr/>
            </a:pPr>
            <a:r>
              <a:rPr lang="en-US" sz="2200" dirty="0" smtClean="0"/>
              <a:t>Annual reports</a:t>
            </a:r>
          </a:p>
          <a:p>
            <a:pPr marL="731520" lvl="1" eaLnBrk="1" hangingPunct="1">
              <a:spcBef>
                <a:spcPts val="0"/>
              </a:spcBef>
              <a:spcAft>
                <a:spcPts val="600"/>
              </a:spcAft>
              <a:buClr>
                <a:srgbClr val="002060"/>
              </a:buClr>
              <a:buSzPct val="100000"/>
              <a:buFont typeface="Wingdings" pitchFamily="2" charset="2"/>
              <a:buChar char="§"/>
              <a:defRPr/>
            </a:pPr>
            <a:r>
              <a:rPr lang="en-US" sz="2000" dirty="0" smtClean="0">
                <a:solidFill>
                  <a:schemeClr val="tx1"/>
                </a:solidFill>
              </a:rPr>
              <a:t>Required presentation; Review of statements and schedules; Preparing for an audit; Audit expectations</a:t>
            </a:r>
          </a:p>
          <a:p>
            <a:pPr marL="457200" indent="-457200" eaLnBrk="1" hangingPunct="1">
              <a:spcBef>
                <a:spcPts val="0"/>
              </a:spcBef>
              <a:buClr>
                <a:srgbClr val="002060"/>
              </a:buClr>
              <a:buSzPct val="100000"/>
              <a:buFont typeface="Wingdings" pitchFamily="2" charset="2"/>
              <a:buChar char="n"/>
              <a:defRPr/>
            </a:pPr>
            <a:r>
              <a:rPr lang="en-US" sz="2200" dirty="0" smtClean="0"/>
              <a:t>Questions &amp; Answers, Discussion</a:t>
            </a:r>
          </a:p>
          <a:p>
            <a:pPr eaLnBrk="1" hangingPunct="1">
              <a:buFont typeface="Wingdings" pitchFamily="2" charset="2"/>
              <a:buNone/>
              <a:defRPr/>
            </a:pPr>
            <a:endParaRPr lang="en-US" sz="2800"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Purchasing</a:t>
            </a:r>
          </a:p>
        </p:txBody>
      </p:sp>
      <p:sp>
        <p:nvSpPr>
          <p:cNvPr id="32771" name="Content Placeholder 7"/>
          <p:cNvSpPr>
            <a:spLocks noGrp="1"/>
          </p:cNvSpPr>
          <p:nvPr>
            <p:ph sz="quarter" idx="1"/>
          </p:nvPr>
        </p:nvSpPr>
        <p:spPr>
          <a:xfrm>
            <a:off x="685800" y="1828800"/>
            <a:ext cx="8120063" cy="4270375"/>
          </a:xfrm>
        </p:spPr>
        <p:txBody>
          <a:bodyPr/>
          <a:lstStyle/>
          <a:p>
            <a:pPr marL="0" indent="0" eaLnBrk="1" hangingPunct="1">
              <a:spcBef>
                <a:spcPct val="0"/>
              </a:spcBef>
              <a:spcAft>
                <a:spcPts val="600"/>
              </a:spcAft>
              <a:buFont typeface="Wingdings 2" pitchFamily="18" charset="2"/>
              <a:buNone/>
            </a:pPr>
            <a:r>
              <a:rPr lang="en-US" sz="2000" smtClean="0"/>
              <a:t>Exception: Purchase of electronic data processing and telecommunications systems (RCW 39.04.270)</a:t>
            </a:r>
          </a:p>
          <a:p>
            <a:pPr marL="457200" lvl="1" indent="-457200" eaLnBrk="1" hangingPunct="1">
              <a:spcBef>
                <a:spcPct val="0"/>
              </a:spcBef>
              <a:spcAft>
                <a:spcPts val="600"/>
              </a:spcAft>
              <a:buClr>
                <a:srgbClr val="002060"/>
              </a:buClr>
              <a:buSzPct val="100000"/>
              <a:buFont typeface="Wingdings" pitchFamily="2" charset="2"/>
              <a:buChar char="n"/>
            </a:pPr>
            <a:r>
              <a:rPr lang="en-US" sz="1700" smtClean="0">
                <a:solidFill>
                  <a:schemeClr val="tx1"/>
                </a:solidFill>
              </a:rPr>
              <a:t>May acquire electronic data processing or telecommunication equipment, software, or services through competitive negotiation rather than through competitive bidding.</a:t>
            </a:r>
          </a:p>
          <a:p>
            <a:pPr marL="457200" lvl="1" indent="-457200" eaLnBrk="1" hangingPunct="1">
              <a:spcBef>
                <a:spcPct val="0"/>
              </a:spcBef>
              <a:buClr>
                <a:srgbClr val="002060"/>
              </a:buClr>
              <a:buSzPct val="100000"/>
              <a:buFont typeface="Wingdings" pitchFamily="2" charset="2"/>
              <a:buChar char="n"/>
            </a:pPr>
            <a:r>
              <a:rPr lang="en-US" sz="1700" smtClean="0">
                <a:solidFill>
                  <a:schemeClr val="tx1"/>
                </a:solidFill>
              </a:rPr>
              <a:t>“Competitive negotiation” includes, as a minimum, the following requirements:</a:t>
            </a:r>
          </a:p>
          <a:p>
            <a:pPr marL="730250" lvl="2" eaLnBrk="1" hangingPunct="1">
              <a:spcBef>
                <a:spcPct val="0"/>
              </a:spcBef>
              <a:spcAft>
                <a:spcPts val="600"/>
              </a:spcAft>
              <a:buClr>
                <a:srgbClr val="002060"/>
              </a:buClr>
              <a:buSzPct val="100000"/>
              <a:buFont typeface="Wingdings" pitchFamily="2" charset="2"/>
              <a:buChar char="§"/>
            </a:pPr>
            <a:r>
              <a:rPr lang="en-US" sz="1400" smtClean="0"/>
              <a:t>(a) A request for proposal shall be prepared and submitted to an adequate number of qualified sources.  Notice of the request for the proposal must be published in a newspaper of general circulation in the municipality at least thirteen days before the last date upon which proposals will be received. The request for proposal shall identify significant evaluation factors, including price, and their relative importance.</a:t>
            </a:r>
          </a:p>
          <a:p>
            <a:pPr marL="730250" lvl="2" eaLnBrk="1" hangingPunct="1">
              <a:spcBef>
                <a:spcPct val="0"/>
              </a:spcBef>
              <a:spcAft>
                <a:spcPts val="600"/>
              </a:spcAft>
              <a:buClr>
                <a:srgbClr val="002060"/>
              </a:buClr>
              <a:buSzPct val="100000"/>
              <a:buFont typeface="Wingdings" pitchFamily="2" charset="2"/>
              <a:buChar char="§"/>
            </a:pPr>
            <a:r>
              <a:rPr lang="en-US" sz="1400" smtClean="0"/>
              <a:t>(b) The municipality shall provide reasonable procedures for technical evaluation of the proposals received, identification of qualified sources, and selection for awarding the contract.</a:t>
            </a:r>
          </a:p>
          <a:p>
            <a:pPr marL="730250" lvl="2" eaLnBrk="1" hangingPunct="1">
              <a:spcBef>
                <a:spcPct val="0"/>
              </a:spcBef>
              <a:spcAft>
                <a:spcPts val="600"/>
              </a:spcAft>
              <a:buClr>
                <a:srgbClr val="002060"/>
              </a:buClr>
              <a:buSzPct val="100000"/>
              <a:buFont typeface="Wingdings" pitchFamily="2" charset="2"/>
              <a:buChar char="§"/>
            </a:pPr>
            <a:r>
              <a:rPr lang="en-US" sz="1400" smtClean="0"/>
              <a:t>(c) The award shall be made to the qualified bidder whose proposal is most advantageous to the municipality with price and other factors considered. The municipality may reject any and all proposals for good cause and request new proposals.</a:t>
            </a:r>
          </a:p>
        </p:txBody>
      </p:sp>
      <p:pic>
        <p:nvPicPr>
          <p:cNvPr id="32772" name="Picture 4" descr="trucks.jpg"/>
          <p:cNvPicPr>
            <a:picLocks noChangeAspect="1"/>
          </p:cNvPicPr>
          <p:nvPr/>
        </p:nvPicPr>
        <p:blipFill>
          <a:blip r:embed="rId3" cstate="print"/>
          <a:srcRect/>
          <a:stretch>
            <a:fillRect/>
          </a:stretch>
        </p:blipFill>
        <p:spPr bwMode="auto">
          <a:xfrm>
            <a:off x="7010400" y="381000"/>
            <a:ext cx="1862138" cy="927100"/>
          </a:xfrm>
          <a:prstGeom prst="rect">
            <a:avLst/>
          </a:prstGeom>
          <a:noFill/>
          <a:ln w="9525">
            <a:noFill/>
            <a:miter lim="800000"/>
            <a:headEnd/>
            <a:tailEnd/>
          </a:ln>
        </p:spPr>
      </p:pic>
      <p:pic>
        <p:nvPicPr>
          <p:cNvPr id="32773" name="Picture 3" descr="protective gear.jpg"/>
          <p:cNvPicPr>
            <a:picLocks noChangeAspect="1"/>
          </p:cNvPicPr>
          <p:nvPr/>
        </p:nvPicPr>
        <p:blipFill>
          <a:blip r:embed="rId4" cstate="print"/>
          <a:srcRect/>
          <a:stretch>
            <a:fillRect/>
          </a:stretch>
        </p:blipFill>
        <p:spPr bwMode="auto">
          <a:xfrm>
            <a:off x="6096000" y="914400"/>
            <a:ext cx="1600200" cy="89217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Purchasing</a:t>
            </a:r>
          </a:p>
        </p:txBody>
      </p:sp>
      <p:sp>
        <p:nvSpPr>
          <p:cNvPr id="33797" name="Content Placeholder 7"/>
          <p:cNvSpPr>
            <a:spLocks noGrp="1"/>
          </p:cNvSpPr>
          <p:nvPr>
            <p:ph sz="quarter" idx="1"/>
          </p:nvPr>
        </p:nvSpPr>
        <p:spPr>
          <a:xfrm>
            <a:off x="685800" y="1828800"/>
            <a:ext cx="8123238" cy="4572000"/>
          </a:xfrm>
        </p:spPr>
        <p:txBody>
          <a:bodyPr/>
          <a:lstStyle/>
          <a:p>
            <a:pPr eaLnBrk="1" hangingPunct="1">
              <a:buFont typeface="Wingdings 2" pitchFamily="18" charset="2"/>
              <a:buNone/>
              <a:defRPr/>
            </a:pPr>
            <a:r>
              <a:rPr lang="en-US" sz="2400" b="1" dirty="0" smtClean="0"/>
              <a:t>Competitive Bidding</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Specifications should be available to all interested parties and – if required by policy – must be approved by the governing body.</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Notice must be published in the local newspaper at least once; no less than 13 days prior to the last date upon which bids will be received.  </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Submitted bids should be opened and read publicly at a fixed time and place.</a:t>
            </a:r>
          </a:p>
          <a:p>
            <a:pPr eaLnBrk="1" hangingPunct="1">
              <a:buFont typeface="Wingdings 2" pitchFamily="18" charset="2"/>
              <a:buNone/>
              <a:defRPr/>
            </a:pPr>
            <a:endParaRPr lang="en-US" dirty="0" smtClean="0"/>
          </a:p>
          <a:p>
            <a:pPr eaLnBrk="1" hangingPunct="1">
              <a:defRPr/>
            </a:pPr>
            <a:endParaRPr lang="en-US" dirty="0" smtClean="0"/>
          </a:p>
        </p:txBody>
      </p:sp>
      <p:pic>
        <p:nvPicPr>
          <p:cNvPr id="33796" name="Picture 4" descr="trucks.jpg"/>
          <p:cNvPicPr>
            <a:picLocks noChangeAspect="1"/>
          </p:cNvPicPr>
          <p:nvPr/>
        </p:nvPicPr>
        <p:blipFill>
          <a:blip r:embed="rId3" cstate="print"/>
          <a:srcRect/>
          <a:stretch>
            <a:fillRect/>
          </a:stretch>
        </p:blipFill>
        <p:spPr bwMode="auto">
          <a:xfrm>
            <a:off x="7010400" y="381000"/>
            <a:ext cx="1862138" cy="927100"/>
          </a:xfrm>
          <a:prstGeom prst="rect">
            <a:avLst/>
          </a:prstGeom>
          <a:noFill/>
          <a:ln w="9525">
            <a:noFill/>
            <a:miter lim="800000"/>
            <a:headEnd/>
            <a:tailEnd/>
          </a:ln>
        </p:spPr>
      </p:pic>
      <p:pic>
        <p:nvPicPr>
          <p:cNvPr id="2" name="Picture 3" descr="protective gear.jpg"/>
          <p:cNvPicPr>
            <a:picLocks noChangeAspect="1"/>
          </p:cNvPicPr>
          <p:nvPr/>
        </p:nvPicPr>
        <p:blipFill>
          <a:blip r:embed="rId4" cstate="print"/>
          <a:srcRect/>
          <a:stretch>
            <a:fillRect/>
          </a:stretch>
        </p:blipFill>
        <p:spPr bwMode="auto">
          <a:xfrm>
            <a:off x="6096000" y="914400"/>
            <a:ext cx="1600200" cy="8921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1066800"/>
            <a:ext cx="8150225" cy="758825"/>
          </a:xfrm>
        </p:spPr>
        <p:txBody>
          <a:bodyPr/>
          <a:lstStyle/>
          <a:p>
            <a:pPr algn="l" eaLnBrk="1" hangingPunct="1"/>
            <a:r>
              <a:rPr lang="en-US" sz="4000" b="1" dirty="0" smtClean="0">
                <a:solidFill>
                  <a:schemeClr val="bg1"/>
                </a:solidFill>
              </a:rPr>
              <a:t>Purchasing</a:t>
            </a:r>
          </a:p>
        </p:txBody>
      </p:sp>
      <p:sp>
        <p:nvSpPr>
          <p:cNvPr id="34821" name="Content Placeholder 7"/>
          <p:cNvSpPr>
            <a:spLocks noGrp="1"/>
          </p:cNvSpPr>
          <p:nvPr>
            <p:ph sz="quarter" idx="1"/>
          </p:nvPr>
        </p:nvSpPr>
        <p:spPr>
          <a:xfrm>
            <a:off x="685800" y="1828800"/>
            <a:ext cx="8305800" cy="4267200"/>
          </a:xfrm>
        </p:spPr>
        <p:txBody>
          <a:bodyPr/>
          <a:lstStyle/>
          <a:p>
            <a:pPr eaLnBrk="1" hangingPunct="1">
              <a:buFont typeface="Wingdings 2" pitchFamily="18" charset="2"/>
              <a:buNone/>
              <a:defRPr/>
            </a:pPr>
            <a:r>
              <a:rPr lang="en-US" sz="2400" b="1" dirty="0" smtClean="0"/>
              <a:t>Purchase Contract Process (RCW 39.04.190)</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At least twice per year, the local government should solicit the names of vendors.  The notice shall be published in a newspaper of general circulation within the local government’s jurisdiction. </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The local government shall by resolution establish procedures for obtaining telephone and/or written quotations.  </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If possible, quotes should be obtained from at least three different vendors.  </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Contracts qualifying for use of this process do not need to be advertised.  </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The contract shall be awarded to the lowest responsible bidder.  </a:t>
            </a:r>
          </a:p>
          <a:p>
            <a:pPr marL="457200" indent="-457200" eaLnBrk="1" hangingPunct="1">
              <a:spcBef>
                <a:spcPts val="0"/>
              </a:spcBef>
              <a:spcAft>
                <a:spcPts val="600"/>
              </a:spcAft>
              <a:buClr>
                <a:srgbClr val="002060"/>
              </a:buClr>
              <a:buSzPct val="100000"/>
              <a:buFont typeface="Wingdings" pitchFamily="2" charset="2"/>
              <a:buChar char="n"/>
              <a:defRPr/>
            </a:pPr>
            <a:r>
              <a:rPr lang="en-US" sz="2000" dirty="0" smtClean="0"/>
              <a:t>After the contract is awarded, the bid quotations must be recorded, open to public inspection, and available by telephone inquiry.</a:t>
            </a:r>
          </a:p>
        </p:txBody>
      </p:sp>
      <p:pic>
        <p:nvPicPr>
          <p:cNvPr id="34820" name="Picture 4" descr="trucks.jpg"/>
          <p:cNvPicPr>
            <a:picLocks noChangeAspect="1"/>
          </p:cNvPicPr>
          <p:nvPr/>
        </p:nvPicPr>
        <p:blipFill>
          <a:blip r:embed="rId3" cstate="print"/>
          <a:srcRect/>
          <a:stretch>
            <a:fillRect/>
          </a:stretch>
        </p:blipFill>
        <p:spPr bwMode="auto">
          <a:xfrm>
            <a:off x="7010400" y="381000"/>
            <a:ext cx="1862138" cy="927100"/>
          </a:xfrm>
          <a:prstGeom prst="rect">
            <a:avLst/>
          </a:prstGeom>
          <a:noFill/>
          <a:ln w="9525">
            <a:noFill/>
            <a:miter lim="800000"/>
            <a:headEnd/>
            <a:tailEnd/>
          </a:ln>
        </p:spPr>
      </p:pic>
      <p:pic>
        <p:nvPicPr>
          <p:cNvPr id="2" name="Picture 3" descr="protective gear.jpg"/>
          <p:cNvPicPr>
            <a:picLocks noChangeAspect="1"/>
          </p:cNvPicPr>
          <p:nvPr/>
        </p:nvPicPr>
        <p:blipFill>
          <a:blip r:embed="rId4" cstate="print"/>
          <a:srcRect/>
          <a:stretch>
            <a:fillRect/>
          </a:stretch>
        </p:blipFill>
        <p:spPr bwMode="auto">
          <a:xfrm>
            <a:off x="6096000" y="914400"/>
            <a:ext cx="1600200" cy="89217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153400" cy="758825"/>
          </a:xfrm>
        </p:spPr>
        <p:txBody>
          <a:bodyPr/>
          <a:lstStyle/>
          <a:p>
            <a:pPr algn="l"/>
            <a:r>
              <a:rPr lang="en-US" dirty="0" smtClean="0">
                <a:solidFill>
                  <a:schemeClr val="bg1"/>
                </a:solidFill>
              </a:rPr>
              <a:t>Bid Law Matrix</a:t>
            </a:r>
            <a:endParaRPr lang="en-US" dirty="0">
              <a:solidFill>
                <a:schemeClr val="bg1"/>
              </a:solidFill>
            </a:endParaRPr>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685800" y="1905000"/>
            <a:ext cx="8229600" cy="49530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Purchasing</a:t>
            </a:r>
          </a:p>
        </p:txBody>
      </p:sp>
      <p:sp>
        <p:nvSpPr>
          <p:cNvPr id="35845" name="Content Placeholder 7"/>
          <p:cNvSpPr>
            <a:spLocks noGrp="1"/>
          </p:cNvSpPr>
          <p:nvPr>
            <p:ph sz="quarter" idx="1"/>
          </p:nvPr>
        </p:nvSpPr>
        <p:spPr>
          <a:xfrm>
            <a:off x="685800" y="1828800"/>
            <a:ext cx="8305800" cy="4270375"/>
          </a:xfrm>
        </p:spPr>
        <p:txBody>
          <a:bodyPr/>
          <a:lstStyle/>
          <a:p>
            <a:pPr eaLnBrk="1" hangingPunct="1">
              <a:buFont typeface="Wingdings 2" pitchFamily="18" charset="2"/>
              <a:buNone/>
              <a:defRPr/>
            </a:pPr>
            <a:r>
              <a:rPr lang="en-US" sz="2000" b="1" dirty="0" err="1" smtClean="0"/>
              <a:t>Interlocal</a:t>
            </a:r>
            <a:r>
              <a:rPr lang="en-US" sz="2000" b="1" dirty="0" smtClean="0"/>
              <a:t> Cooperation Act (RCW 39.34) “Piggybacking”</a:t>
            </a:r>
          </a:p>
          <a:p>
            <a:pPr marL="457200" indent="-457200" eaLnBrk="1" hangingPunct="1">
              <a:spcBef>
                <a:spcPts val="0"/>
              </a:spcBef>
              <a:spcAft>
                <a:spcPts val="600"/>
              </a:spcAft>
              <a:buClr>
                <a:srgbClr val="002060"/>
              </a:buClr>
              <a:buSzPct val="100000"/>
              <a:buFont typeface="Wingdings" pitchFamily="2" charset="2"/>
              <a:buChar char="n"/>
              <a:defRPr/>
            </a:pPr>
            <a:r>
              <a:rPr lang="en-US" sz="1700" dirty="0" smtClean="0"/>
              <a:t>Local governments must enter into </a:t>
            </a:r>
            <a:r>
              <a:rPr lang="en-US" sz="1700" dirty="0" err="1" smtClean="0"/>
              <a:t>interlocal</a:t>
            </a:r>
            <a:r>
              <a:rPr lang="en-US" sz="1700" dirty="0" smtClean="0"/>
              <a:t> agreements to use another jurisdiction’s bid. </a:t>
            </a:r>
          </a:p>
          <a:p>
            <a:pPr marL="457200" indent="-457200" eaLnBrk="1" hangingPunct="1">
              <a:spcBef>
                <a:spcPts val="0"/>
              </a:spcBef>
              <a:spcAft>
                <a:spcPts val="600"/>
              </a:spcAft>
              <a:buClr>
                <a:srgbClr val="002060"/>
              </a:buClr>
              <a:buSzPct val="100000"/>
              <a:buFont typeface="Wingdings" pitchFamily="2" charset="2"/>
              <a:buChar char="n"/>
              <a:defRPr/>
            </a:pPr>
            <a:r>
              <a:rPr lang="en-US" sz="1700" dirty="0" smtClean="0"/>
              <a:t>The lead government must advertise for bids in compliance with its own statutory requirements. If the lead entity’s advertising requirements were met, the advertising requirements for other participating governments are satisfied even if they are different from those of the lead entity.   </a:t>
            </a:r>
          </a:p>
          <a:p>
            <a:pPr marL="457200" indent="-457200" eaLnBrk="1" hangingPunct="1">
              <a:spcBef>
                <a:spcPts val="0"/>
              </a:spcBef>
              <a:buClr>
                <a:srgbClr val="002060"/>
              </a:buClr>
              <a:buSzPct val="100000"/>
              <a:buFont typeface="Wingdings" pitchFamily="2" charset="2"/>
              <a:buChar char="n"/>
              <a:defRPr/>
            </a:pPr>
            <a:r>
              <a:rPr lang="en-US" sz="1700" dirty="0" smtClean="0"/>
              <a:t>The lead government must either: </a:t>
            </a:r>
          </a:p>
          <a:p>
            <a:pPr marL="731520" lvl="1" eaLnBrk="1" hangingPunct="1">
              <a:spcBef>
                <a:spcPts val="0"/>
              </a:spcBef>
              <a:buClr>
                <a:srgbClr val="002060"/>
              </a:buClr>
              <a:buSzPct val="100000"/>
              <a:buFont typeface="Wingdings" pitchFamily="2" charset="2"/>
              <a:buChar char="§"/>
              <a:defRPr/>
            </a:pPr>
            <a:r>
              <a:rPr lang="en-US" sz="1400" dirty="0" smtClean="0">
                <a:solidFill>
                  <a:schemeClr val="tx1"/>
                </a:solidFill>
              </a:rPr>
              <a:t>Post the bid or solicitation notice on the web site established and maintained by a government, purchasing cooperative, or similar service provider, for purposes of posting public notice of bid or proposal solicitation; or </a:t>
            </a:r>
          </a:p>
          <a:p>
            <a:pPr marL="731520" lvl="1" eaLnBrk="1" hangingPunct="1">
              <a:spcBef>
                <a:spcPts val="0"/>
              </a:spcBef>
              <a:spcAft>
                <a:spcPts val="600"/>
              </a:spcAft>
              <a:buClr>
                <a:srgbClr val="002060"/>
              </a:buClr>
              <a:buSzPct val="100000"/>
              <a:buFont typeface="Wingdings" pitchFamily="2" charset="2"/>
              <a:buChar char="§"/>
              <a:defRPr/>
            </a:pPr>
            <a:r>
              <a:rPr lang="en-US" sz="1400" dirty="0" smtClean="0">
                <a:solidFill>
                  <a:schemeClr val="tx1"/>
                </a:solidFill>
              </a:rPr>
              <a:t>Provide an access link to the state’s web portal to the notice. </a:t>
            </a:r>
          </a:p>
          <a:p>
            <a:pPr marL="457200" indent="-457200" eaLnBrk="1" hangingPunct="1">
              <a:spcBef>
                <a:spcPts val="0"/>
              </a:spcBef>
              <a:buClr>
                <a:srgbClr val="002060"/>
              </a:buClr>
              <a:buSzPct val="100000"/>
              <a:buFont typeface="Wingdings" pitchFamily="2" charset="2"/>
              <a:buChar char="n"/>
              <a:defRPr/>
            </a:pPr>
            <a:r>
              <a:rPr lang="en-US" sz="1700" dirty="0" smtClean="0"/>
              <a:t>The lead government should ensure that its request for bids allows for the eventual contract to be used by more than one local government.  This obligates the vendor to provide their product or service to other participating governments at the same price and terms agreed to with the lead.</a:t>
            </a:r>
          </a:p>
        </p:txBody>
      </p:sp>
      <p:pic>
        <p:nvPicPr>
          <p:cNvPr id="35844" name="Picture 4" descr="trucks.jpg"/>
          <p:cNvPicPr>
            <a:picLocks noChangeAspect="1"/>
          </p:cNvPicPr>
          <p:nvPr/>
        </p:nvPicPr>
        <p:blipFill>
          <a:blip r:embed="rId3" cstate="print"/>
          <a:srcRect/>
          <a:stretch>
            <a:fillRect/>
          </a:stretch>
        </p:blipFill>
        <p:spPr bwMode="auto">
          <a:xfrm>
            <a:off x="7010400" y="381000"/>
            <a:ext cx="1862138" cy="927100"/>
          </a:xfrm>
          <a:prstGeom prst="rect">
            <a:avLst/>
          </a:prstGeom>
          <a:noFill/>
          <a:ln w="9525">
            <a:noFill/>
            <a:miter lim="800000"/>
            <a:headEnd/>
            <a:tailEnd/>
          </a:ln>
        </p:spPr>
      </p:pic>
      <p:pic>
        <p:nvPicPr>
          <p:cNvPr id="2" name="Picture 3" descr="protective gear.jpg"/>
          <p:cNvPicPr>
            <a:picLocks noChangeAspect="1"/>
          </p:cNvPicPr>
          <p:nvPr/>
        </p:nvPicPr>
        <p:blipFill>
          <a:blip r:embed="rId4" cstate="print"/>
          <a:srcRect/>
          <a:stretch>
            <a:fillRect/>
          </a:stretch>
        </p:blipFill>
        <p:spPr bwMode="auto">
          <a:xfrm>
            <a:off x="6096000" y="914400"/>
            <a:ext cx="1600200" cy="89217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Hot Topics</a:t>
            </a:r>
          </a:p>
        </p:txBody>
      </p:sp>
      <p:sp>
        <p:nvSpPr>
          <p:cNvPr id="36867" name="Content Placeholder 7"/>
          <p:cNvSpPr>
            <a:spLocks noGrp="1"/>
          </p:cNvSpPr>
          <p:nvPr>
            <p:ph sz="quarter" idx="1"/>
          </p:nvPr>
        </p:nvSpPr>
        <p:spPr>
          <a:xfrm>
            <a:off x="685800" y="1828800"/>
            <a:ext cx="8120063" cy="4270375"/>
          </a:xfrm>
        </p:spPr>
        <p:txBody>
          <a:bodyPr/>
          <a:lstStyle/>
          <a:p>
            <a:pPr eaLnBrk="1" hangingPunct="1">
              <a:buFont typeface="Wingdings 2" pitchFamily="18" charset="2"/>
              <a:buNone/>
            </a:pPr>
            <a:r>
              <a:rPr lang="en-US" sz="2400" smtClean="0"/>
              <a:t>Recent happenings and trends</a:t>
            </a:r>
          </a:p>
          <a:p>
            <a:pPr marL="457200" lvl="1" indent="-457200" eaLnBrk="1" hangingPunct="1">
              <a:spcBef>
                <a:spcPct val="0"/>
              </a:spcBef>
              <a:spcAft>
                <a:spcPts val="600"/>
              </a:spcAft>
              <a:buClr>
                <a:srgbClr val="002060"/>
              </a:buClr>
              <a:buSzPct val="100000"/>
              <a:buFont typeface="Wingdings" pitchFamily="2" charset="2"/>
              <a:buChar char="n"/>
            </a:pPr>
            <a:r>
              <a:rPr lang="en-US" sz="2000" smtClean="0">
                <a:solidFill>
                  <a:schemeClr val="tx1"/>
                </a:solidFill>
              </a:rPr>
              <a:t>Loss of funds at Fire Districts</a:t>
            </a:r>
          </a:p>
          <a:p>
            <a:pPr marL="457200" lvl="1" indent="-457200" eaLnBrk="1" hangingPunct="1">
              <a:spcBef>
                <a:spcPct val="0"/>
              </a:spcBef>
              <a:spcAft>
                <a:spcPts val="600"/>
              </a:spcAft>
              <a:buClr>
                <a:srgbClr val="002060"/>
              </a:buClr>
              <a:buSzPct val="100000"/>
              <a:buFont typeface="Wingdings" pitchFamily="2" charset="2"/>
              <a:buChar char="n"/>
            </a:pPr>
            <a:r>
              <a:rPr lang="en-US" sz="2000" smtClean="0">
                <a:solidFill>
                  <a:schemeClr val="tx1"/>
                </a:solidFill>
              </a:rPr>
              <a:t>Letter to Fire District Commissioners</a:t>
            </a:r>
          </a:p>
          <a:p>
            <a:pPr marL="730250" lvl="2" eaLnBrk="1" hangingPunct="1">
              <a:spcBef>
                <a:spcPct val="0"/>
              </a:spcBef>
              <a:spcAft>
                <a:spcPts val="600"/>
              </a:spcAft>
              <a:buClr>
                <a:srgbClr val="002060"/>
              </a:buClr>
              <a:buSzPct val="100000"/>
              <a:buFont typeface="Wingdings" pitchFamily="2" charset="2"/>
              <a:buChar char="§"/>
            </a:pPr>
            <a:r>
              <a:rPr lang="en-US" sz="1800" smtClean="0"/>
              <a:t>Establishing key internal controls to minimize the risk of loss</a:t>
            </a:r>
          </a:p>
          <a:p>
            <a:pPr marL="914400" lvl="3" eaLnBrk="1" hangingPunct="1">
              <a:spcBef>
                <a:spcPct val="0"/>
              </a:spcBef>
              <a:buClr>
                <a:srgbClr val="002060"/>
              </a:buClr>
              <a:buSzPct val="100000"/>
              <a:buFont typeface="Myriad Pro" pitchFamily="34" charset="0"/>
              <a:buChar char="–"/>
            </a:pPr>
            <a:r>
              <a:rPr lang="en-US" sz="1600" smtClean="0">
                <a:solidFill>
                  <a:schemeClr val="tx1"/>
                </a:solidFill>
              </a:rPr>
              <a:t>Monitoring</a:t>
            </a:r>
          </a:p>
          <a:p>
            <a:pPr lvl="4" eaLnBrk="1" hangingPunct="1">
              <a:buClr>
                <a:srgbClr val="002060"/>
              </a:buClr>
              <a:buFont typeface="Wingdings" pitchFamily="2" charset="2"/>
              <a:buChar char="§"/>
            </a:pPr>
            <a:r>
              <a:rPr lang="en-US" sz="1400" smtClean="0"/>
              <a:t>Bank accounts</a:t>
            </a:r>
          </a:p>
          <a:p>
            <a:pPr lvl="4" eaLnBrk="1" hangingPunct="1">
              <a:buClr>
                <a:srgbClr val="002060"/>
              </a:buClr>
              <a:buFont typeface="Wingdings" pitchFamily="2" charset="2"/>
              <a:buChar char="§"/>
            </a:pPr>
            <a:r>
              <a:rPr lang="en-US" sz="1400" smtClean="0"/>
              <a:t>Credit card accounts</a:t>
            </a:r>
          </a:p>
          <a:p>
            <a:pPr lvl="4" eaLnBrk="1" hangingPunct="1">
              <a:buClr>
                <a:srgbClr val="002060"/>
              </a:buClr>
              <a:buFont typeface="Wingdings" pitchFamily="2" charset="2"/>
              <a:buChar char="§"/>
            </a:pPr>
            <a:r>
              <a:rPr lang="en-US" sz="1400" smtClean="0"/>
              <a:t>Patient transport billing and collections</a:t>
            </a:r>
          </a:p>
          <a:p>
            <a:pPr lvl="4" eaLnBrk="1" hangingPunct="1">
              <a:buClr>
                <a:srgbClr val="002060"/>
              </a:buClr>
              <a:buFont typeface="Wingdings" pitchFamily="2" charset="2"/>
              <a:buChar char="§"/>
            </a:pPr>
            <a:r>
              <a:rPr lang="en-US" sz="1400" smtClean="0"/>
              <a:t>Budgets</a:t>
            </a:r>
          </a:p>
          <a:p>
            <a:pPr marL="914400" lvl="3" eaLnBrk="1" hangingPunct="1">
              <a:spcBef>
                <a:spcPct val="0"/>
              </a:spcBef>
              <a:buClr>
                <a:srgbClr val="002060"/>
              </a:buClr>
              <a:buSzPct val="100000"/>
              <a:buFont typeface="Myriad Pro" pitchFamily="34" charset="0"/>
              <a:buChar char="–"/>
            </a:pPr>
            <a:r>
              <a:rPr lang="en-US" sz="1600" smtClean="0">
                <a:solidFill>
                  <a:schemeClr val="tx1"/>
                </a:solidFill>
              </a:rPr>
              <a:t>Reconciliation</a:t>
            </a:r>
          </a:p>
          <a:p>
            <a:pPr lvl="4" eaLnBrk="1" hangingPunct="1">
              <a:buClr>
                <a:srgbClr val="002060"/>
              </a:buClr>
              <a:buFont typeface="Wingdings" pitchFamily="2" charset="2"/>
              <a:buChar char="§"/>
            </a:pPr>
            <a:r>
              <a:rPr lang="en-US" sz="1400" smtClean="0"/>
              <a:t>Month end bank account statements</a:t>
            </a:r>
          </a:p>
          <a:p>
            <a:pPr lvl="4" eaLnBrk="1" hangingPunct="1">
              <a:buClr>
                <a:srgbClr val="002060"/>
              </a:buClr>
              <a:buFont typeface="Wingdings" pitchFamily="2" charset="2"/>
              <a:buChar char="§"/>
            </a:pPr>
            <a:r>
              <a:rPr lang="en-US" sz="1400" smtClean="0"/>
              <a:t>Cash receipts with deposits</a:t>
            </a:r>
          </a:p>
          <a:p>
            <a:pPr lvl="4" eaLnBrk="1" hangingPunct="1">
              <a:buClr>
                <a:srgbClr val="002060"/>
              </a:buClr>
              <a:buFont typeface="Wingdings" pitchFamily="2" charset="2"/>
              <a:buChar char="§"/>
            </a:pPr>
            <a:r>
              <a:rPr lang="en-US" sz="1400" smtClean="0"/>
              <a:t>District billings with subsequent payments received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Hot Topics</a:t>
            </a:r>
          </a:p>
        </p:txBody>
      </p:sp>
      <p:sp>
        <p:nvSpPr>
          <p:cNvPr id="37891" name="Content Placeholder 7"/>
          <p:cNvSpPr>
            <a:spLocks noGrp="1"/>
          </p:cNvSpPr>
          <p:nvPr>
            <p:ph sz="quarter" idx="1"/>
          </p:nvPr>
        </p:nvSpPr>
        <p:spPr>
          <a:xfrm>
            <a:off x="685800" y="1905000"/>
            <a:ext cx="8120063" cy="4194175"/>
          </a:xfrm>
        </p:spPr>
        <p:txBody>
          <a:bodyPr/>
          <a:lstStyle/>
          <a:p>
            <a:pPr marL="914400" lvl="3" eaLnBrk="1" hangingPunct="1">
              <a:spcBef>
                <a:spcPts val="0"/>
              </a:spcBef>
              <a:buClr>
                <a:srgbClr val="002060"/>
              </a:buClr>
              <a:buSzPct val="100000"/>
              <a:buFont typeface="Myriad Pro" pitchFamily="34" charset="0"/>
              <a:buChar char="–"/>
              <a:defRPr/>
            </a:pPr>
            <a:r>
              <a:rPr lang="en-US" sz="1600" dirty="0" smtClean="0">
                <a:solidFill>
                  <a:schemeClr val="tx1"/>
                </a:solidFill>
              </a:rPr>
              <a:t>Review</a:t>
            </a:r>
          </a:p>
          <a:p>
            <a:pPr lvl="4" eaLnBrk="1" hangingPunct="1">
              <a:spcBef>
                <a:spcPts val="0"/>
              </a:spcBef>
              <a:buClr>
                <a:srgbClr val="002060"/>
              </a:buClr>
              <a:buFont typeface="Wingdings" pitchFamily="2" charset="2"/>
              <a:buChar char="§"/>
              <a:defRPr/>
            </a:pPr>
            <a:r>
              <a:rPr lang="en-US" sz="1400" dirty="0" smtClean="0"/>
              <a:t>Redeemed warrants </a:t>
            </a:r>
          </a:p>
          <a:p>
            <a:pPr lvl="4" eaLnBrk="1" hangingPunct="1">
              <a:spcBef>
                <a:spcPts val="0"/>
              </a:spcBef>
              <a:buClr>
                <a:srgbClr val="002060"/>
              </a:buClr>
              <a:buFont typeface="Wingdings" pitchFamily="2" charset="2"/>
              <a:buChar char="§"/>
              <a:defRPr/>
            </a:pPr>
            <a:r>
              <a:rPr lang="en-US" sz="1400" dirty="0" smtClean="0"/>
              <a:t>All disbursements for support and reasonableness</a:t>
            </a:r>
          </a:p>
          <a:p>
            <a:pPr lvl="4" eaLnBrk="1" hangingPunct="1">
              <a:spcBef>
                <a:spcPts val="0"/>
              </a:spcBef>
              <a:buClr>
                <a:srgbClr val="002060"/>
              </a:buClr>
              <a:buFont typeface="Wingdings" pitchFamily="2" charset="2"/>
              <a:buChar char="§"/>
              <a:defRPr/>
            </a:pPr>
            <a:r>
              <a:rPr lang="en-US" sz="1400" dirty="0" smtClean="0"/>
              <a:t>Payroll transactions for support and approved salaries</a:t>
            </a:r>
          </a:p>
          <a:p>
            <a:pPr lvl="4" eaLnBrk="1" hangingPunct="1">
              <a:spcBef>
                <a:spcPts val="0"/>
              </a:spcBef>
              <a:buClr>
                <a:srgbClr val="002060"/>
              </a:buClr>
              <a:buFont typeface="Wingdings" pitchFamily="2" charset="2"/>
              <a:buChar char="§"/>
              <a:defRPr/>
            </a:pPr>
            <a:r>
              <a:rPr lang="en-US" sz="1400" dirty="0" smtClean="0"/>
              <a:t>Paid leave balances for reasonableness</a:t>
            </a:r>
          </a:p>
          <a:p>
            <a:pPr marL="914400" lvl="3" eaLnBrk="1" hangingPunct="1">
              <a:spcBef>
                <a:spcPts val="0"/>
              </a:spcBef>
              <a:buClr>
                <a:srgbClr val="002060"/>
              </a:buClr>
              <a:buSzPct val="100000"/>
              <a:buFont typeface="Myriad Pro" pitchFamily="34" charset="0"/>
              <a:buChar char="–"/>
              <a:defRPr/>
            </a:pPr>
            <a:r>
              <a:rPr lang="en-US" sz="1600" dirty="0" smtClean="0">
                <a:solidFill>
                  <a:schemeClr val="tx1"/>
                </a:solidFill>
              </a:rPr>
              <a:t>Understanding of</a:t>
            </a:r>
          </a:p>
          <a:p>
            <a:pPr lvl="4" eaLnBrk="1" hangingPunct="1">
              <a:spcBef>
                <a:spcPts val="0"/>
              </a:spcBef>
              <a:buClr>
                <a:srgbClr val="002060"/>
              </a:buClr>
              <a:buFont typeface="Wingdings" pitchFamily="2" charset="2"/>
              <a:buChar char="§"/>
              <a:defRPr/>
            </a:pPr>
            <a:r>
              <a:rPr lang="en-US" sz="1400" dirty="0" smtClean="0"/>
              <a:t>Revenue sources and compare to recorded amounts</a:t>
            </a:r>
          </a:p>
          <a:p>
            <a:pPr lvl="4" eaLnBrk="1" hangingPunct="1">
              <a:spcBef>
                <a:spcPts val="0"/>
              </a:spcBef>
              <a:spcAft>
                <a:spcPts val="600"/>
              </a:spcAft>
              <a:buClr>
                <a:srgbClr val="002060"/>
              </a:buClr>
              <a:buFont typeface="Wingdings" pitchFamily="2" charset="2"/>
              <a:buChar char="§"/>
              <a:defRPr/>
            </a:pPr>
            <a:r>
              <a:rPr lang="en-US" sz="1400" dirty="0" smtClean="0"/>
              <a:t>Incompatible duties for employees</a:t>
            </a:r>
          </a:p>
          <a:p>
            <a:pPr lvl="1" eaLnBrk="1" hangingPunct="1">
              <a:defRPr/>
            </a:pPr>
            <a:endParaRPr lang="en-US" dirty="0" smtClean="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1066800"/>
            <a:ext cx="8150225" cy="758825"/>
          </a:xfrm>
        </p:spPr>
        <p:txBody>
          <a:bodyPr/>
          <a:lstStyle/>
          <a:p>
            <a:pPr algn="l"/>
            <a:r>
              <a:rPr lang="en-US" sz="4000" b="1" smtClean="0">
                <a:solidFill>
                  <a:schemeClr val="bg1"/>
                </a:solidFill>
              </a:rPr>
              <a:t>Audit Requirements</a:t>
            </a:r>
          </a:p>
        </p:txBody>
      </p:sp>
      <p:sp>
        <p:nvSpPr>
          <p:cNvPr id="38915" name="Rectangle 3"/>
          <p:cNvSpPr>
            <a:spLocks noGrp="1" noChangeArrowheads="1"/>
          </p:cNvSpPr>
          <p:nvPr>
            <p:ph type="body" idx="1"/>
          </p:nvPr>
        </p:nvSpPr>
        <p:spPr>
          <a:xfrm>
            <a:off x="685800" y="1905000"/>
            <a:ext cx="8120063" cy="4724400"/>
          </a:xfrm>
        </p:spPr>
        <p:txBody>
          <a:bodyPr/>
          <a:lstStyle/>
          <a:p>
            <a:pPr marL="457200" indent="-457200">
              <a:spcBef>
                <a:spcPct val="0"/>
              </a:spcBef>
              <a:spcAft>
                <a:spcPts val="600"/>
              </a:spcAft>
              <a:buClr>
                <a:srgbClr val="002060"/>
              </a:buClr>
              <a:buSzPct val="100000"/>
              <a:buFont typeface="Wingdings" pitchFamily="2" charset="2"/>
              <a:buChar char="n"/>
            </a:pPr>
            <a:r>
              <a:rPr lang="en-US" sz="2400" dirty="0" smtClean="0"/>
              <a:t>State law (RCW 43.09.260) requires the State Auditor to audit all governments at least once every three years. </a:t>
            </a:r>
          </a:p>
          <a:p>
            <a:pPr marL="457200" indent="-457200">
              <a:spcBef>
                <a:spcPct val="0"/>
              </a:spcBef>
              <a:spcAft>
                <a:spcPts val="600"/>
              </a:spcAft>
              <a:buClr>
                <a:srgbClr val="002060"/>
              </a:buClr>
              <a:buSzPct val="100000"/>
              <a:buFont typeface="Wingdings" pitchFamily="2" charset="2"/>
              <a:buChar char="n"/>
            </a:pPr>
            <a:r>
              <a:rPr lang="en-US" sz="2400" dirty="0" smtClean="0"/>
              <a:t>Audit Cycle </a:t>
            </a:r>
          </a:p>
          <a:p>
            <a:pPr marL="730250" lvl="1">
              <a:spcBef>
                <a:spcPct val="0"/>
              </a:spcBef>
              <a:spcAft>
                <a:spcPts val="600"/>
              </a:spcAft>
              <a:buClr>
                <a:srgbClr val="002060"/>
              </a:buClr>
              <a:buSzPct val="100000"/>
              <a:buFont typeface="Wingdings" pitchFamily="2" charset="2"/>
              <a:buChar char="§"/>
            </a:pPr>
            <a:r>
              <a:rPr lang="en-US" sz="1600" dirty="0" smtClean="0">
                <a:solidFill>
                  <a:schemeClr val="tx1"/>
                </a:solidFill>
              </a:rPr>
              <a:t>Districts with revenue consistently greater than $10 million receive an annual audit.</a:t>
            </a:r>
          </a:p>
          <a:p>
            <a:pPr marL="730250" lvl="1">
              <a:spcBef>
                <a:spcPct val="0"/>
              </a:spcBef>
              <a:spcAft>
                <a:spcPts val="600"/>
              </a:spcAft>
              <a:buClr>
                <a:srgbClr val="002060"/>
              </a:buClr>
              <a:buSzPct val="100000"/>
              <a:buFont typeface="Wingdings" pitchFamily="2" charset="2"/>
              <a:buChar char="§"/>
            </a:pPr>
            <a:r>
              <a:rPr lang="en-US" sz="1600" dirty="0" smtClean="0">
                <a:solidFill>
                  <a:schemeClr val="tx1"/>
                </a:solidFill>
              </a:rPr>
              <a:t>Districts with revenue consistently greater than $2 million but less than $10 million and that use the County Treasurer receive an biennial  or triennial audit.</a:t>
            </a:r>
          </a:p>
          <a:p>
            <a:pPr marL="730250" lvl="1">
              <a:spcBef>
                <a:spcPct val="0"/>
              </a:spcBef>
              <a:spcAft>
                <a:spcPts val="600"/>
              </a:spcAft>
              <a:buClr>
                <a:srgbClr val="002060"/>
              </a:buClr>
              <a:buSzPct val="100000"/>
              <a:buFont typeface="Wingdings" pitchFamily="2" charset="2"/>
              <a:buChar char="§"/>
            </a:pPr>
            <a:r>
              <a:rPr lang="en-US" sz="1600" dirty="0" smtClean="0">
                <a:solidFill>
                  <a:schemeClr val="tx1"/>
                </a:solidFill>
              </a:rPr>
              <a:t>Districts with revenue consistently greater than $300,000 but less than $2 million receive either an accountability or financial statement audit on a biennial or triennial basis.</a:t>
            </a:r>
          </a:p>
          <a:p>
            <a:pPr marL="730250" lvl="1">
              <a:spcBef>
                <a:spcPct val="0"/>
              </a:spcBef>
              <a:spcAft>
                <a:spcPts val="600"/>
              </a:spcAft>
              <a:buClr>
                <a:srgbClr val="002060"/>
              </a:buClr>
              <a:buSzPct val="100000"/>
              <a:buFont typeface="Wingdings" pitchFamily="2" charset="2"/>
              <a:buChar char="§"/>
            </a:pPr>
            <a:r>
              <a:rPr lang="en-US" sz="1600" dirty="0" smtClean="0">
                <a:solidFill>
                  <a:schemeClr val="tx1"/>
                </a:solidFill>
              </a:rPr>
              <a:t>Districts with revenue consistently less than $300,000 will receive an annual or biennial assessment audit.</a:t>
            </a:r>
          </a:p>
          <a:p>
            <a:pPr marL="730250" lvl="1">
              <a:spcBef>
                <a:spcPct val="0"/>
              </a:spcBef>
              <a:spcAft>
                <a:spcPts val="600"/>
              </a:spcAft>
              <a:buClr>
                <a:srgbClr val="002060"/>
              </a:buClr>
              <a:buSzPct val="100000"/>
              <a:buFont typeface="Wingdings" pitchFamily="2" charset="2"/>
              <a:buChar char="§"/>
            </a:pPr>
            <a:r>
              <a:rPr lang="en-US" sz="1600" dirty="0" smtClean="0">
                <a:solidFill>
                  <a:schemeClr val="tx1"/>
                </a:solidFill>
              </a:rPr>
              <a:t>Audit cycles can be adjusted for risk.</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Financial Reporting</a:t>
            </a:r>
          </a:p>
        </p:txBody>
      </p:sp>
      <p:sp>
        <p:nvSpPr>
          <p:cNvPr id="39939" name="Content Placeholder 7"/>
          <p:cNvSpPr>
            <a:spLocks noGrp="1"/>
          </p:cNvSpPr>
          <p:nvPr>
            <p:ph sz="quarter" idx="1"/>
          </p:nvPr>
        </p:nvSpPr>
        <p:spPr>
          <a:xfrm>
            <a:off x="685800" y="1828800"/>
            <a:ext cx="8120063" cy="4270375"/>
          </a:xfrm>
        </p:spPr>
        <p:txBody>
          <a:bodyPr/>
          <a:lstStyle/>
          <a:p>
            <a:pPr marL="457200" indent="-457200" eaLnBrk="1" hangingPunct="1">
              <a:spcBef>
                <a:spcPts val="0"/>
              </a:spcBef>
              <a:spcAft>
                <a:spcPts val="600"/>
              </a:spcAft>
              <a:buClr>
                <a:srgbClr val="002060"/>
              </a:buClr>
              <a:buSzPct val="100000"/>
              <a:buFont typeface="Wingdings" pitchFamily="2" charset="2"/>
              <a:buChar char="n"/>
              <a:defRPr/>
            </a:pPr>
            <a:r>
              <a:rPr lang="en-US" sz="2400" dirty="0" smtClean="0"/>
              <a:t>Guidance for reporting requirements is located in the current BARS Manual (Part 4, Chapter 1, Page 1)</a:t>
            </a:r>
          </a:p>
          <a:p>
            <a:pPr marL="731520" lvl="1" eaLnBrk="1" hangingPunct="1">
              <a:spcBef>
                <a:spcPts val="0"/>
              </a:spcBef>
              <a:spcAft>
                <a:spcPts val="600"/>
              </a:spcAft>
              <a:buClr>
                <a:srgbClr val="002060"/>
              </a:buClr>
              <a:buSzPct val="100000"/>
              <a:buFont typeface="Wingdings" pitchFamily="2" charset="2"/>
              <a:buChar char="§"/>
              <a:defRPr/>
            </a:pPr>
            <a:r>
              <a:rPr lang="en-US" sz="2000" dirty="0" smtClean="0">
                <a:solidFill>
                  <a:schemeClr val="tx1"/>
                </a:solidFill>
              </a:rPr>
              <a:t>Changes are made annually. Consider signing up for our subscription services at </a:t>
            </a:r>
            <a:r>
              <a:rPr lang="en-US" sz="2000" b="1" u="sng" dirty="0" smtClean="0">
                <a:solidFill>
                  <a:schemeClr val="tx1"/>
                </a:solidFill>
              </a:rPr>
              <a:t>www.sao.wa.gov.</a:t>
            </a:r>
          </a:p>
          <a:p>
            <a:pPr marL="457200" indent="-457200" eaLnBrk="1" hangingPunct="1">
              <a:spcBef>
                <a:spcPts val="0"/>
              </a:spcBef>
              <a:spcAft>
                <a:spcPts val="600"/>
              </a:spcAft>
              <a:buClr>
                <a:srgbClr val="002060"/>
              </a:buClr>
              <a:buSzPct val="100000"/>
              <a:buFont typeface="Wingdings" pitchFamily="2" charset="2"/>
              <a:buChar char="n"/>
              <a:defRPr/>
            </a:pPr>
            <a:r>
              <a:rPr lang="en-US" sz="2400" dirty="0" smtClean="0"/>
              <a:t>All reports are due to our office 150 days after the close of your fiscal year ~ typically May 30</a:t>
            </a:r>
          </a:p>
          <a:p>
            <a:pPr marL="457200" indent="-457200" eaLnBrk="1" hangingPunct="1">
              <a:spcBef>
                <a:spcPts val="0"/>
              </a:spcBef>
              <a:spcAft>
                <a:spcPts val="600"/>
              </a:spcAft>
              <a:buClr>
                <a:srgbClr val="002060"/>
              </a:buClr>
              <a:buSzPct val="100000"/>
              <a:buFont typeface="Wingdings" pitchFamily="2" charset="2"/>
              <a:buChar char="n"/>
              <a:defRPr/>
            </a:pPr>
            <a:r>
              <a:rPr lang="en-US" sz="2400" dirty="0" smtClean="0"/>
              <a:t>Why? Public accountability</a:t>
            </a:r>
          </a:p>
          <a:p>
            <a:pPr marL="731520" lvl="1" eaLnBrk="1" hangingPunct="1">
              <a:spcBef>
                <a:spcPts val="0"/>
              </a:spcBef>
              <a:buClr>
                <a:srgbClr val="002060"/>
              </a:buClr>
              <a:buSzPct val="100000"/>
              <a:buFont typeface="Wingdings" pitchFamily="2" charset="2"/>
              <a:buChar char="§"/>
              <a:defRPr/>
            </a:pPr>
            <a:r>
              <a:rPr lang="en-US" sz="2000" dirty="0" smtClean="0">
                <a:solidFill>
                  <a:schemeClr val="tx1"/>
                </a:solidFill>
              </a:rPr>
              <a:t>The reports are designed to provide essential financial information for both management and the Legislature.</a:t>
            </a:r>
          </a:p>
          <a:p>
            <a:pPr eaLnBrk="1" hangingPunct="1">
              <a:buFont typeface="Wingdings 2" pitchFamily="18" charset="2"/>
              <a:buNone/>
              <a:defRPr/>
            </a:pPr>
            <a:endParaRPr lang="en-US"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838200"/>
            <a:ext cx="7391400" cy="990600"/>
          </a:xfrm>
        </p:spPr>
        <p:txBody>
          <a:bodyPr/>
          <a:lstStyle/>
          <a:p>
            <a:pPr algn="l"/>
            <a:r>
              <a:rPr lang="en-US" sz="4000" b="1" smtClean="0">
                <a:solidFill>
                  <a:schemeClr val="bg1"/>
                </a:solidFill>
              </a:rPr>
              <a:t>Reporting Requirements for Fire Districts</a:t>
            </a:r>
          </a:p>
        </p:txBody>
      </p:sp>
      <p:sp>
        <p:nvSpPr>
          <p:cNvPr id="40963" name="Rectangle 3"/>
          <p:cNvSpPr>
            <a:spLocks noGrp="1" noChangeArrowheads="1"/>
          </p:cNvSpPr>
          <p:nvPr>
            <p:ph type="body" sz="half" idx="1"/>
          </p:nvPr>
        </p:nvSpPr>
        <p:spPr>
          <a:xfrm>
            <a:off x="685800" y="1828800"/>
            <a:ext cx="8077200" cy="4191000"/>
          </a:xfrm>
        </p:spPr>
        <p:txBody>
          <a:bodyPr/>
          <a:lstStyle/>
          <a:p>
            <a:pPr>
              <a:buFont typeface="Wingdings 2" pitchFamily="18" charset="2"/>
              <a:buNone/>
              <a:defRPr/>
            </a:pPr>
            <a:r>
              <a:rPr lang="en-US" sz="2400" dirty="0" smtClean="0"/>
              <a:t>All Fire Districts must file:</a:t>
            </a:r>
          </a:p>
          <a:p>
            <a:pPr marL="457200" lvl="1" indent="-457200">
              <a:spcBef>
                <a:spcPts val="0"/>
              </a:spcBef>
              <a:spcAft>
                <a:spcPts val="600"/>
              </a:spcAft>
              <a:buClr>
                <a:srgbClr val="002060"/>
              </a:buClr>
              <a:buSzPct val="100000"/>
              <a:buFont typeface="Wingdings" pitchFamily="2" charset="2"/>
              <a:buChar char="n"/>
              <a:defRPr/>
            </a:pPr>
            <a:r>
              <a:rPr lang="en-US" sz="1800" dirty="0" smtClean="0">
                <a:solidFill>
                  <a:schemeClr val="tx1"/>
                </a:solidFill>
              </a:rPr>
              <a:t>Schedule 04 – Revenues</a:t>
            </a:r>
          </a:p>
          <a:p>
            <a:pPr marL="457200" lvl="1" indent="-457200">
              <a:spcBef>
                <a:spcPts val="0"/>
              </a:spcBef>
              <a:spcAft>
                <a:spcPts val="600"/>
              </a:spcAft>
              <a:buClr>
                <a:srgbClr val="002060"/>
              </a:buClr>
              <a:buSzPct val="100000"/>
              <a:buFont typeface="Wingdings" pitchFamily="2" charset="2"/>
              <a:buChar char="n"/>
              <a:defRPr/>
            </a:pPr>
            <a:r>
              <a:rPr lang="en-US" sz="1800" dirty="0" smtClean="0">
                <a:solidFill>
                  <a:schemeClr val="tx1"/>
                </a:solidFill>
              </a:rPr>
              <a:t>Schedule 05 – Expenditures</a:t>
            </a:r>
          </a:p>
          <a:p>
            <a:pPr marL="457200" lvl="1" indent="-457200">
              <a:spcBef>
                <a:spcPts val="0"/>
              </a:spcBef>
              <a:spcAft>
                <a:spcPts val="600"/>
              </a:spcAft>
              <a:buClr>
                <a:srgbClr val="002060"/>
              </a:buClr>
              <a:buSzPct val="100000"/>
              <a:buFont typeface="Wingdings" pitchFamily="2" charset="2"/>
              <a:buChar char="n"/>
              <a:defRPr/>
            </a:pPr>
            <a:r>
              <a:rPr lang="en-US" sz="1800" dirty="0" smtClean="0">
                <a:solidFill>
                  <a:schemeClr val="tx1"/>
                </a:solidFill>
              </a:rPr>
              <a:t>Schedule 19 – Labor Relations Consultants</a:t>
            </a:r>
          </a:p>
          <a:p>
            <a:pPr marL="0" lvl="1" indent="0">
              <a:spcBef>
                <a:spcPts val="0"/>
              </a:spcBef>
              <a:buFontTx/>
              <a:buNone/>
              <a:defRPr/>
            </a:pPr>
            <a:r>
              <a:rPr lang="en-US" sz="2000" dirty="0" smtClean="0">
                <a:solidFill>
                  <a:schemeClr val="tx1"/>
                </a:solidFill>
              </a:rPr>
              <a:t>If applicable:</a:t>
            </a:r>
          </a:p>
          <a:p>
            <a:pPr marL="457200" lvl="1" indent="-457200">
              <a:spcBef>
                <a:spcPts val="0"/>
              </a:spcBef>
              <a:buClr>
                <a:srgbClr val="002060"/>
              </a:buClr>
              <a:buSzPct val="100000"/>
              <a:buFont typeface="Wingdings" pitchFamily="2" charset="2"/>
              <a:buChar char="n"/>
              <a:defRPr/>
            </a:pPr>
            <a:r>
              <a:rPr lang="en-US" sz="1800" dirty="0" smtClean="0">
                <a:solidFill>
                  <a:schemeClr val="tx1"/>
                </a:solidFill>
              </a:rPr>
              <a:t>Schedule 09 – Liabilities</a:t>
            </a:r>
          </a:p>
          <a:p>
            <a:pPr marL="457200" lvl="1" indent="-457200">
              <a:spcBef>
                <a:spcPts val="0"/>
              </a:spcBef>
              <a:buClr>
                <a:srgbClr val="002060"/>
              </a:buClr>
              <a:buSzPct val="100000"/>
              <a:buFont typeface="Wingdings" pitchFamily="2" charset="2"/>
              <a:buChar char="n"/>
              <a:defRPr/>
            </a:pPr>
            <a:r>
              <a:rPr lang="en-US" sz="1800" dirty="0" smtClean="0">
                <a:solidFill>
                  <a:schemeClr val="tx1"/>
                </a:solidFill>
              </a:rPr>
              <a:t>Schedule 10 – Limitation of Indebtedness</a:t>
            </a:r>
          </a:p>
          <a:p>
            <a:pPr marL="457200" lvl="1" indent="-457200">
              <a:spcBef>
                <a:spcPts val="0"/>
              </a:spcBef>
              <a:buClr>
                <a:srgbClr val="002060"/>
              </a:buClr>
              <a:buSzPct val="100000"/>
              <a:buFont typeface="Wingdings" pitchFamily="2" charset="2"/>
              <a:buChar char="n"/>
              <a:defRPr/>
            </a:pPr>
            <a:r>
              <a:rPr lang="en-US" sz="1800" dirty="0" smtClean="0">
                <a:solidFill>
                  <a:schemeClr val="tx1"/>
                </a:solidFill>
              </a:rPr>
              <a:t>Schedule 16 – Expenditures of Federal/State or Local Assistance</a:t>
            </a:r>
          </a:p>
          <a:p>
            <a:pPr marL="457200" lvl="1" indent="-457200">
              <a:spcBef>
                <a:spcPts val="0"/>
              </a:spcBef>
              <a:buClr>
                <a:srgbClr val="002060"/>
              </a:buClr>
              <a:buSzPct val="100000"/>
              <a:buFont typeface="Wingdings" pitchFamily="2" charset="2"/>
              <a:buChar char="n"/>
              <a:defRPr/>
            </a:pPr>
            <a:r>
              <a:rPr lang="en-US" sz="1800" dirty="0" smtClean="0">
                <a:solidFill>
                  <a:schemeClr val="tx1"/>
                </a:solidFill>
              </a:rPr>
              <a:t>Schedule 21 – Risk Management</a:t>
            </a:r>
          </a:p>
          <a:p>
            <a:pPr>
              <a:buFont typeface="Wingdings 2" pitchFamily="18" charset="2"/>
              <a:buNone/>
              <a:defRPr/>
            </a:pPr>
            <a:r>
              <a:rPr lang="en-US" sz="2400" dirty="0" smtClean="0"/>
              <a:t>Districts with annual revenues over $2 million</a:t>
            </a:r>
          </a:p>
          <a:p>
            <a:pPr marL="457200" lvl="1" indent="-457200">
              <a:spcBef>
                <a:spcPts val="0"/>
              </a:spcBef>
              <a:buClr>
                <a:srgbClr val="002060"/>
              </a:buClr>
              <a:buSzPct val="100000"/>
              <a:buFont typeface="Wingdings" pitchFamily="2" charset="2"/>
              <a:buChar char="n"/>
              <a:defRPr/>
            </a:pPr>
            <a:r>
              <a:rPr lang="en-US" sz="1800" dirty="0" smtClean="0">
                <a:solidFill>
                  <a:schemeClr val="tx1"/>
                </a:solidFill>
              </a:rPr>
              <a:t>Resources and Uses Arising from Cash Transactions</a:t>
            </a:r>
          </a:p>
          <a:p>
            <a:pPr marL="457200" lvl="1" indent="-457200">
              <a:spcBef>
                <a:spcPts val="0"/>
              </a:spcBef>
              <a:buClr>
                <a:srgbClr val="002060"/>
              </a:buClr>
              <a:buSzPct val="100000"/>
              <a:buFont typeface="Wingdings" pitchFamily="2" charset="2"/>
              <a:buChar char="n"/>
              <a:defRPr/>
            </a:pPr>
            <a:r>
              <a:rPr lang="en-US" sz="1800" dirty="0" smtClean="0">
                <a:solidFill>
                  <a:schemeClr val="tx1"/>
                </a:solidFill>
              </a:rPr>
              <a:t>Notes to Financial Statements</a:t>
            </a:r>
          </a:p>
          <a:p>
            <a:pPr lvl="1">
              <a:buFontTx/>
              <a:buNone/>
              <a:defRPr/>
            </a:pPr>
            <a:endParaRPr lang="en-US" sz="2000" dirty="0" smtClean="0">
              <a:solidFill>
                <a:schemeClr val="tx1"/>
              </a:solidFill>
            </a:endParaRPr>
          </a:p>
          <a:p>
            <a:pPr>
              <a:lnSpc>
                <a:spcPct val="40000"/>
              </a:lnSpc>
              <a:buFont typeface="Wingdings" pitchFamily="2" charset="2"/>
              <a:buNone/>
              <a:defRPr/>
            </a:pPr>
            <a:endParaRPr lang="en-US" sz="2400" dirty="0" smtClean="0"/>
          </a:p>
        </p:txBody>
      </p:sp>
    </p:spTree>
  </p:cSld>
  <p:clrMapOvr>
    <a:masterClrMapping/>
  </p:clrMapOvr>
  <p:transition>
    <p:sndAc>
      <p:stSnd>
        <p:snd r:embed="rId2"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xfrm>
            <a:off x="762000" y="1066800"/>
            <a:ext cx="7924800" cy="758825"/>
          </a:xfrm>
        </p:spPr>
        <p:txBody>
          <a:bodyPr/>
          <a:lstStyle/>
          <a:p>
            <a:pPr algn="l" eaLnBrk="1" hangingPunct="1"/>
            <a:r>
              <a:rPr lang="en-US" sz="4000" b="1" smtClean="0">
                <a:solidFill>
                  <a:schemeClr val="bg1"/>
                </a:solidFill>
              </a:rPr>
              <a:t>Common Audit Exceptions</a:t>
            </a:r>
          </a:p>
        </p:txBody>
      </p:sp>
      <p:sp>
        <p:nvSpPr>
          <p:cNvPr id="14339" name="Content Placeholder 2"/>
          <p:cNvSpPr>
            <a:spLocks noGrp="1"/>
          </p:cNvSpPr>
          <p:nvPr>
            <p:ph sz="quarter" idx="1"/>
          </p:nvPr>
        </p:nvSpPr>
        <p:spPr>
          <a:xfrm>
            <a:off x="685800" y="1905000"/>
            <a:ext cx="8120063" cy="4194175"/>
          </a:xfrm>
        </p:spPr>
        <p:txBody>
          <a:bodyPr/>
          <a:lstStyle/>
          <a:p>
            <a:pPr marL="457200" indent="-457200" eaLnBrk="1" hangingPunct="1">
              <a:spcBef>
                <a:spcPct val="0"/>
              </a:spcBef>
              <a:spcAft>
                <a:spcPts val="1200"/>
              </a:spcAft>
              <a:buClr>
                <a:srgbClr val="002060"/>
              </a:buClr>
              <a:buSzPct val="100000"/>
              <a:buFont typeface="Wingdings" pitchFamily="2" charset="2"/>
              <a:buChar char="n"/>
            </a:pPr>
            <a:r>
              <a:rPr lang="en-US" sz="2400" smtClean="0"/>
              <a:t>Not applying bid law requirements properly.</a:t>
            </a:r>
          </a:p>
          <a:p>
            <a:pPr marL="457200" indent="-457200" eaLnBrk="1" hangingPunct="1">
              <a:spcBef>
                <a:spcPct val="0"/>
              </a:spcBef>
              <a:spcAft>
                <a:spcPts val="1200"/>
              </a:spcAft>
              <a:buClr>
                <a:srgbClr val="002060"/>
              </a:buClr>
              <a:buSzPct val="100000"/>
              <a:buFont typeface="Wingdings" pitchFamily="2" charset="2"/>
              <a:buChar char="n"/>
            </a:pPr>
            <a:r>
              <a:rPr lang="en-US" sz="2400" smtClean="0"/>
              <a:t>Splitting purchases or projects to avoid bid laws. </a:t>
            </a:r>
          </a:p>
          <a:p>
            <a:pPr marL="457200" indent="-457200" eaLnBrk="1" hangingPunct="1">
              <a:spcBef>
                <a:spcPct val="0"/>
              </a:spcBef>
              <a:spcAft>
                <a:spcPts val="1200"/>
              </a:spcAft>
              <a:buClr>
                <a:srgbClr val="002060"/>
              </a:buClr>
              <a:buSzPct val="100000"/>
              <a:buFont typeface="Wingdings" pitchFamily="2" charset="2"/>
              <a:buChar char="n"/>
            </a:pPr>
            <a:r>
              <a:rPr lang="en-US" sz="2400" smtClean="0"/>
              <a:t>Not ensuring prevailing wages are paid.</a:t>
            </a:r>
          </a:p>
          <a:p>
            <a:pPr marL="457200" indent="-457200" eaLnBrk="1" hangingPunct="1">
              <a:spcBef>
                <a:spcPct val="0"/>
              </a:spcBef>
              <a:spcAft>
                <a:spcPts val="1200"/>
              </a:spcAft>
              <a:buClr>
                <a:srgbClr val="002060"/>
              </a:buClr>
              <a:buSzPct val="100000"/>
              <a:buFont typeface="Wingdings" pitchFamily="2" charset="2"/>
              <a:buChar char="n"/>
            </a:pPr>
            <a:r>
              <a:rPr lang="en-US" sz="2400" smtClean="0"/>
              <a:t>The district acting as its own general contractor.</a:t>
            </a:r>
          </a:p>
          <a:p>
            <a:pPr marL="457200" indent="-457200" eaLnBrk="1" hangingPunct="1">
              <a:spcBef>
                <a:spcPct val="0"/>
              </a:spcBef>
              <a:spcAft>
                <a:spcPts val="1200"/>
              </a:spcAft>
              <a:buClr>
                <a:srgbClr val="002060"/>
              </a:buClr>
              <a:buSzPct val="100000"/>
              <a:buFont typeface="Wingdings" pitchFamily="2" charset="2"/>
              <a:buChar char="n"/>
            </a:pPr>
            <a:r>
              <a:rPr lang="en-US" sz="2400" smtClean="0"/>
              <a:t>Not putting out to bid purchases of similar-type items purchased throughout the year. </a:t>
            </a:r>
          </a:p>
          <a:p>
            <a:pPr marL="457200" indent="-457200" eaLnBrk="1" hangingPunct="1">
              <a:spcBef>
                <a:spcPct val="0"/>
              </a:spcBef>
              <a:spcAft>
                <a:spcPts val="1200"/>
              </a:spcAft>
              <a:buClr>
                <a:srgbClr val="002060"/>
              </a:buClr>
              <a:buSzPct val="100000"/>
              <a:buFont typeface="Wingdings" pitchFamily="2" charset="2"/>
              <a:buChar char="n"/>
            </a:pPr>
            <a:r>
              <a:rPr lang="en-US" sz="2400" smtClean="0"/>
              <a:t>Interlocal agreements for purchases that are not set up in accordance with the legal requirements. </a:t>
            </a:r>
          </a:p>
          <a:p>
            <a:pPr marL="457200" indent="-457200" eaLnBrk="1" hangingPunct="1">
              <a:spcBef>
                <a:spcPct val="0"/>
              </a:spcBef>
              <a:spcAft>
                <a:spcPts val="1200"/>
              </a:spcAft>
              <a:buClr>
                <a:srgbClr val="002060"/>
              </a:buClr>
              <a:buSzPct val="100000"/>
              <a:buFont typeface="Wingdings" pitchFamily="2" charset="2"/>
              <a:buChar char="n"/>
            </a:pPr>
            <a:endParaRPr lang="en-US" sz="2400" smtClean="0"/>
          </a:p>
          <a:p>
            <a:pPr marL="457200" indent="-457200" eaLnBrk="1" hangingPunct="1">
              <a:spcBef>
                <a:spcPct val="0"/>
              </a:spcBef>
              <a:spcAft>
                <a:spcPts val="1200"/>
              </a:spcAft>
              <a:buClr>
                <a:srgbClr val="002060"/>
              </a:buClr>
              <a:buSzPct val="100000"/>
              <a:buFont typeface="Wingdings" pitchFamily="2" charset="2"/>
              <a:buChar char="n"/>
            </a:pPr>
            <a:endParaRPr lang="en-US"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Internal Review of Financial Report</a:t>
            </a:r>
          </a:p>
        </p:txBody>
      </p:sp>
      <p:sp>
        <p:nvSpPr>
          <p:cNvPr id="41987" name="Content Placeholder 7"/>
          <p:cNvSpPr>
            <a:spLocks noGrp="1"/>
          </p:cNvSpPr>
          <p:nvPr>
            <p:ph sz="quarter" idx="1"/>
          </p:nvPr>
        </p:nvSpPr>
        <p:spPr>
          <a:xfrm>
            <a:off x="685800" y="1828800"/>
            <a:ext cx="8123238" cy="4191000"/>
          </a:xfrm>
        </p:spPr>
        <p:txBody>
          <a:bodyPr/>
          <a:lstStyle/>
          <a:p>
            <a:pPr marL="457200" indent="-457200" eaLnBrk="1" hangingPunct="1">
              <a:spcBef>
                <a:spcPct val="0"/>
              </a:spcBef>
              <a:spcAft>
                <a:spcPts val="600"/>
              </a:spcAft>
              <a:buClr>
                <a:srgbClr val="002060"/>
              </a:buClr>
              <a:buSzPct val="100000"/>
              <a:buFont typeface="Wingdings" pitchFamily="2" charset="2"/>
              <a:buChar char="n"/>
            </a:pPr>
            <a:r>
              <a:rPr lang="en-US" sz="2000" smtClean="0"/>
              <a:t>Why do a review?</a:t>
            </a:r>
          </a:p>
          <a:p>
            <a:pPr marL="730250" lvl="1" eaLnBrk="1" hangingPunct="1">
              <a:spcBef>
                <a:spcPct val="0"/>
              </a:spcBef>
              <a:spcAft>
                <a:spcPts val="600"/>
              </a:spcAft>
              <a:buClr>
                <a:srgbClr val="002060"/>
              </a:buClr>
              <a:buSzPct val="100000"/>
              <a:buFont typeface="Wingdings" pitchFamily="2" charset="2"/>
              <a:buChar char="§"/>
            </a:pPr>
            <a:r>
              <a:rPr lang="en-US" sz="1800" smtClean="0">
                <a:solidFill>
                  <a:schemeClr val="tx1"/>
                </a:solidFill>
              </a:rPr>
              <a:t>Helps to ensure financial data is accurate when given to the Legislature, management and auditors.</a:t>
            </a:r>
          </a:p>
          <a:p>
            <a:pPr marL="730250" lvl="1" eaLnBrk="1" hangingPunct="1">
              <a:spcBef>
                <a:spcPct val="0"/>
              </a:spcBef>
              <a:spcAft>
                <a:spcPts val="600"/>
              </a:spcAft>
              <a:buClr>
                <a:srgbClr val="002060"/>
              </a:buClr>
              <a:buSzPct val="100000"/>
              <a:buFont typeface="Wingdings" pitchFamily="2" charset="2"/>
              <a:buChar char="§"/>
            </a:pPr>
            <a:r>
              <a:rPr lang="en-US" sz="1800" smtClean="0">
                <a:solidFill>
                  <a:schemeClr val="tx1"/>
                </a:solidFill>
              </a:rPr>
              <a:t>Identifies opportunities for improvement that can save you time in the long run.</a:t>
            </a:r>
          </a:p>
          <a:p>
            <a:pPr marL="730250" lvl="1" eaLnBrk="1" hangingPunct="1">
              <a:spcBef>
                <a:spcPct val="0"/>
              </a:spcBef>
              <a:spcAft>
                <a:spcPts val="600"/>
              </a:spcAft>
              <a:buClr>
                <a:srgbClr val="002060"/>
              </a:buClr>
              <a:buSzPct val="100000"/>
              <a:buFont typeface="Wingdings" pitchFamily="2" charset="2"/>
              <a:buChar char="§"/>
            </a:pPr>
            <a:r>
              <a:rPr lang="en-US" sz="1800" smtClean="0">
                <a:solidFill>
                  <a:schemeClr val="tx1"/>
                </a:solidFill>
              </a:rPr>
              <a:t>Answers questions you may have about how schedules relate to one another.</a:t>
            </a:r>
          </a:p>
          <a:p>
            <a:pPr marL="730250" lvl="1" eaLnBrk="1" hangingPunct="1">
              <a:spcBef>
                <a:spcPct val="0"/>
              </a:spcBef>
              <a:spcAft>
                <a:spcPts val="600"/>
              </a:spcAft>
              <a:buClr>
                <a:srgbClr val="002060"/>
              </a:buClr>
              <a:buSzPct val="100000"/>
              <a:buFont typeface="Wingdings" pitchFamily="2" charset="2"/>
              <a:buChar char="§"/>
            </a:pPr>
            <a:r>
              <a:rPr lang="en-US" sz="1800" smtClean="0">
                <a:solidFill>
                  <a:schemeClr val="tx1"/>
                </a:solidFill>
              </a:rPr>
              <a:t>Assists financial administrators in communicating the need for monitoring to management and the board.</a:t>
            </a:r>
          </a:p>
          <a:p>
            <a:pPr marL="730250" lvl="1" eaLnBrk="1" hangingPunct="1">
              <a:spcBef>
                <a:spcPct val="0"/>
              </a:spcBef>
              <a:spcAft>
                <a:spcPts val="600"/>
              </a:spcAft>
              <a:buClr>
                <a:srgbClr val="002060"/>
              </a:buClr>
              <a:buSzPct val="100000"/>
              <a:buFont typeface="Wingdings" pitchFamily="2" charset="2"/>
              <a:buChar char="§"/>
            </a:pPr>
            <a:r>
              <a:rPr lang="en-US" sz="1800" smtClean="0">
                <a:solidFill>
                  <a:schemeClr val="tx1"/>
                </a:solidFill>
              </a:rPr>
              <a:t>Potential savings on audit costs and limits reportable conditions.</a:t>
            </a:r>
          </a:p>
          <a:p>
            <a:pPr marL="457200" indent="-457200" eaLnBrk="1" hangingPunct="1">
              <a:spcBef>
                <a:spcPct val="0"/>
              </a:spcBef>
              <a:buClr>
                <a:srgbClr val="002060"/>
              </a:buClr>
              <a:buSzPct val="100000"/>
              <a:buFont typeface="Wingdings" pitchFamily="2" charset="2"/>
              <a:buChar char="n"/>
            </a:pPr>
            <a:r>
              <a:rPr lang="en-US" sz="2000" smtClean="0"/>
              <a:t>Who should do the review?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1066800"/>
            <a:ext cx="8150225" cy="758825"/>
          </a:xfrm>
        </p:spPr>
        <p:txBody>
          <a:bodyPr/>
          <a:lstStyle/>
          <a:p>
            <a:pPr algn="l"/>
            <a:r>
              <a:rPr lang="en-US" sz="4000" b="1" smtClean="0">
                <a:solidFill>
                  <a:schemeClr val="bg1"/>
                </a:solidFill>
              </a:rPr>
              <a:t>Audit Assessments</a:t>
            </a:r>
          </a:p>
        </p:txBody>
      </p:sp>
      <p:sp>
        <p:nvSpPr>
          <p:cNvPr id="43011" name="Rectangle 3"/>
          <p:cNvSpPr>
            <a:spLocks noGrp="1" noChangeArrowheads="1"/>
          </p:cNvSpPr>
          <p:nvPr>
            <p:ph type="body" idx="1"/>
          </p:nvPr>
        </p:nvSpPr>
        <p:spPr>
          <a:xfrm>
            <a:off x="685800" y="1905000"/>
            <a:ext cx="8120063" cy="4194175"/>
          </a:xfrm>
        </p:spPr>
        <p:txBody>
          <a:bodyPr/>
          <a:lstStyle/>
          <a:p>
            <a:pPr marL="457200" indent="-457200">
              <a:spcBef>
                <a:spcPts val="0"/>
              </a:spcBef>
              <a:spcAft>
                <a:spcPts val="600"/>
              </a:spcAft>
              <a:buClr>
                <a:srgbClr val="002060"/>
              </a:buClr>
              <a:buSzPct val="100000"/>
              <a:buFont typeface="Wingdings" pitchFamily="2" charset="2"/>
              <a:buChar char="n"/>
              <a:defRPr/>
            </a:pPr>
            <a:r>
              <a:rPr lang="en-US" sz="2000" dirty="0" smtClean="0"/>
              <a:t>Revenues consistently less than $300,000.</a:t>
            </a:r>
          </a:p>
          <a:p>
            <a:pPr marL="457200" indent="-457200">
              <a:spcBef>
                <a:spcPts val="0"/>
              </a:spcBef>
              <a:spcAft>
                <a:spcPts val="600"/>
              </a:spcAft>
              <a:buClr>
                <a:srgbClr val="002060"/>
              </a:buClr>
              <a:buSzPct val="100000"/>
              <a:buFont typeface="Wingdings" pitchFamily="2" charset="2"/>
              <a:buChar char="n"/>
              <a:defRPr/>
            </a:pPr>
            <a:r>
              <a:rPr lang="en-US" sz="2000" dirty="0" smtClean="0"/>
              <a:t>Performed annually or biennially based on risk.</a:t>
            </a:r>
          </a:p>
          <a:p>
            <a:pPr marL="457200" indent="-457200">
              <a:spcBef>
                <a:spcPts val="0"/>
              </a:spcBef>
              <a:spcAft>
                <a:spcPts val="600"/>
              </a:spcAft>
              <a:buClr>
                <a:srgbClr val="002060"/>
              </a:buClr>
              <a:buSzPct val="100000"/>
              <a:buFont typeface="Wingdings" pitchFamily="2" charset="2"/>
              <a:buChar char="n"/>
              <a:defRPr/>
            </a:pPr>
            <a:r>
              <a:rPr lang="en-US" sz="2000" dirty="0" smtClean="0"/>
              <a:t>Audit costs are approximately $300 or less.</a:t>
            </a:r>
          </a:p>
          <a:p>
            <a:pPr marL="457200" indent="-457200">
              <a:spcBef>
                <a:spcPts val="0"/>
              </a:spcBef>
              <a:spcAft>
                <a:spcPts val="600"/>
              </a:spcAft>
              <a:buClr>
                <a:srgbClr val="002060"/>
              </a:buClr>
              <a:buSzPct val="100000"/>
              <a:buFont typeface="Wingdings" pitchFamily="2" charset="2"/>
              <a:buChar char="n"/>
              <a:defRPr/>
            </a:pPr>
            <a:r>
              <a:rPr lang="en-US" sz="2000" dirty="0" smtClean="0"/>
              <a:t>If the District does not provided the requested information, it may be scheduled for an audit.</a:t>
            </a:r>
          </a:p>
          <a:p>
            <a:pPr marL="457200" indent="-457200">
              <a:spcBef>
                <a:spcPts val="0"/>
              </a:spcBef>
              <a:spcAft>
                <a:spcPts val="600"/>
              </a:spcAft>
              <a:buClr>
                <a:srgbClr val="002060"/>
              </a:buClr>
              <a:buSzPct val="100000"/>
              <a:buFont typeface="Wingdings" pitchFamily="2" charset="2"/>
              <a:buChar char="n"/>
              <a:defRPr/>
            </a:pPr>
            <a:r>
              <a:rPr lang="en-US" sz="2000" dirty="0" smtClean="0"/>
              <a:t>If issues are identified, Districts will be notified in advance of the need to perform additional audit work and the anticipated audit cost.</a:t>
            </a:r>
          </a:p>
          <a:p>
            <a:pPr>
              <a:buClr>
                <a:srgbClr val="002060"/>
              </a:buClr>
              <a:buSzPct val="100000"/>
              <a:buFont typeface="Wingdings" pitchFamily="2" charset="2"/>
              <a:buChar char="n"/>
              <a:defRPr/>
            </a:pPr>
            <a:endParaRPr lang="en-US" sz="2000" dirty="0" smtClean="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1066800"/>
            <a:ext cx="8150225" cy="758825"/>
          </a:xfrm>
        </p:spPr>
        <p:txBody>
          <a:bodyPr/>
          <a:lstStyle/>
          <a:p>
            <a:pPr algn="l"/>
            <a:r>
              <a:rPr lang="en-US" sz="4000" b="1" smtClean="0">
                <a:solidFill>
                  <a:schemeClr val="bg1"/>
                </a:solidFill>
              </a:rPr>
              <a:t>Audit Scope</a:t>
            </a:r>
          </a:p>
        </p:txBody>
      </p:sp>
      <p:sp>
        <p:nvSpPr>
          <p:cNvPr id="44035" name="Rectangle 3"/>
          <p:cNvSpPr>
            <a:spLocks noGrp="1" noChangeArrowheads="1"/>
          </p:cNvSpPr>
          <p:nvPr>
            <p:ph type="body" idx="1"/>
          </p:nvPr>
        </p:nvSpPr>
        <p:spPr>
          <a:xfrm>
            <a:off x="685800" y="1905000"/>
            <a:ext cx="8001000" cy="4191000"/>
          </a:xfrm>
        </p:spPr>
        <p:txBody>
          <a:bodyPr/>
          <a:lstStyle/>
          <a:p>
            <a:pPr marL="457200" indent="-457200">
              <a:spcBef>
                <a:spcPct val="0"/>
              </a:spcBef>
              <a:buClr>
                <a:srgbClr val="002060"/>
              </a:buClr>
              <a:buSzPct val="100000"/>
              <a:buFont typeface="Wingdings" pitchFamily="2" charset="2"/>
              <a:buChar char="n"/>
            </a:pPr>
            <a:r>
              <a:rPr lang="en-US" sz="1800" smtClean="0"/>
              <a:t>Accountability and Legal Compliance</a:t>
            </a:r>
          </a:p>
          <a:p>
            <a:pPr marL="730250" lvl="1">
              <a:spcBef>
                <a:spcPct val="0"/>
              </a:spcBef>
              <a:buClr>
                <a:srgbClr val="002060"/>
              </a:buClr>
              <a:buSzPct val="100000"/>
              <a:buFont typeface="Wingdings" pitchFamily="2" charset="2"/>
              <a:buChar char="§"/>
            </a:pPr>
            <a:r>
              <a:rPr lang="en-US" sz="1600" smtClean="0">
                <a:solidFill>
                  <a:schemeClr val="tx1"/>
                </a:solidFill>
              </a:rPr>
              <a:t>Review of applicable state and local laws and areas of identified high risk.</a:t>
            </a:r>
          </a:p>
          <a:p>
            <a:pPr marL="730250" lvl="1">
              <a:spcBef>
                <a:spcPct val="0"/>
              </a:spcBef>
              <a:buClr>
                <a:srgbClr val="002060"/>
              </a:buClr>
              <a:buSzPct val="100000"/>
              <a:buFont typeface="Wingdings" pitchFamily="2" charset="2"/>
              <a:buChar char="§"/>
            </a:pPr>
            <a:r>
              <a:rPr lang="en-US" sz="1600" smtClean="0">
                <a:solidFill>
                  <a:schemeClr val="tx1"/>
                </a:solidFill>
              </a:rPr>
              <a:t>State law (43.09.185) requires Districts to report to the Auditor’s Office known or suspected loss of public funds or assets or other illegal activity.</a:t>
            </a:r>
          </a:p>
          <a:p>
            <a:pPr marL="457200" indent="-457200">
              <a:spcBef>
                <a:spcPct val="0"/>
              </a:spcBef>
              <a:buClr>
                <a:srgbClr val="002060"/>
              </a:buClr>
              <a:buSzPct val="100000"/>
              <a:buFont typeface="Wingdings" pitchFamily="2" charset="2"/>
              <a:buChar char="n"/>
            </a:pPr>
            <a:r>
              <a:rPr lang="en-US" sz="1800" smtClean="0"/>
              <a:t>Federal Single Audit Testing</a:t>
            </a:r>
          </a:p>
          <a:p>
            <a:pPr marL="730250" lvl="1">
              <a:spcBef>
                <a:spcPct val="0"/>
              </a:spcBef>
              <a:buClr>
                <a:srgbClr val="002060"/>
              </a:buClr>
              <a:buSzPct val="100000"/>
              <a:buFont typeface="Wingdings" pitchFamily="2" charset="2"/>
              <a:buChar char="§"/>
            </a:pPr>
            <a:r>
              <a:rPr lang="en-US" sz="1600" smtClean="0">
                <a:solidFill>
                  <a:schemeClr val="tx1"/>
                </a:solidFill>
              </a:rPr>
              <a:t>Districts that spend more then $500,000 in federal funds in a fiscal year will receive a single audit.</a:t>
            </a:r>
          </a:p>
          <a:p>
            <a:pPr marL="730250" lvl="1">
              <a:spcBef>
                <a:spcPct val="0"/>
              </a:spcBef>
              <a:buClr>
                <a:srgbClr val="002060"/>
              </a:buClr>
              <a:buSzPct val="100000"/>
              <a:buFont typeface="Wingdings" pitchFamily="2" charset="2"/>
              <a:buChar char="§"/>
            </a:pPr>
            <a:r>
              <a:rPr lang="en-US" sz="1600" smtClean="0">
                <a:solidFill>
                  <a:schemeClr val="tx1"/>
                </a:solidFill>
              </a:rPr>
              <a:t>Districts are responsible for notifying the Auditor’s Office when a single audit is required.</a:t>
            </a:r>
          </a:p>
          <a:p>
            <a:pPr marL="457200" indent="-457200">
              <a:spcBef>
                <a:spcPct val="0"/>
              </a:spcBef>
              <a:buClr>
                <a:srgbClr val="002060"/>
              </a:buClr>
              <a:buSzPct val="100000"/>
              <a:buFont typeface="Wingdings" pitchFamily="2" charset="2"/>
              <a:buChar char="n"/>
            </a:pPr>
            <a:r>
              <a:rPr lang="en-US" sz="1800" smtClean="0"/>
              <a:t>Financial Statements</a:t>
            </a:r>
          </a:p>
          <a:p>
            <a:pPr marL="730250" lvl="1">
              <a:spcBef>
                <a:spcPct val="0"/>
              </a:spcBef>
              <a:buClr>
                <a:srgbClr val="002060"/>
              </a:buClr>
              <a:buSzPct val="100000"/>
              <a:buFont typeface="Wingdings" pitchFamily="2" charset="2"/>
              <a:buChar char="§"/>
            </a:pPr>
            <a:r>
              <a:rPr lang="en-US" sz="1600" smtClean="0">
                <a:solidFill>
                  <a:schemeClr val="tx1"/>
                </a:solidFill>
              </a:rPr>
              <a:t>All Fire Districts are required to submit annual financial information to the Auditor’s Office to satisfy the requirements of state law (RCW 43.09.230) regarding financial reporting.</a:t>
            </a:r>
          </a:p>
          <a:p>
            <a:pPr marL="457200" indent="-457200">
              <a:spcBef>
                <a:spcPct val="0"/>
              </a:spcBef>
              <a:buClr>
                <a:srgbClr val="002060"/>
              </a:buClr>
              <a:buSzPct val="100000"/>
              <a:buFont typeface="Wingdings" pitchFamily="2" charset="2"/>
              <a:buChar char="n"/>
            </a:pPr>
            <a:r>
              <a:rPr lang="en-US" sz="1800" smtClean="0"/>
              <a:t>Performance Audit</a:t>
            </a:r>
          </a:p>
          <a:p>
            <a:pPr marL="730250" lvl="1">
              <a:spcBef>
                <a:spcPct val="0"/>
              </a:spcBef>
              <a:buClr>
                <a:srgbClr val="002060"/>
              </a:buClr>
              <a:buSzPct val="100000"/>
              <a:buFont typeface="Wingdings" pitchFamily="2" charset="2"/>
              <a:buChar char="§"/>
            </a:pPr>
            <a:r>
              <a:rPr lang="en-US" sz="1600" smtClean="0">
                <a:solidFill>
                  <a:schemeClr val="tx1"/>
                </a:solidFill>
              </a:rPr>
              <a:t>Initiative 900 gave the Auditor’s Office the authority to conduct performance audits. Performance audits have a broader focus on the organization’s effectiveness, efficiency and economy than financial audits.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85800" y="1219200"/>
            <a:ext cx="8001000" cy="609600"/>
          </a:xfrm>
        </p:spPr>
        <p:txBody>
          <a:bodyPr/>
          <a:lstStyle/>
          <a:p>
            <a:pPr algn="l"/>
            <a:r>
              <a:rPr lang="en-US" sz="4000" b="1" smtClean="0">
                <a:solidFill>
                  <a:schemeClr val="bg1"/>
                </a:solidFill>
              </a:rPr>
              <a:t>Audit Preparation</a:t>
            </a:r>
          </a:p>
        </p:txBody>
      </p:sp>
      <p:sp>
        <p:nvSpPr>
          <p:cNvPr id="45059" name="Rectangle 3"/>
          <p:cNvSpPr>
            <a:spLocks noGrp="1" noChangeArrowheads="1"/>
          </p:cNvSpPr>
          <p:nvPr>
            <p:ph type="body" idx="1"/>
          </p:nvPr>
        </p:nvSpPr>
        <p:spPr>
          <a:xfrm>
            <a:off x="685800" y="1905000"/>
            <a:ext cx="8229600" cy="4876800"/>
          </a:xfrm>
        </p:spPr>
        <p:txBody>
          <a:bodyPr/>
          <a:lstStyle/>
          <a:p>
            <a:pPr marL="457200" indent="-457200">
              <a:spcBef>
                <a:spcPct val="0"/>
              </a:spcBef>
              <a:buClr>
                <a:srgbClr val="002060"/>
              </a:buClr>
              <a:buSzPct val="100000"/>
              <a:buFont typeface="Wingdings" pitchFamily="2" charset="2"/>
              <a:buChar char="n"/>
            </a:pPr>
            <a:r>
              <a:rPr lang="en-US" sz="2000" dirty="0" smtClean="0"/>
              <a:t>Copy of your Annual Report </a:t>
            </a:r>
          </a:p>
          <a:p>
            <a:pPr marL="730250" lvl="1">
              <a:spcBef>
                <a:spcPct val="0"/>
              </a:spcBef>
              <a:spcAft>
                <a:spcPts val="600"/>
              </a:spcAft>
              <a:buClr>
                <a:srgbClr val="002060"/>
              </a:buClr>
              <a:buSzPct val="100000"/>
              <a:buFont typeface="Wingdings" pitchFamily="2" charset="2"/>
              <a:buChar char="§"/>
            </a:pPr>
            <a:r>
              <a:rPr lang="en-US" sz="1800" dirty="0" smtClean="0">
                <a:solidFill>
                  <a:schemeClr val="tx1"/>
                </a:solidFill>
              </a:rPr>
              <a:t>Electronic</a:t>
            </a:r>
          </a:p>
          <a:p>
            <a:pPr marL="457200" indent="-457200">
              <a:spcBef>
                <a:spcPct val="0"/>
              </a:spcBef>
              <a:buClr>
                <a:srgbClr val="002060"/>
              </a:buClr>
              <a:buSzPct val="100000"/>
              <a:buFont typeface="Wingdings" pitchFamily="2" charset="2"/>
              <a:buChar char="n"/>
            </a:pPr>
            <a:r>
              <a:rPr lang="en-US" sz="2000" dirty="0" smtClean="0"/>
              <a:t>Minutes</a:t>
            </a:r>
          </a:p>
          <a:p>
            <a:pPr marL="730250" lvl="1">
              <a:spcBef>
                <a:spcPct val="0"/>
              </a:spcBef>
              <a:spcAft>
                <a:spcPts val="600"/>
              </a:spcAft>
              <a:buClr>
                <a:srgbClr val="002060"/>
              </a:buClr>
              <a:buSzPct val="100000"/>
              <a:buFont typeface="Wingdings" pitchFamily="2" charset="2"/>
              <a:buChar char="§"/>
            </a:pPr>
            <a:r>
              <a:rPr lang="en-US" sz="1800" dirty="0" smtClean="0">
                <a:solidFill>
                  <a:schemeClr val="tx1"/>
                </a:solidFill>
              </a:rPr>
              <a:t>Including supporting documentation such as resolutions</a:t>
            </a:r>
          </a:p>
          <a:p>
            <a:pPr marL="457200" indent="-457200">
              <a:spcBef>
                <a:spcPct val="0"/>
              </a:spcBef>
              <a:spcAft>
                <a:spcPts val="600"/>
              </a:spcAft>
              <a:buClr>
                <a:srgbClr val="002060"/>
              </a:buClr>
              <a:buSzPct val="100000"/>
              <a:buFont typeface="Wingdings" pitchFamily="2" charset="2"/>
              <a:buChar char="n"/>
            </a:pPr>
            <a:r>
              <a:rPr lang="en-US" sz="2000" dirty="0" smtClean="0"/>
              <a:t>General Ledger:  County reports plus any internal system reports </a:t>
            </a:r>
          </a:p>
          <a:p>
            <a:pPr marL="457200" indent="-457200">
              <a:spcBef>
                <a:spcPct val="0"/>
              </a:spcBef>
              <a:spcAft>
                <a:spcPts val="600"/>
              </a:spcAft>
              <a:buClr>
                <a:srgbClr val="002060"/>
              </a:buClr>
              <a:buSzPct val="100000"/>
              <a:buFont typeface="Wingdings" pitchFamily="2" charset="2"/>
              <a:buChar char="n"/>
            </a:pPr>
            <a:r>
              <a:rPr lang="en-US" sz="2000" dirty="0" smtClean="0"/>
              <a:t>Checkbooks and all reconciliations</a:t>
            </a:r>
          </a:p>
          <a:p>
            <a:pPr marL="457200" indent="-457200">
              <a:spcBef>
                <a:spcPct val="0"/>
              </a:spcBef>
              <a:spcAft>
                <a:spcPts val="600"/>
              </a:spcAft>
              <a:buClr>
                <a:srgbClr val="002060"/>
              </a:buClr>
              <a:buSzPct val="100000"/>
              <a:buFont typeface="Wingdings" pitchFamily="2" charset="2"/>
              <a:buChar char="n"/>
            </a:pPr>
            <a:r>
              <a:rPr lang="en-US" sz="2000" dirty="0" smtClean="0"/>
              <a:t>Receipts / Receipt Books / Treasurer’s Receipts, Etc.</a:t>
            </a:r>
          </a:p>
          <a:p>
            <a:pPr marL="457200" indent="-457200">
              <a:spcBef>
                <a:spcPct val="0"/>
              </a:spcBef>
              <a:spcAft>
                <a:spcPts val="600"/>
              </a:spcAft>
              <a:buClr>
                <a:srgbClr val="002060"/>
              </a:buClr>
              <a:buSzPct val="100000"/>
              <a:buFont typeface="Wingdings" pitchFamily="2" charset="2"/>
              <a:buChar char="n"/>
            </a:pPr>
            <a:r>
              <a:rPr lang="en-US" sz="2000" dirty="0" smtClean="0"/>
              <a:t>Disbursement Support </a:t>
            </a:r>
          </a:p>
          <a:p>
            <a:pPr marL="457200" indent="-457200">
              <a:spcBef>
                <a:spcPct val="0"/>
              </a:spcBef>
              <a:buClr>
                <a:srgbClr val="002060"/>
              </a:buClr>
              <a:buSzPct val="100000"/>
              <a:buFont typeface="Wingdings" pitchFamily="2" charset="2"/>
              <a:buChar char="n"/>
            </a:pPr>
            <a:r>
              <a:rPr lang="en-US" sz="2000" dirty="0" smtClean="0"/>
              <a:t>Payroll</a:t>
            </a:r>
          </a:p>
          <a:p>
            <a:pPr marL="730250" lvl="1">
              <a:spcBef>
                <a:spcPct val="0"/>
              </a:spcBef>
              <a:buClr>
                <a:srgbClr val="002060"/>
              </a:buClr>
              <a:buSzPct val="100000"/>
              <a:buFont typeface="Wingdings" pitchFamily="2" charset="2"/>
              <a:buChar char="§"/>
            </a:pPr>
            <a:r>
              <a:rPr lang="en-US" sz="1800" dirty="0" smtClean="0">
                <a:solidFill>
                  <a:schemeClr val="tx1"/>
                </a:solidFill>
              </a:rPr>
              <a:t>All supporting reports</a:t>
            </a:r>
          </a:p>
          <a:p>
            <a:pPr marL="730250" lvl="1">
              <a:spcBef>
                <a:spcPct val="0"/>
              </a:spcBef>
              <a:buClr>
                <a:srgbClr val="002060"/>
              </a:buClr>
              <a:buSzPct val="100000"/>
              <a:buFont typeface="Wingdings" pitchFamily="2" charset="2"/>
              <a:buChar char="§"/>
            </a:pPr>
            <a:r>
              <a:rPr lang="en-US" sz="1800" dirty="0" smtClean="0">
                <a:solidFill>
                  <a:schemeClr val="tx1"/>
                </a:solidFill>
              </a:rPr>
              <a:t>Personnel files / personnel action forms / employment contracts</a:t>
            </a:r>
          </a:p>
          <a:p>
            <a:pPr marL="730250" lvl="1">
              <a:spcBef>
                <a:spcPct val="0"/>
              </a:spcBef>
              <a:buClr>
                <a:srgbClr val="002060"/>
              </a:buClr>
              <a:buSzPct val="100000"/>
              <a:buFont typeface="Wingdings" pitchFamily="2" charset="2"/>
              <a:buChar char="§"/>
            </a:pPr>
            <a:r>
              <a:rPr lang="en-US" sz="1800" dirty="0" smtClean="0">
                <a:solidFill>
                  <a:schemeClr val="tx1"/>
                </a:solidFill>
              </a:rPr>
              <a:t>Timesheets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1219200"/>
            <a:ext cx="8001000" cy="609600"/>
          </a:xfrm>
        </p:spPr>
        <p:txBody>
          <a:bodyPr/>
          <a:lstStyle/>
          <a:p>
            <a:pPr algn="l"/>
            <a:r>
              <a:rPr lang="en-US" sz="4000" b="1" smtClean="0">
                <a:solidFill>
                  <a:schemeClr val="bg1"/>
                </a:solidFill>
              </a:rPr>
              <a:t>Audit Preparation</a:t>
            </a:r>
          </a:p>
        </p:txBody>
      </p:sp>
      <p:sp>
        <p:nvSpPr>
          <p:cNvPr id="46083" name="Rectangle 3"/>
          <p:cNvSpPr>
            <a:spLocks noGrp="1" noChangeArrowheads="1"/>
          </p:cNvSpPr>
          <p:nvPr>
            <p:ph type="body" idx="1"/>
          </p:nvPr>
        </p:nvSpPr>
        <p:spPr>
          <a:xfrm>
            <a:off x="685800" y="1905000"/>
            <a:ext cx="8229600" cy="4876800"/>
          </a:xfrm>
        </p:spPr>
        <p:txBody>
          <a:bodyPr/>
          <a:lstStyle/>
          <a:p>
            <a:pPr marL="457200" indent="-457200">
              <a:spcBef>
                <a:spcPct val="0"/>
              </a:spcBef>
              <a:spcAft>
                <a:spcPts val="600"/>
              </a:spcAft>
              <a:buClr>
                <a:srgbClr val="002060"/>
              </a:buClr>
              <a:buSzPct val="100000"/>
              <a:buFont typeface="Wingdings" pitchFamily="2" charset="2"/>
              <a:buChar char="n"/>
            </a:pPr>
            <a:r>
              <a:rPr lang="en-US" sz="2000" smtClean="0"/>
              <a:t>Debt Issue Documentation including agreement and amortization schedule</a:t>
            </a:r>
          </a:p>
          <a:p>
            <a:pPr marL="457200" indent="-457200">
              <a:spcBef>
                <a:spcPct val="0"/>
              </a:spcBef>
              <a:buClr>
                <a:srgbClr val="002060"/>
              </a:buClr>
              <a:buSzPct val="100000"/>
              <a:buFont typeface="Wingdings" pitchFamily="2" charset="2"/>
              <a:buChar char="n"/>
            </a:pPr>
            <a:r>
              <a:rPr lang="en-US" sz="2000" smtClean="0"/>
              <a:t>Bid Documentation</a:t>
            </a:r>
          </a:p>
          <a:p>
            <a:pPr marL="730250" lvl="1">
              <a:spcBef>
                <a:spcPct val="0"/>
              </a:spcBef>
              <a:buClr>
                <a:srgbClr val="002060"/>
              </a:buClr>
              <a:buSzPct val="100000"/>
              <a:buFont typeface="Wingdings" pitchFamily="2" charset="2"/>
              <a:buChar char="§"/>
            </a:pPr>
            <a:r>
              <a:rPr lang="en-US" sz="1800" smtClean="0">
                <a:solidFill>
                  <a:schemeClr val="tx1"/>
                </a:solidFill>
              </a:rPr>
              <a:t>Advertising</a:t>
            </a:r>
          </a:p>
          <a:p>
            <a:pPr marL="730250" lvl="1">
              <a:spcBef>
                <a:spcPct val="0"/>
              </a:spcBef>
              <a:buClr>
                <a:srgbClr val="002060"/>
              </a:buClr>
              <a:buSzPct val="100000"/>
              <a:buFont typeface="Wingdings" pitchFamily="2" charset="2"/>
              <a:buChar char="§"/>
            </a:pPr>
            <a:r>
              <a:rPr lang="en-US" sz="1800" smtClean="0">
                <a:solidFill>
                  <a:schemeClr val="tx1"/>
                </a:solidFill>
              </a:rPr>
              <a:t>Bid Listings / Quotes</a:t>
            </a:r>
          </a:p>
          <a:p>
            <a:pPr marL="730250" lvl="1">
              <a:spcBef>
                <a:spcPct val="0"/>
              </a:spcBef>
              <a:buClr>
                <a:srgbClr val="002060"/>
              </a:buClr>
              <a:buSzPct val="100000"/>
              <a:buFont typeface="Wingdings" pitchFamily="2" charset="2"/>
              <a:buChar char="§"/>
            </a:pPr>
            <a:r>
              <a:rPr lang="en-US" sz="1800" smtClean="0">
                <a:solidFill>
                  <a:schemeClr val="tx1"/>
                </a:solidFill>
              </a:rPr>
              <a:t>Prevailing Wage support</a:t>
            </a:r>
          </a:p>
          <a:p>
            <a:pPr marL="457200" indent="-457200">
              <a:spcBef>
                <a:spcPct val="0"/>
              </a:spcBef>
              <a:spcAft>
                <a:spcPts val="600"/>
              </a:spcAft>
              <a:buClr>
                <a:srgbClr val="002060"/>
              </a:buClr>
              <a:buSzPct val="100000"/>
              <a:buFont typeface="Wingdings" pitchFamily="2" charset="2"/>
              <a:buChar char="n"/>
            </a:pPr>
            <a:r>
              <a:rPr lang="en-US" sz="2000" smtClean="0"/>
              <a:t>Asset Listings </a:t>
            </a:r>
          </a:p>
          <a:p>
            <a:pPr marL="457200" indent="-457200">
              <a:spcBef>
                <a:spcPct val="0"/>
              </a:spcBef>
              <a:spcAft>
                <a:spcPts val="600"/>
              </a:spcAft>
              <a:buClr>
                <a:srgbClr val="002060"/>
              </a:buClr>
              <a:buSzPct val="100000"/>
              <a:buFont typeface="Wingdings" pitchFamily="2" charset="2"/>
              <a:buChar char="n"/>
            </a:pPr>
            <a:r>
              <a:rPr lang="en-US" sz="2000" smtClean="0"/>
              <a:t>EMS: Call logs, billing support, accounts receivable information, adjustment support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1066800"/>
            <a:ext cx="8150225" cy="758825"/>
          </a:xfrm>
        </p:spPr>
        <p:txBody>
          <a:bodyPr/>
          <a:lstStyle/>
          <a:p>
            <a:pPr algn="l"/>
            <a:r>
              <a:rPr lang="en-US" sz="4000" b="1" smtClean="0">
                <a:solidFill>
                  <a:schemeClr val="bg1"/>
                </a:solidFill>
              </a:rPr>
              <a:t/>
            </a:r>
            <a:br>
              <a:rPr lang="en-US" sz="4000" b="1" smtClean="0">
                <a:solidFill>
                  <a:schemeClr val="bg1"/>
                </a:solidFill>
              </a:rPr>
            </a:br>
            <a:r>
              <a:rPr lang="en-US" sz="4000" b="1" smtClean="0">
                <a:solidFill>
                  <a:schemeClr val="bg1"/>
                </a:solidFill>
              </a:rPr>
              <a:t> What to Expect in an Audit</a:t>
            </a:r>
          </a:p>
        </p:txBody>
      </p:sp>
      <p:sp>
        <p:nvSpPr>
          <p:cNvPr id="47107" name="Rectangle 3"/>
          <p:cNvSpPr>
            <a:spLocks noGrp="1" noChangeArrowheads="1"/>
          </p:cNvSpPr>
          <p:nvPr>
            <p:ph type="body" idx="1"/>
          </p:nvPr>
        </p:nvSpPr>
        <p:spPr>
          <a:xfrm>
            <a:off x="685800" y="1905000"/>
            <a:ext cx="8120063" cy="4194175"/>
          </a:xfrm>
        </p:spPr>
        <p:txBody>
          <a:bodyPr/>
          <a:lstStyle/>
          <a:p>
            <a:pPr>
              <a:lnSpc>
                <a:spcPct val="80000"/>
              </a:lnSpc>
              <a:buFont typeface="Wingdings 2" pitchFamily="18" charset="2"/>
              <a:buNone/>
            </a:pPr>
            <a:r>
              <a:rPr lang="en-US" sz="2400" smtClean="0"/>
              <a:t>Audit Process</a:t>
            </a:r>
          </a:p>
          <a:p>
            <a:pPr marL="457200" lvl="1" indent="-457200">
              <a:spcBef>
                <a:spcPct val="0"/>
              </a:spcBef>
              <a:buClr>
                <a:srgbClr val="002060"/>
              </a:buClr>
              <a:buSzPct val="100000"/>
              <a:buFont typeface="Wingdings" pitchFamily="2" charset="2"/>
              <a:buChar char="n"/>
            </a:pPr>
            <a:r>
              <a:rPr lang="en-US" sz="2000" smtClean="0">
                <a:solidFill>
                  <a:schemeClr val="tx1"/>
                </a:solidFill>
              </a:rPr>
              <a:t>Planning</a:t>
            </a:r>
          </a:p>
          <a:p>
            <a:pPr marL="730250" lvl="2">
              <a:spcBef>
                <a:spcPct val="0"/>
              </a:spcBef>
              <a:spcAft>
                <a:spcPts val="600"/>
              </a:spcAft>
              <a:buClr>
                <a:srgbClr val="002060"/>
              </a:buClr>
              <a:buSzPct val="100000"/>
              <a:buFont typeface="Wingdings" pitchFamily="2" charset="2"/>
              <a:buChar char="§"/>
            </a:pPr>
            <a:r>
              <a:rPr lang="en-US" sz="1800" smtClean="0"/>
              <a:t>May be on-site or off-site</a:t>
            </a:r>
          </a:p>
          <a:p>
            <a:pPr marL="457200" lvl="1" indent="-457200">
              <a:spcBef>
                <a:spcPct val="0"/>
              </a:spcBef>
              <a:buClr>
                <a:srgbClr val="002060"/>
              </a:buClr>
              <a:buSzPct val="100000"/>
              <a:buFont typeface="Wingdings" pitchFamily="2" charset="2"/>
              <a:buChar char="n"/>
            </a:pPr>
            <a:r>
              <a:rPr lang="en-US" sz="2000" smtClean="0">
                <a:solidFill>
                  <a:schemeClr val="tx1"/>
                </a:solidFill>
              </a:rPr>
              <a:t>Entrance Conference </a:t>
            </a:r>
          </a:p>
          <a:p>
            <a:pPr marL="730250" lvl="2">
              <a:spcBef>
                <a:spcPct val="0"/>
              </a:spcBef>
              <a:spcAft>
                <a:spcPts val="600"/>
              </a:spcAft>
              <a:buClr>
                <a:srgbClr val="002060"/>
              </a:buClr>
              <a:buSzPct val="100000"/>
              <a:buFont typeface="Wingdings" pitchFamily="2" charset="2"/>
              <a:buChar char="§"/>
            </a:pPr>
            <a:r>
              <a:rPr lang="en-US" sz="1800" smtClean="0"/>
              <a:t>Invitations to the Board</a:t>
            </a:r>
          </a:p>
          <a:p>
            <a:pPr marL="730250" lvl="2">
              <a:spcBef>
                <a:spcPct val="0"/>
              </a:spcBef>
              <a:spcAft>
                <a:spcPts val="600"/>
              </a:spcAft>
              <a:buClr>
                <a:srgbClr val="002060"/>
              </a:buClr>
              <a:buSzPct val="100000"/>
              <a:buFont typeface="Wingdings" pitchFamily="2" charset="2"/>
              <a:buChar char="§"/>
            </a:pPr>
            <a:r>
              <a:rPr lang="en-US" sz="1800" smtClean="0"/>
              <a:t>Communicate direction of current audit</a:t>
            </a:r>
          </a:p>
          <a:p>
            <a:pPr marL="730250" lvl="2">
              <a:spcBef>
                <a:spcPct val="0"/>
              </a:spcBef>
              <a:spcAft>
                <a:spcPts val="600"/>
              </a:spcAft>
              <a:buClr>
                <a:srgbClr val="002060"/>
              </a:buClr>
              <a:buSzPct val="100000"/>
              <a:buFont typeface="Wingdings" pitchFamily="2" charset="2"/>
              <a:buChar char="§"/>
            </a:pPr>
            <a:r>
              <a:rPr lang="en-US" sz="1800" smtClean="0"/>
              <a:t>Provide opportunity for management input</a:t>
            </a:r>
          </a:p>
          <a:p>
            <a:pPr marL="457200" lvl="1" indent="-457200">
              <a:spcBef>
                <a:spcPct val="0"/>
              </a:spcBef>
              <a:spcAft>
                <a:spcPts val="600"/>
              </a:spcAft>
              <a:buClr>
                <a:srgbClr val="002060"/>
              </a:buClr>
              <a:buSzPct val="100000"/>
              <a:buFont typeface="Wingdings" pitchFamily="2" charset="2"/>
              <a:buChar char="n"/>
            </a:pPr>
            <a:r>
              <a:rPr lang="en-US" sz="2000" smtClean="0">
                <a:solidFill>
                  <a:schemeClr val="tx1"/>
                </a:solidFill>
              </a:rPr>
              <a:t>On-site Fieldwork</a:t>
            </a:r>
          </a:p>
          <a:p>
            <a:pPr marL="457200" lvl="1" indent="-457200">
              <a:spcBef>
                <a:spcPct val="0"/>
              </a:spcBef>
              <a:buClr>
                <a:srgbClr val="002060"/>
              </a:buClr>
              <a:buSzPct val="100000"/>
              <a:buFont typeface="Wingdings" pitchFamily="2" charset="2"/>
              <a:buChar char="n"/>
            </a:pPr>
            <a:r>
              <a:rPr lang="en-US" sz="2000" smtClean="0">
                <a:solidFill>
                  <a:schemeClr val="tx1"/>
                </a:solidFill>
              </a:rPr>
              <a:t>Exit Conference</a:t>
            </a:r>
          </a:p>
          <a:p>
            <a:pPr marL="730250" lvl="2">
              <a:spcBef>
                <a:spcPct val="0"/>
              </a:spcBef>
              <a:spcAft>
                <a:spcPts val="600"/>
              </a:spcAft>
              <a:buClr>
                <a:srgbClr val="002060"/>
              </a:buClr>
              <a:buSzPct val="100000"/>
              <a:buFont typeface="Wingdings" pitchFamily="2" charset="2"/>
              <a:buChar char="§"/>
            </a:pPr>
            <a:r>
              <a:rPr lang="en-US" sz="1800" smtClean="0"/>
              <a:t>Invitations to the Board</a:t>
            </a:r>
          </a:p>
          <a:p>
            <a:pPr marL="730250" lvl="2">
              <a:spcBef>
                <a:spcPct val="0"/>
              </a:spcBef>
              <a:spcAft>
                <a:spcPts val="600"/>
              </a:spcAft>
              <a:buClr>
                <a:srgbClr val="002060"/>
              </a:buClr>
              <a:buSzPct val="100000"/>
              <a:buFont typeface="Wingdings" pitchFamily="2" charset="2"/>
              <a:buChar char="§"/>
            </a:pPr>
            <a:r>
              <a:rPr lang="en-US" sz="1800" smtClean="0"/>
              <a:t>Communication of audit issues</a:t>
            </a:r>
          </a:p>
          <a:p>
            <a:pPr marL="457200" lvl="1" indent="-457200">
              <a:spcBef>
                <a:spcPct val="0"/>
              </a:spcBef>
              <a:buClr>
                <a:srgbClr val="002060"/>
              </a:buClr>
              <a:buSzPct val="100000"/>
              <a:buFont typeface="Wingdings" pitchFamily="2" charset="2"/>
              <a:buChar char="n"/>
            </a:pPr>
            <a:r>
              <a:rPr lang="en-US" sz="2000" smtClean="0">
                <a:solidFill>
                  <a:schemeClr val="tx1"/>
                </a:solidFill>
              </a:rPr>
              <a:t>Issue audit report(s)</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Auditor’s Office Resources and Contacts</a:t>
            </a:r>
          </a:p>
        </p:txBody>
      </p:sp>
      <p:sp>
        <p:nvSpPr>
          <p:cNvPr id="48131" name="Rectangle 3"/>
          <p:cNvSpPr>
            <a:spLocks noGrp="1" noChangeArrowheads="1"/>
          </p:cNvSpPr>
          <p:nvPr>
            <p:ph sz="quarter" idx="1"/>
          </p:nvPr>
        </p:nvSpPr>
        <p:spPr>
          <a:xfrm>
            <a:off x="685800" y="1905000"/>
            <a:ext cx="8458200" cy="4572000"/>
          </a:xfrm>
        </p:spPr>
        <p:txBody>
          <a:bodyPr/>
          <a:lstStyle/>
          <a:p>
            <a:pPr eaLnBrk="1" hangingPunct="1">
              <a:lnSpc>
                <a:spcPct val="80000"/>
              </a:lnSpc>
              <a:buFont typeface="Wingdings 2" pitchFamily="18" charset="2"/>
              <a:buNone/>
            </a:pPr>
            <a:r>
              <a:rPr lang="en-US" sz="2000" b="1" dirty="0" smtClean="0"/>
              <a:t>Fire District BARS Manual</a:t>
            </a:r>
          </a:p>
          <a:p>
            <a:pPr marL="730250" lvl="1" eaLnBrk="1" hangingPunct="1">
              <a:spcBef>
                <a:spcPct val="0"/>
              </a:spcBef>
              <a:buClr>
                <a:srgbClr val="002060"/>
              </a:buClr>
              <a:buSzPct val="100000"/>
              <a:buFont typeface="Wingdings" pitchFamily="2" charset="2"/>
              <a:buNone/>
            </a:pPr>
            <a:r>
              <a:rPr lang="en-US" sz="1800" dirty="0" smtClean="0">
                <a:solidFill>
                  <a:schemeClr val="tx1"/>
                </a:solidFill>
              </a:rPr>
              <a:t>Local Government Support Team </a:t>
            </a:r>
          </a:p>
          <a:p>
            <a:pPr marL="730250" lvl="1" eaLnBrk="1" hangingPunct="1">
              <a:spcBef>
                <a:spcPct val="0"/>
              </a:spcBef>
              <a:spcAft>
                <a:spcPts val="600"/>
              </a:spcAft>
              <a:buClr>
                <a:srgbClr val="002060"/>
              </a:buClr>
              <a:buSzPct val="100000"/>
              <a:buFont typeface="Wingdings" pitchFamily="2" charset="2"/>
              <a:buNone/>
            </a:pPr>
            <a:r>
              <a:rPr lang="en-US" sz="1800" dirty="0" smtClean="0">
                <a:solidFill>
                  <a:schemeClr val="tx1"/>
                </a:solidFill>
              </a:rPr>
              <a:t>(360) 753-4792 ~ tagmanl@sao.wa.gov</a:t>
            </a:r>
          </a:p>
          <a:p>
            <a:pPr eaLnBrk="1" hangingPunct="1">
              <a:spcBef>
                <a:spcPct val="0"/>
              </a:spcBef>
              <a:buFont typeface="Wingdings 2" pitchFamily="18" charset="2"/>
              <a:buNone/>
            </a:pPr>
            <a:r>
              <a:rPr lang="en-US" sz="2000" b="1" dirty="0" smtClean="0"/>
              <a:t>State Auditor’s Office Help Desk  </a:t>
            </a:r>
          </a:p>
          <a:p>
            <a:pPr marL="730250" lvl="1" eaLnBrk="1" hangingPunct="1">
              <a:spcBef>
                <a:spcPct val="0"/>
              </a:spcBef>
              <a:spcAft>
                <a:spcPts val="600"/>
              </a:spcAft>
              <a:buClr>
                <a:srgbClr val="002060"/>
              </a:buClr>
              <a:buSzPct val="100000"/>
              <a:buFont typeface="Wingdings" pitchFamily="2" charset="2"/>
              <a:buNone/>
            </a:pPr>
            <a:r>
              <a:rPr lang="en-US" sz="1800" dirty="0" smtClean="0">
                <a:solidFill>
                  <a:schemeClr val="tx1"/>
                </a:solidFill>
              </a:rPr>
              <a:t>www.sao.wa.gov</a:t>
            </a:r>
          </a:p>
          <a:p>
            <a:pPr eaLnBrk="1" hangingPunct="1">
              <a:spcBef>
                <a:spcPct val="0"/>
              </a:spcBef>
              <a:buFont typeface="Wingdings 2" pitchFamily="18" charset="2"/>
              <a:buNone/>
            </a:pPr>
            <a:r>
              <a:rPr lang="en-US" sz="2000" b="1" dirty="0" smtClean="0"/>
              <a:t>Fire District Specialists</a:t>
            </a:r>
          </a:p>
          <a:p>
            <a:pPr marL="730250" lvl="1" eaLnBrk="1" hangingPunct="1">
              <a:spcBef>
                <a:spcPct val="0"/>
              </a:spcBef>
              <a:spcAft>
                <a:spcPts val="600"/>
              </a:spcAft>
              <a:buClr>
                <a:srgbClr val="002060"/>
              </a:buClr>
              <a:buSzPct val="100000"/>
              <a:buFont typeface="Wingdings" pitchFamily="2" charset="2"/>
              <a:buNone/>
            </a:pPr>
            <a:r>
              <a:rPr lang="en-US" sz="1800" dirty="0" smtClean="0">
                <a:solidFill>
                  <a:schemeClr val="tx1"/>
                </a:solidFill>
              </a:rPr>
              <a:t>Courtney Amonsen, amonsenc@sao.wa.gov</a:t>
            </a:r>
          </a:p>
          <a:p>
            <a:pPr eaLnBrk="1" hangingPunct="1">
              <a:spcBef>
                <a:spcPct val="0"/>
              </a:spcBef>
              <a:buFont typeface="Wingdings 2" pitchFamily="18" charset="2"/>
              <a:buNone/>
            </a:pPr>
            <a:r>
              <a:rPr lang="en-US" sz="2000" b="1" dirty="0" smtClean="0"/>
              <a:t>Bid Law Specialist</a:t>
            </a:r>
          </a:p>
          <a:p>
            <a:pPr marL="730250" lvl="1" eaLnBrk="1" hangingPunct="1">
              <a:spcBef>
                <a:spcPct val="0"/>
              </a:spcBef>
              <a:spcAft>
                <a:spcPts val="600"/>
              </a:spcAft>
              <a:buClr>
                <a:srgbClr val="002060"/>
              </a:buClr>
              <a:buSzPct val="100000"/>
              <a:buFont typeface="Wingdings" pitchFamily="2" charset="2"/>
              <a:buNone/>
            </a:pPr>
            <a:r>
              <a:rPr lang="en-US" sz="1800" dirty="0" smtClean="0">
                <a:solidFill>
                  <a:schemeClr val="tx1"/>
                </a:solidFill>
              </a:rPr>
              <a:t>Scott Bills, billss@sao.wa.gov</a:t>
            </a:r>
          </a:p>
          <a:p>
            <a:pPr eaLnBrk="1" hangingPunct="1">
              <a:spcBef>
                <a:spcPct val="0"/>
              </a:spcBef>
              <a:buFont typeface="Wingdings 2" pitchFamily="18" charset="2"/>
              <a:buNone/>
            </a:pPr>
            <a:r>
              <a:rPr lang="en-US" sz="2000" b="1" dirty="0" smtClean="0"/>
              <a:t>Program Audit Manager</a:t>
            </a:r>
          </a:p>
          <a:p>
            <a:pPr marL="730250" lvl="1" eaLnBrk="1" hangingPunct="1">
              <a:spcBef>
                <a:spcPct val="0"/>
              </a:spcBef>
              <a:buClr>
                <a:srgbClr val="002060"/>
              </a:buClr>
              <a:buSzPct val="100000"/>
              <a:buFont typeface="Wingdings" pitchFamily="2" charset="2"/>
              <a:buNone/>
            </a:pPr>
            <a:r>
              <a:rPr lang="en-US" sz="1800" dirty="0" smtClean="0">
                <a:solidFill>
                  <a:schemeClr val="tx1"/>
                </a:solidFill>
              </a:rPr>
              <a:t>Mark Rapozo, rapozom@sao.wa.gov </a:t>
            </a:r>
            <a:endParaRPr lang="en-US" sz="1800" u="sng" dirty="0" smtClean="0">
              <a:solidFill>
                <a:schemeClr val="tx1"/>
              </a:solidFill>
            </a:endParaRPr>
          </a:p>
          <a:p>
            <a:pPr eaLnBrk="1" hangingPunct="1">
              <a:lnSpc>
                <a:spcPct val="80000"/>
              </a:lnSpc>
            </a:pPr>
            <a:endParaRPr lang="en-US" sz="2400" dirty="0" smtClean="0"/>
          </a:p>
          <a:p>
            <a:pPr eaLnBrk="1" hangingPunct="1">
              <a:lnSpc>
                <a:spcPct val="80000"/>
              </a:lnSpc>
              <a:buFont typeface="Wingdings" pitchFamily="2" charset="2"/>
              <a:buNone/>
            </a:pPr>
            <a:endParaRPr lang="en-US" sz="2400" dirty="0" smtClean="0"/>
          </a:p>
          <a:p>
            <a:pPr eaLnBrk="1" hangingPunct="1">
              <a:lnSpc>
                <a:spcPct val="80000"/>
              </a:lnSpc>
              <a:buFont typeface="Wingdings" pitchFamily="2" charset="2"/>
              <a:buNone/>
            </a:pPr>
            <a:endParaRPr lang="en-US" dirty="0" smtClean="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1066800"/>
            <a:ext cx="8458200" cy="758825"/>
          </a:xfrm>
        </p:spPr>
        <p:txBody>
          <a:bodyPr/>
          <a:lstStyle/>
          <a:p>
            <a:pPr algn="l" eaLnBrk="1" hangingPunct="1"/>
            <a:r>
              <a:rPr lang="en-US" sz="4000" b="1" smtClean="0">
                <a:solidFill>
                  <a:schemeClr val="bg1"/>
                </a:solidFill>
              </a:rPr>
              <a:t>The End	</a:t>
            </a:r>
          </a:p>
        </p:txBody>
      </p:sp>
      <p:sp>
        <p:nvSpPr>
          <p:cNvPr id="49155" name="Rectangle 4"/>
          <p:cNvSpPr>
            <a:spLocks noGrp="1" noChangeArrowheads="1"/>
          </p:cNvSpPr>
          <p:nvPr>
            <p:ph sz="quarter" idx="1"/>
          </p:nvPr>
        </p:nvSpPr>
        <p:spPr>
          <a:xfrm>
            <a:off x="685800" y="1905000"/>
            <a:ext cx="8043863" cy="4194175"/>
          </a:xfrm>
        </p:spPr>
        <p:txBody>
          <a:bodyPr/>
          <a:lstStyle/>
          <a:p>
            <a:pPr marL="457200" indent="-457200" eaLnBrk="1" hangingPunct="1">
              <a:buClr>
                <a:srgbClr val="002060"/>
              </a:buClr>
              <a:buSzPct val="100000"/>
              <a:buFont typeface="Wingdings" pitchFamily="2" charset="2"/>
              <a:buChar char="n"/>
            </a:pPr>
            <a:r>
              <a:rPr lang="en-US" smtClean="0"/>
              <a:t>Questions</a:t>
            </a:r>
          </a:p>
          <a:p>
            <a:pPr marL="457200" indent="-457200" eaLnBrk="1" hangingPunct="1">
              <a:buClr>
                <a:srgbClr val="002060"/>
              </a:buClr>
              <a:buSzPct val="100000"/>
              <a:buFont typeface="Wingdings" pitchFamily="2" charset="2"/>
              <a:buChar char="n"/>
            </a:pPr>
            <a:endParaRPr lang="en-US" smtClean="0"/>
          </a:p>
          <a:p>
            <a:pPr marL="457200" indent="-457200" eaLnBrk="1" hangingPunct="1">
              <a:buClr>
                <a:srgbClr val="002060"/>
              </a:buClr>
              <a:buSzPct val="100000"/>
              <a:buFont typeface="Wingdings" pitchFamily="2" charset="2"/>
              <a:buChar char="n"/>
            </a:pPr>
            <a:r>
              <a:rPr lang="en-US" smtClean="0"/>
              <a:t>Answers</a:t>
            </a:r>
          </a:p>
          <a:p>
            <a:pPr marL="457200" indent="-457200" eaLnBrk="1" hangingPunct="1">
              <a:buClr>
                <a:srgbClr val="002060"/>
              </a:buClr>
              <a:buSzPct val="100000"/>
              <a:buFont typeface="Wingdings" pitchFamily="2" charset="2"/>
              <a:buChar char="n"/>
            </a:pPr>
            <a:endParaRPr lang="en-US" smtClean="0"/>
          </a:p>
          <a:p>
            <a:pPr marL="457200" indent="-457200" eaLnBrk="1" hangingPunct="1">
              <a:buClr>
                <a:srgbClr val="002060"/>
              </a:buClr>
              <a:buSzPct val="100000"/>
              <a:buFont typeface="Wingdings" pitchFamily="2" charset="2"/>
              <a:buChar char="n"/>
            </a:pPr>
            <a:r>
              <a:rPr lang="en-US" smtClean="0"/>
              <a:t>Discussion</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What is a public work?</a:t>
            </a:r>
          </a:p>
        </p:txBody>
      </p:sp>
      <p:sp>
        <p:nvSpPr>
          <p:cNvPr id="16387" name="Rectangle 3"/>
          <p:cNvSpPr>
            <a:spLocks noGrp="1" noChangeArrowheads="1"/>
          </p:cNvSpPr>
          <p:nvPr>
            <p:ph sz="quarter" idx="1"/>
          </p:nvPr>
        </p:nvSpPr>
        <p:spPr>
          <a:xfrm>
            <a:off x="762000" y="1905000"/>
            <a:ext cx="8043863" cy="4194175"/>
          </a:xfrm>
        </p:spPr>
        <p:txBody>
          <a:bodyPr/>
          <a:lstStyle/>
          <a:p>
            <a:pPr marL="457200" indent="-457200" eaLnBrk="1" hangingPunct="1">
              <a:spcBef>
                <a:spcPct val="0"/>
              </a:spcBef>
              <a:spcAft>
                <a:spcPts val="1200"/>
              </a:spcAft>
              <a:buClr>
                <a:srgbClr val="002060"/>
              </a:buClr>
              <a:buSzPct val="100000"/>
              <a:buFont typeface="Wingdings" pitchFamily="2" charset="2"/>
              <a:buChar char="n"/>
            </a:pPr>
            <a:r>
              <a:rPr lang="en-US" sz="2000" b="1" smtClean="0"/>
              <a:t>Public work</a:t>
            </a:r>
            <a:r>
              <a:rPr lang="en-US" sz="2000" smtClean="0"/>
              <a:t> includes all work, construction, alteration, repair or improvement other than ordinary maintenance, executed at the cost of the state or of any municipality, or which is by law a lien or charge on any property therein. (RCW 39.04.010)</a:t>
            </a:r>
          </a:p>
          <a:p>
            <a:pPr marL="457200" indent="-457200" eaLnBrk="1" hangingPunct="1">
              <a:spcBef>
                <a:spcPct val="0"/>
              </a:spcBef>
              <a:spcAft>
                <a:spcPts val="1200"/>
              </a:spcAft>
              <a:buClr>
                <a:srgbClr val="002060"/>
              </a:buClr>
              <a:buSzPct val="100000"/>
              <a:buFont typeface="Wingdings" pitchFamily="2" charset="2"/>
              <a:buChar char="n"/>
            </a:pPr>
            <a:r>
              <a:rPr lang="en-US" sz="2000" smtClean="0"/>
              <a:t> </a:t>
            </a:r>
            <a:r>
              <a:rPr lang="en-US" sz="2000" b="1" smtClean="0"/>
              <a:t>Ordinary maintenance</a:t>
            </a:r>
            <a:r>
              <a:rPr lang="en-US" sz="2000" smtClean="0"/>
              <a:t> is either (1) work not performed by contract and that is performed on a regularly scheduled basis (e.g., daily, weekly, monthly, seasonally, semiannually, but at least once per year), to service, check, or replace items that are not broken; or (2) work not performed by contract that is not regularly scheduled but is required to maintain the asset so that repair does not become necessary. (WAC 296-127-010(7)(b)(iii)) (Note: for the purpose of prevailing wage, only work done by employees is considered ordinary maintenance)</a:t>
            </a:r>
          </a:p>
          <a:p>
            <a:pPr marL="457200" indent="-457200" eaLnBrk="1" hangingPunct="1">
              <a:spcBef>
                <a:spcPct val="0"/>
              </a:spcBef>
              <a:spcAft>
                <a:spcPts val="1200"/>
              </a:spcAft>
              <a:buClr>
                <a:srgbClr val="002060"/>
              </a:buClr>
              <a:buSzPct val="100000"/>
              <a:buFont typeface="Wingdings" pitchFamily="2" charset="2"/>
              <a:buChar char="n"/>
            </a:pPr>
            <a:endParaRPr lang="en-US" sz="2000" smtClean="0"/>
          </a:p>
          <a:p>
            <a:pPr marL="457200" indent="-457200" eaLnBrk="1" hangingPunct="1">
              <a:spcBef>
                <a:spcPct val="0"/>
              </a:spcBef>
              <a:spcAft>
                <a:spcPts val="1200"/>
              </a:spcAft>
              <a:buClr>
                <a:srgbClr val="002060"/>
              </a:buClr>
              <a:buSzPct val="100000"/>
              <a:buFont typeface="Wingdings" pitchFamily="2" charset="2"/>
              <a:buChar char="n"/>
            </a:pPr>
            <a:endParaRPr lang="en-US" sz="280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1066800"/>
            <a:ext cx="8150225" cy="758825"/>
          </a:xfrm>
        </p:spPr>
        <p:txBody>
          <a:bodyPr/>
          <a:lstStyle/>
          <a:p>
            <a:pPr algn="l" eaLnBrk="1" hangingPunct="1"/>
            <a:r>
              <a:rPr lang="en-US" sz="4000" b="1" smtClean="0">
                <a:solidFill>
                  <a:schemeClr val="bg1"/>
                </a:solidFill>
              </a:rPr>
              <a:t>What is a public work?</a:t>
            </a:r>
          </a:p>
        </p:txBody>
      </p:sp>
      <p:sp>
        <p:nvSpPr>
          <p:cNvPr id="17411" name="Content Placeholder 2"/>
          <p:cNvSpPr>
            <a:spLocks noGrp="1"/>
          </p:cNvSpPr>
          <p:nvPr>
            <p:ph sz="half" idx="1"/>
          </p:nvPr>
        </p:nvSpPr>
        <p:spPr>
          <a:xfrm>
            <a:off x="685800" y="1828800"/>
            <a:ext cx="3654425" cy="4224338"/>
          </a:xfrm>
        </p:spPr>
        <p:txBody>
          <a:bodyPr/>
          <a:lstStyle/>
          <a:p>
            <a:pPr eaLnBrk="1" hangingPunct="1">
              <a:buFont typeface="Wingdings 2" pitchFamily="18" charset="2"/>
              <a:buNone/>
              <a:defRPr/>
            </a:pPr>
            <a:r>
              <a:rPr lang="en-US" dirty="0" smtClean="0"/>
              <a:t>Examples:</a:t>
            </a:r>
          </a:p>
          <a:p>
            <a:pPr marL="457200" lvl="1" indent="-457200" eaLnBrk="1" hangingPunct="1">
              <a:spcBef>
                <a:spcPts val="0"/>
              </a:spcBef>
              <a:spcAft>
                <a:spcPts val="600"/>
              </a:spcAft>
              <a:buClr>
                <a:srgbClr val="000066"/>
              </a:buClr>
              <a:buSzPct val="100000"/>
              <a:buFont typeface="Wingdings" pitchFamily="2" charset="2"/>
              <a:buChar char="n"/>
              <a:defRPr/>
            </a:pPr>
            <a:r>
              <a:rPr lang="en-US" dirty="0" smtClean="0">
                <a:solidFill>
                  <a:schemeClr val="tx1"/>
                </a:solidFill>
              </a:rPr>
              <a:t>Remodel/renovation</a:t>
            </a:r>
          </a:p>
          <a:p>
            <a:pPr marL="457200" lvl="1" indent="-457200" eaLnBrk="1" hangingPunct="1">
              <a:spcBef>
                <a:spcPts val="0"/>
              </a:spcBef>
              <a:spcAft>
                <a:spcPts val="600"/>
              </a:spcAft>
              <a:buClr>
                <a:srgbClr val="000066"/>
              </a:buClr>
              <a:buSzPct val="100000"/>
              <a:buFont typeface="Wingdings" pitchFamily="2" charset="2"/>
              <a:buChar char="n"/>
              <a:defRPr/>
            </a:pPr>
            <a:r>
              <a:rPr lang="en-US" dirty="0" smtClean="0">
                <a:solidFill>
                  <a:schemeClr val="tx1"/>
                </a:solidFill>
              </a:rPr>
              <a:t>New construction</a:t>
            </a:r>
          </a:p>
          <a:p>
            <a:pPr marL="457200" lvl="1" indent="-457200" eaLnBrk="1" hangingPunct="1">
              <a:spcBef>
                <a:spcPts val="0"/>
              </a:spcBef>
              <a:spcAft>
                <a:spcPts val="600"/>
              </a:spcAft>
              <a:buClr>
                <a:srgbClr val="000066"/>
              </a:buClr>
              <a:buSzPct val="100000"/>
              <a:buFont typeface="Wingdings" pitchFamily="2" charset="2"/>
              <a:buChar char="n"/>
              <a:defRPr/>
            </a:pPr>
            <a:r>
              <a:rPr lang="en-US" dirty="0" smtClean="0">
                <a:solidFill>
                  <a:schemeClr val="tx1"/>
                </a:solidFill>
              </a:rPr>
              <a:t>Paving</a:t>
            </a:r>
          </a:p>
          <a:p>
            <a:pPr marL="457200" lvl="1" indent="-457200" eaLnBrk="1" hangingPunct="1">
              <a:spcBef>
                <a:spcPts val="0"/>
              </a:spcBef>
              <a:spcAft>
                <a:spcPts val="600"/>
              </a:spcAft>
              <a:buClr>
                <a:srgbClr val="000066"/>
              </a:buClr>
              <a:buSzPct val="100000"/>
              <a:buFont typeface="Wingdings" pitchFamily="2" charset="2"/>
              <a:buChar char="n"/>
              <a:defRPr/>
            </a:pPr>
            <a:r>
              <a:rPr lang="en-US" dirty="0" smtClean="0">
                <a:solidFill>
                  <a:schemeClr val="tx1"/>
                </a:solidFill>
              </a:rPr>
              <a:t>Painting</a:t>
            </a:r>
          </a:p>
          <a:p>
            <a:pPr marL="457200" lvl="1" indent="-457200" eaLnBrk="1" hangingPunct="1">
              <a:spcBef>
                <a:spcPts val="0"/>
              </a:spcBef>
              <a:spcAft>
                <a:spcPts val="600"/>
              </a:spcAft>
              <a:buClr>
                <a:srgbClr val="000066"/>
              </a:buClr>
              <a:buSzPct val="100000"/>
              <a:buFont typeface="Wingdings" pitchFamily="2" charset="2"/>
              <a:buChar char="n"/>
              <a:defRPr/>
            </a:pPr>
            <a:r>
              <a:rPr lang="en-US" dirty="0" smtClean="0">
                <a:solidFill>
                  <a:schemeClr val="tx1"/>
                </a:solidFill>
              </a:rPr>
              <a:t>Carpeting/flooring</a:t>
            </a:r>
          </a:p>
          <a:p>
            <a:pPr lvl="1" eaLnBrk="1" hangingPunct="1">
              <a:buFont typeface="Wingdings" pitchFamily="2" charset="2"/>
              <a:buNone/>
              <a:defRPr/>
            </a:pPr>
            <a:endParaRPr lang="en-US" dirty="0" smtClean="0"/>
          </a:p>
        </p:txBody>
      </p:sp>
      <p:sp>
        <p:nvSpPr>
          <p:cNvPr id="17412" name="Content Placeholder 6"/>
          <p:cNvSpPr>
            <a:spLocks noGrp="1"/>
          </p:cNvSpPr>
          <p:nvPr>
            <p:ph sz="half" idx="2"/>
          </p:nvPr>
        </p:nvSpPr>
        <p:spPr>
          <a:xfrm>
            <a:off x="4572000" y="2209800"/>
            <a:ext cx="4038600" cy="2514600"/>
          </a:xfrm>
        </p:spPr>
        <p:txBody>
          <a:bodyPr/>
          <a:lstStyle/>
          <a:p>
            <a:pPr marL="457200" lvl="1" indent="-457200" eaLnBrk="1" hangingPunct="1">
              <a:spcBef>
                <a:spcPct val="0"/>
              </a:spcBef>
              <a:spcAft>
                <a:spcPts val="600"/>
              </a:spcAft>
              <a:buClr>
                <a:srgbClr val="002060"/>
              </a:buClr>
              <a:buSzPct val="100000"/>
              <a:buFont typeface="Wingdings" pitchFamily="2" charset="2"/>
              <a:buChar char="n"/>
            </a:pPr>
            <a:r>
              <a:rPr lang="en-US" smtClean="0">
                <a:solidFill>
                  <a:schemeClr val="tx1"/>
                </a:solidFill>
              </a:rPr>
              <a:t>Plumbing</a:t>
            </a:r>
          </a:p>
          <a:p>
            <a:pPr marL="457200" lvl="1" indent="-457200" eaLnBrk="1" hangingPunct="1">
              <a:spcBef>
                <a:spcPct val="0"/>
              </a:spcBef>
              <a:spcAft>
                <a:spcPts val="600"/>
              </a:spcAft>
              <a:buClr>
                <a:srgbClr val="002060"/>
              </a:buClr>
              <a:buSzPct val="100000"/>
              <a:buFont typeface="Wingdings" pitchFamily="2" charset="2"/>
              <a:buChar char="n"/>
            </a:pPr>
            <a:r>
              <a:rPr lang="en-US" smtClean="0">
                <a:solidFill>
                  <a:schemeClr val="tx1"/>
                </a:solidFill>
              </a:rPr>
              <a:t>Electrical</a:t>
            </a:r>
          </a:p>
          <a:p>
            <a:pPr marL="457200" lvl="1" indent="-457200" eaLnBrk="1" hangingPunct="1">
              <a:spcBef>
                <a:spcPct val="0"/>
              </a:spcBef>
              <a:spcAft>
                <a:spcPts val="600"/>
              </a:spcAft>
              <a:buClr>
                <a:srgbClr val="002060"/>
              </a:buClr>
              <a:buSzPct val="100000"/>
              <a:buFont typeface="Wingdings" pitchFamily="2" charset="2"/>
              <a:buChar char="n"/>
            </a:pPr>
            <a:r>
              <a:rPr lang="en-US" smtClean="0">
                <a:solidFill>
                  <a:schemeClr val="tx1"/>
                </a:solidFill>
              </a:rPr>
              <a:t>Roofing</a:t>
            </a:r>
          </a:p>
          <a:p>
            <a:pPr marL="457200" lvl="1" indent="-457200" eaLnBrk="1" hangingPunct="1">
              <a:spcBef>
                <a:spcPct val="0"/>
              </a:spcBef>
              <a:spcAft>
                <a:spcPts val="600"/>
              </a:spcAft>
              <a:buClr>
                <a:srgbClr val="002060"/>
              </a:buClr>
              <a:buSzPct val="100000"/>
              <a:buFont typeface="Wingdings" pitchFamily="2" charset="2"/>
              <a:buChar char="n"/>
            </a:pPr>
            <a:r>
              <a:rPr lang="en-US" smtClean="0">
                <a:solidFill>
                  <a:schemeClr val="tx1"/>
                </a:solidFill>
              </a:rPr>
              <a:t>Landscaping</a:t>
            </a:r>
          </a:p>
          <a:p>
            <a:pPr marL="457200" lvl="1" indent="-457200" eaLnBrk="1" hangingPunct="1">
              <a:spcBef>
                <a:spcPct val="0"/>
              </a:spcBef>
              <a:spcAft>
                <a:spcPts val="600"/>
              </a:spcAft>
              <a:buClr>
                <a:srgbClr val="002060"/>
              </a:buClr>
              <a:buSzPct val="100000"/>
              <a:buFont typeface="Wingdings" pitchFamily="2" charset="2"/>
              <a:buChar char="n"/>
            </a:pPr>
            <a:r>
              <a:rPr lang="en-US" smtClean="0">
                <a:solidFill>
                  <a:schemeClr val="tx1"/>
                </a:solidFill>
              </a:rPr>
              <a:t>And many more!</a:t>
            </a:r>
          </a:p>
        </p:txBody>
      </p:sp>
      <p:pic>
        <p:nvPicPr>
          <p:cNvPr id="17413" name="Picture 3" descr="New_station.jpg"/>
          <p:cNvPicPr>
            <a:picLocks noChangeAspect="1"/>
          </p:cNvPicPr>
          <p:nvPr/>
        </p:nvPicPr>
        <p:blipFill>
          <a:blip r:embed="rId2" cstate="print"/>
          <a:srcRect/>
          <a:stretch>
            <a:fillRect/>
          </a:stretch>
        </p:blipFill>
        <p:spPr bwMode="auto">
          <a:xfrm>
            <a:off x="762000" y="4953000"/>
            <a:ext cx="2014538" cy="1752600"/>
          </a:xfrm>
          <a:prstGeom prst="rect">
            <a:avLst/>
          </a:prstGeom>
          <a:noFill/>
          <a:ln w="12700">
            <a:solidFill>
              <a:schemeClr val="tx1"/>
            </a:solidFill>
            <a:miter lim="800000"/>
            <a:headEnd/>
            <a:tailEnd/>
          </a:ln>
        </p:spPr>
      </p:pic>
      <p:pic>
        <p:nvPicPr>
          <p:cNvPr id="17414" name="Picture 4" descr="station.jpg"/>
          <p:cNvPicPr>
            <a:picLocks noChangeAspect="1"/>
          </p:cNvPicPr>
          <p:nvPr/>
        </p:nvPicPr>
        <p:blipFill>
          <a:blip r:embed="rId3" cstate="print"/>
          <a:srcRect/>
          <a:stretch>
            <a:fillRect/>
          </a:stretch>
        </p:blipFill>
        <p:spPr bwMode="auto">
          <a:xfrm>
            <a:off x="2644775" y="4572000"/>
            <a:ext cx="3908425" cy="1752600"/>
          </a:xfrm>
          <a:prstGeom prst="rect">
            <a:avLst/>
          </a:prstGeom>
          <a:noFill/>
          <a:ln w="12700">
            <a:solidFill>
              <a:schemeClr val="tx1"/>
            </a:solidFill>
            <a:miter lim="800000"/>
            <a:headEnd/>
            <a:tailEnd/>
          </a:ln>
        </p:spPr>
      </p:pic>
      <p:pic>
        <p:nvPicPr>
          <p:cNvPr id="17415" name="Picture 5" descr="sign.jpg"/>
          <p:cNvPicPr>
            <a:picLocks noChangeAspect="1"/>
          </p:cNvPicPr>
          <p:nvPr/>
        </p:nvPicPr>
        <p:blipFill>
          <a:blip r:embed="rId4" cstate="print"/>
          <a:srcRect/>
          <a:stretch>
            <a:fillRect/>
          </a:stretch>
        </p:blipFill>
        <p:spPr bwMode="auto">
          <a:xfrm>
            <a:off x="6096000" y="4781550"/>
            <a:ext cx="2819400" cy="2000250"/>
          </a:xfrm>
          <a:prstGeom prst="rect">
            <a:avLst/>
          </a:prstGeom>
          <a:noFill/>
          <a:ln w="12700">
            <a:solidFill>
              <a:schemeClr val="tx1"/>
            </a:solid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What is a purchase?</a:t>
            </a:r>
          </a:p>
        </p:txBody>
      </p:sp>
      <p:sp>
        <p:nvSpPr>
          <p:cNvPr id="18435" name="Rectangle 3"/>
          <p:cNvSpPr>
            <a:spLocks noGrp="1" noChangeArrowheads="1"/>
          </p:cNvSpPr>
          <p:nvPr>
            <p:ph sz="quarter" idx="1"/>
          </p:nvPr>
        </p:nvSpPr>
        <p:spPr>
          <a:xfrm>
            <a:off x="685800" y="1905000"/>
            <a:ext cx="8120063" cy="4194175"/>
          </a:xfrm>
        </p:spPr>
        <p:txBody>
          <a:bodyPr/>
          <a:lstStyle/>
          <a:p>
            <a:pPr marL="457200" indent="-457200" eaLnBrk="1" hangingPunct="1">
              <a:spcBef>
                <a:spcPct val="0"/>
              </a:spcBef>
              <a:spcAft>
                <a:spcPts val="600"/>
              </a:spcAft>
              <a:buClr>
                <a:srgbClr val="002060"/>
              </a:buClr>
              <a:buSzPct val="100000"/>
              <a:buFont typeface="Wingdings" pitchFamily="2" charset="2"/>
              <a:buChar char="n"/>
            </a:pPr>
            <a:r>
              <a:rPr lang="en-US" sz="2000" b="1" smtClean="0"/>
              <a:t>Purchase</a:t>
            </a:r>
            <a:r>
              <a:rPr lang="en-US" sz="2000" smtClean="0"/>
              <a:t> refers to procurement of equipment, materials and/or supplies, except when in connection with a public works project.  </a:t>
            </a:r>
          </a:p>
          <a:p>
            <a:pPr marL="457200" indent="-457200" eaLnBrk="1" hangingPunct="1">
              <a:spcBef>
                <a:spcPct val="0"/>
              </a:spcBef>
              <a:spcAft>
                <a:spcPts val="600"/>
              </a:spcAft>
              <a:buClr>
                <a:srgbClr val="002060"/>
              </a:buClr>
              <a:buSzPct val="100000"/>
              <a:buFont typeface="Wingdings" pitchFamily="2" charset="2"/>
              <a:buChar char="n"/>
            </a:pPr>
            <a:r>
              <a:rPr lang="en-US" sz="2000" smtClean="0"/>
              <a:t>If the equipment, materials or supplies are included in a public works project, they would be bid along with the rest of the project in accordance with public works requirements.  If a purchase is made outside of a public works project, it would be subject to bidding requirements.</a:t>
            </a:r>
          </a:p>
          <a:p>
            <a:pPr marL="457200" indent="-457200" eaLnBrk="1" hangingPunct="1">
              <a:spcBef>
                <a:spcPct val="0"/>
              </a:spcBef>
              <a:spcAft>
                <a:spcPts val="600"/>
              </a:spcAft>
              <a:buClr>
                <a:srgbClr val="002060"/>
              </a:buClr>
              <a:buSzPct val="100000"/>
              <a:buFont typeface="Wingdings" pitchFamily="2" charset="2"/>
              <a:buChar char="n"/>
            </a:pPr>
            <a:r>
              <a:rPr lang="en-US" sz="2000" smtClean="0"/>
              <a:t>Examples:  vehicles and outfitting vehicles, protective gear,  hoses, ladders, tools, chemicals, office supplies, computers, desks, etc.</a:t>
            </a:r>
          </a:p>
        </p:txBody>
      </p:sp>
      <p:pic>
        <p:nvPicPr>
          <p:cNvPr id="18436" name="Picture 3" descr="protective gear.jpg"/>
          <p:cNvPicPr>
            <a:picLocks noChangeAspect="1"/>
          </p:cNvPicPr>
          <p:nvPr/>
        </p:nvPicPr>
        <p:blipFill>
          <a:blip r:embed="rId3" cstate="print"/>
          <a:srcRect/>
          <a:stretch>
            <a:fillRect/>
          </a:stretch>
        </p:blipFill>
        <p:spPr bwMode="auto">
          <a:xfrm>
            <a:off x="762000" y="4910138"/>
            <a:ext cx="3352800" cy="1871662"/>
          </a:xfrm>
          <a:prstGeom prst="rect">
            <a:avLst/>
          </a:prstGeom>
          <a:noFill/>
          <a:ln w="12700">
            <a:solidFill>
              <a:schemeClr val="tx1"/>
            </a:solidFill>
            <a:miter lim="800000"/>
            <a:headEnd/>
            <a:tailEnd/>
          </a:ln>
        </p:spPr>
      </p:pic>
      <p:pic>
        <p:nvPicPr>
          <p:cNvPr id="18437" name="Picture 4" descr="trucks.jpg"/>
          <p:cNvPicPr>
            <a:picLocks noChangeAspect="1"/>
          </p:cNvPicPr>
          <p:nvPr/>
        </p:nvPicPr>
        <p:blipFill>
          <a:blip r:embed="rId4" cstate="print"/>
          <a:srcRect/>
          <a:stretch>
            <a:fillRect/>
          </a:stretch>
        </p:blipFill>
        <p:spPr bwMode="auto">
          <a:xfrm>
            <a:off x="5181600" y="4945063"/>
            <a:ext cx="3690938" cy="1836737"/>
          </a:xfrm>
          <a:prstGeom prst="rect">
            <a:avLst/>
          </a:prstGeom>
          <a:noFill/>
          <a:ln w="12700">
            <a:solidFill>
              <a:schemeClr val="tx1"/>
            </a:solid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Public Works Projects</a:t>
            </a:r>
          </a:p>
        </p:txBody>
      </p:sp>
      <p:sp>
        <p:nvSpPr>
          <p:cNvPr id="8195" name="Rectangle 3"/>
          <p:cNvSpPr>
            <a:spLocks noGrp="1" noChangeArrowheads="1"/>
          </p:cNvSpPr>
          <p:nvPr>
            <p:ph sz="quarter" idx="1"/>
          </p:nvPr>
        </p:nvSpPr>
        <p:spPr>
          <a:xfrm>
            <a:off x="685800" y="1831975"/>
            <a:ext cx="8458200" cy="4340225"/>
          </a:xfrm>
        </p:spPr>
        <p:txBody>
          <a:bodyPr>
            <a:noAutofit/>
          </a:bodyPr>
          <a:lstStyle/>
          <a:p>
            <a:pPr marL="457200" indent="-457200" eaLnBrk="1" fontAlgn="auto" hangingPunct="1">
              <a:spcBef>
                <a:spcPts val="0"/>
              </a:spcBef>
              <a:spcAft>
                <a:spcPts val="600"/>
              </a:spcAft>
              <a:buClr>
                <a:srgbClr val="002060"/>
              </a:buClr>
              <a:buSzPct val="100000"/>
              <a:buFont typeface="Wingdings" pitchFamily="2" charset="2"/>
              <a:buChar char="n"/>
              <a:defRPr/>
            </a:pPr>
            <a:r>
              <a:rPr lang="en-US" sz="1600" dirty="0" smtClean="0"/>
              <a:t>Whenever it is determined that a public work is necessary to be done, plans, specifications, or both, and an </a:t>
            </a:r>
            <a:r>
              <a:rPr lang="en-US" sz="1600" b="1" dirty="0" smtClean="0"/>
              <a:t>estimate</a:t>
            </a:r>
            <a:r>
              <a:rPr lang="en-US" sz="1600" dirty="0" smtClean="0"/>
              <a:t> of the cost of such work to be made (RCW 39.04.020).</a:t>
            </a:r>
          </a:p>
          <a:p>
            <a:pPr marL="457200" indent="-457200" eaLnBrk="1" fontAlgn="auto" hangingPunct="1">
              <a:spcBef>
                <a:spcPts val="0"/>
              </a:spcBef>
              <a:spcAft>
                <a:spcPts val="600"/>
              </a:spcAft>
              <a:buClr>
                <a:srgbClr val="002060"/>
              </a:buClr>
              <a:buSzPct val="100000"/>
              <a:buFont typeface="Wingdings" pitchFamily="2" charset="2"/>
              <a:buChar char="n"/>
              <a:defRPr/>
            </a:pPr>
            <a:r>
              <a:rPr lang="en-US" sz="1600" dirty="0" smtClean="0"/>
              <a:t>Estimate should contain </a:t>
            </a:r>
            <a:r>
              <a:rPr lang="en-US" sz="1600" b="1" dirty="0" smtClean="0"/>
              <a:t>all costs </a:t>
            </a:r>
            <a:r>
              <a:rPr lang="en-US" sz="1600" dirty="0" smtClean="0"/>
              <a:t>related to the project.  This includes materials, supplies, equipment, labor (using prevailing wage rates), sales tax (unless specifically excluded).</a:t>
            </a:r>
          </a:p>
          <a:p>
            <a:pPr marL="457200" indent="-457200" eaLnBrk="1" fontAlgn="auto" hangingPunct="1">
              <a:spcBef>
                <a:spcPts val="0"/>
              </a:spcBef>
              <a:spcAft>
                <a:spcPts val="600"/>
              </a:spcAft>
              <a:buClr>
                <a:srgbClr val="002060"/>
              </a:buClr>
              <a:buSzPct val="100000"/>
              <a:buFont typeface="Wingdings" pitchFamily="2" charset="2"/>
              <a:buChar char="n"/>
              <a:defRPr/>
            </a:pPr>
            <a:r>
              <a:rPr lang="en-US" sz="1600" dirty="0" smtClean="0"/>
              <a:t>Contract/bid documents must contain a list of the prevailing wage rates and requirements.</a:t>
            </a:r>
          </a:p>
          <a:p>
            <a:pPr marL="457200" indent="-457200" eaLnBrk="1" fontAlgn="auto" hangingPunct="1">
              <a:spcBef>
                <a:spcPts val="0"/>
              </a:spcBef>
              <a:spcAft>
                <a:spcPts val="0"/>
              </a:spcAft>
              <a:buClr>
                <a:srgbClr val="002060"/>
              </a:buClr>
              <a:buSzPct val="100000"/>
              <a:buFont typeface="Wingdings" pitchFamily="2" charset="2"/>
              <a:buChar char="n"/>
              <a:defRPr/>
            </a:pPr>
            <a:r>
              <a:rPr lang="en-US" sz="1600" b="1" dirty="0" smtClean="0"/>
              <a:t>Bid Limits:</a:t>
            </a:r>
          </a:p>
          <a:p>
            <a:pPr marL="731520" lvl="1" indent="-274320" eaLnBrk="1" fontAlgn="auto" hangingPunct="1">
              <a:spcBef>
                <a:spcPts val="0"/>
              </a:spcBef>
              <a:spcAft>
                <a:spcPts val="0"/>
              </a:spcAft>
              <a:buClr>
                <a:srgbClr val="002060"/>
              </a:buClr>
              <a:buSzPct val="100000"/>
              <a:buFont typeface="Wingdings" pitchFamily="2" charset="2"/>
              <a:buChar char="§"/>
              <a:defRPr/>
            </a:pPr>
            <a:r>
              <a:rPr lang="en-US" sz="1600" dirty="0" smtClean="0">
                <a:solidFill>
                  <a:schemeClr val="tx1"/>
                </a:solidFill>
              </a:rPr>
              <a:t>Less than $20,000: Procure by District policy</a:t>
            </a:r>
          </a:p>
          <a:p>
            <a:pPr marL="731520" lvl="1" indent="-274320" eaLnBrk="1" fontAlgn="auto" hangingPunct="1">
              <a:spcBef>
                <a:spcPts val="0"/>
              </a:spcBef>
              <a:spcAft>
                <a:spcPts val="0"/>
              </a:spcAft>
              <a:buClr>
                <a:srgbClr val="002060"/>
              </a:buClr>
              <a:buSzPct val="100000"/>
              <a:buFont typeface="Wingdings" pitchFamily="2" charset="2"/>
              <a:buChar char="§"/>
              <a:defRPr/>
            </a:pPr>
            <a:r>
              <a:rPr lang="en-US" sz="1600" dirty="0" smtClean="0">
                <a:solidFill>
                  <a:schemeClr val="tx1"/>
                </a:solidFill>
              </a:rPr>
              <a:t>$20,000 to $300,000: Procure using the Small Works Roster process, if approved by the governing body</a:t>
            </a:r>
          </a:p>
          <a:p>
            <a:pPr marL="731520" lvl="1" indent="-274320" eaLnBrk="1" fontAlgn="auto" hangingPunct="1">
              <a:spcBef>
                <a:spcPts val="0"/>
              </a:spcBef>
              <a:spcAft>
                <a:spcPts val="600"/>
              </a:spcAft>
              <a:buClr>
                <a:srgbClr val="002060"/>
              </a:buClr>
              <a:buSzPct val="100000"/>
              <a:buFont typeface="Wingdings" pitchFamily="2" charset="2"/>
              <a:buChar char="§"/>
              <a:defRPr/>
            </a:pPr>
            <a:r>
              <a:rPr lang="en-US" sz="1600" dirty="0" smtClean="0">
                <a:solidFill>
                  <a:schemeClr val="tx1"/>
                </a:solidFill>
              </a:rPr>
              <a:t>Over $300,000: Procure by formal competitive bidding </a:t>
            </a:r>
          </a:p>
          <a:p>
            <a:pPr marL="457200" indent="-457200" eaLnBrk="1" fontAlgn="auto" hangingPunct="1">
              <a:spcBef>
                <a:spcPts val="0"/>
              </a:spcBef>
              <a:spcAft>
                <a:spcPts val="0"/>
              </a:spcAft>
              <a:buClr>
                <a:srgbClr val="002060"/>
              </a:buClr>
              <a:buSzPct val="100000"/>
              <a:buFont typeface="Wingdings" pitchFamily="2" charset="2"/>
              <a:buChar char="n"/>
              <a:defRPr/>
            </a:pPr>
            <a:r>
              <a:rPr lang="en-US" sz="1600" dirty="0" smtClean="0"/>
              <a:t>Breaking of any project into units or accomplishing any projects by phases is prohibited if it is done for the purpose of avoiding the maximum dollar amount of a contract that may be let using the small works roster process (RCW 39.04.155(4)).</a:t>
            </a:r>
          </a:p>
          <a:p>
            <a:pPr marL="274320" indent="-274320" eaLnBrk="1" fontAlgn="auto" hangingPunct="1">
              <a:spcAft>
                <a:spcPts val="0"/>
              </a:spcAft>
              <a:buFont typeface="Wingdings" pitchFamily="2" charset="2"/>
              <a:buNone/>
              <a:defRPr/>
            </a:pPr>
            <a:endParaRPr lang="en-US" sz="2400" dirty="0" smtClean="0"/>
          </a:p>
        </p:txBody>
      </p:sp>
      <p:pic>
        <p:nvPicPr>
          <p:cNvPr id="19460" name="Picture 5" descr="sign.jpg"/>
          <p:cNvPicPr>
            <a:picLocks noChangeAspect="1"/>
          </p:cNvPicPr>
          <p:nvPr/>
        </p:nvPicPr>
        <p:blipFill>
          <a:blip r:embed="rId3" cstate="print"/>
          <a:srcRect/>
          <a:stretch>
            <a:fillRect/>
          </a:stretch>
        </p:blipFill>
        <p:spPr bwMode="auto">
          <a:xfrm>
            <a:off x="7239000" y="381000"/>
            <a:ext cx="1422400" cy="1123950"/>
          </a:xfrm>
          <a:prstGeom prst="rect">
            <a:avLst/>
          </a:prstGeom>
          <a:noFill/>
          <a:ln w="9525">
            <a:noFill/>
            <a:miter lim="800000"/>
            <a:headEnd/>
            <a:tailEnd/>
          </a:ln>
        </p:spPr>
      </p:pic>
      <p:pic>
        <p:nvPicPr>
          <p:cNvPr id="19461" name="Picture 3" descr="New_station.jpg"/>
          <p:cNvPicPr>
            <a:picLocks noChangeAspect="1"/>
          </p:cNvPicPr>
          <p:nvPr/>
        </p:nvPicPr>
        <p:blipFill>
          <a:blip r:embed="rId4"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Public Works Projects</a:t>
            </a:r>
          </a:p>
        </p:txBody>
      </p:sp>
      <p:sp>
        <p:nvSpPr>
          <p:cNvPr id="20483" name="Rectangle 3"/>
          <p:cNvSpPr>
            <a:spLocks noGrp="1" noChangeArrowheads="1"/>
          </p:cNvSpPr>
          <p:nvPr>
            <p:ph sz="quarter" idx="1"/>
          </p:nvPr>
        </p:nvSpPr>
        <p:spPr>
          <a:xfrm>
            <a:off x="228600" y="1828800"/>
            <a:ext cx="8915400" cy="4953000"/>
          </a:xfrm>
        </p:spPr>
        <p:txBody>
          <a:bodyPr/>
          <a:lstStyle/>
          <a:p>
            <a:pPr eaLnBrk="1" hangingPunct="1">
              <a:buFont typeface="Wingdings 2" pitchFamily="18" charset="2"/>
              <a:buNone/>
            </a:pPr>
            <a:r>
              <a:rPr lang="en-US" sz="2000" dirty="0" smtClean="0"/>
              <a:t>Exception: Emergencies (RCW 39.04.280)</a:t>
            </a:r>
          </a:p>
          <a:p>
            <a:pPr marL="457200" lvl="1" indent="-457200" eaLnBrk="1" hangingPunct="1">
              <a:spcBef>
                <a:spcPct val="0"/>
              </a:spcBef>
              <a:spcAft>
                <a:spcPts val="600"/>
              </a:spcAft>
              <a:buClr>
                <a:srgbClr val="002060"/>
              </a:buClr>
              <a:buSzPct val="100000"/>
              <a:buFont typeface="Wingdings" pitchFamily="2" charset="2"/>
              <a:buChar char="n"/>
            </a:pPr>
            <a:r>
              <a:rPr lang="en-US" sz="1600" dirty="0" smtClean="0">
                <a:solidFill>
                  <a:schemeClr val="tx1"/>
                </a:solidFill>
              </a:rPr>
              <a:t>Competitive bid requirements may be waived by the governing board in the event of an emergency.</a:t>
            </a:r>
          </a:p>
          <a:p>
            <a:pPr marL="457200" lvl="1" indent="-457200" eaLnBrk="1" hangingPunct="1">
              <a:spcBef>
                <a:spcPct val="0"/>
              </a:spcBef>
              <a:buClr>
                <a:srgbClr val="002060"/>
              </a:buClr>
              <a:buSzPct val="100000"/>
              <a:buFont typeface="Wingdings" pitchFamily="2" charset="2"/>
              <a:buChar char="n"/>
            </a:pPr>
            <a:r>
              <a:rPr lang="en-US" sz="1600" dirty="0" smtClean="0">
                <a:solidFill>
                  <a:schemeClr val="tx1"/>
                </a:solidFill>
              </a:rPr>
              <a:t>An emergency means unforeseen circumstances beyond the control of the municipality that either: </a:t>
            </a:r>
          </a:p>
          <a:p>
            <a:pPr marL="730250" lvl="2" eaLnBrk="1" hangingPunct="1">
              <a:spcBef>
                <a:spcPct val="0"/>
              </a:spcBef>
              <a:spcAft>
                <a:spcPts val="600"/>
              </a:spcAft>
              <a:buClr>
                <a:srgbClr val="002060"/>
              </a:buClr>
              <a:buSzPct val="100000"/>
              <a:buFont typeface="Wingdings" pitchFamily="2" charset="2"/>
              <a:buChar char="§"/>
            </a:pPr>
            <a:r>
              <a:rPr lang="en-US" sz="1400" dirty="0" smtClean="0"/>
              <a:t>(a) Present a real, immediate threat to the proper performance of essential functions; or </a:t>
            </a:r>
          </a:p>
          <a:p>
            <a:pPr marL="730250" lvl="2" eaLnBrk="1" hangingPunct="1">
              <a:spcBef>
                <a:spcPct val="0"/>
              </a:spcBef>
              <a:spcAft>
                <a:spcPts val="600"/>
              </a:spcAft>
              <a:buClr>
                <a:srgbClr val="002060"/>
              </a:buClr>
              <a:buSzPct val="100000"/>
              <a:buFont typeface="Wingdings" pitchFamily="2" charset="2"/>
              <a:buChar char="§"/>
            </a:pPr>
            <a:r>
              <a:rPr lang="en-US" sz="1400" dirty="0" smtClean="0"/>
              <a:t>(b) will likely result in material loss or damage to property, bodily injury, or loss of life if immediate action is not taken.</a:t>
            </a:r>
          </a:p>
          <a:p>
            <a:pPr marL="457200" lvl="1" indent="-457200" eaLnBrk="1" hangingPunct="1">
              <a:spcBef>
                <a:spcPct val="0"/>
              </a:spcBef>
              <a:buClr>
                <a:srgbClr val="002060"/>
              </a:buClr>
              <a:buSzPct val="100000"/>
              <a:buFont typeface="Wingdings" pitchFamily="2" charset="2"/>
              <a:buChar char="n"/>
            </a:pPr>
            <a:r>
              <a:rPr lang="en-US" sz="1600" dirty="0" smtClean="0">
                <a:solidFill>
                  <a:schemeClr val="tx1"/>
                </a:solidFill>
              </a:rPr>
              <a:t>If an emergency exists, </a:t>
            </a:r>
          </a:p>
          <a:p>
            <a:pPr marL="730250" lvl="2" eaLnBrk="1" hangingPunct="1">
              <a:spcBef>
                <a:spcPct val="0"/>
              </a:spcBef>
              <a:spcAft>
                <a:spcPts val="300"/>
              </a:spcAft>
              <a:buClr>
                <a:srgbClr val="002060"/>
              </a:buClr>
              <a:buSzPct val="100000"/>
              <a:buFont typeface="Wingdings" pitchFamily="2" charset="2"/>
              <a:buChar char="§"/>
            </a:pPr>
            <a:r>
              <a:rPr lang="en-US" sz="1400" dirty="0" smtClean="0"/>
              <a:t>The person or persons designated by the governing body of the municipality to act in the event of an emergency may declare an emergency situation exists, waive competitive bidding requirements, and award all necessary contracts on behalf of the municipality to address the emergency situation. </a:t>
            </a:r>
          </a:p>
          <a:p>
            <a:pPr marL="730250" lvl="2" eaLnBrk="1" hangingPunct="1">
              <a:spcBef>
                <a:spcPct val="0"/>
              </a:spcBef>
              <a:spcAft>
                <a:spcPts val="300"/>
              </a:spcAft>
              <a:buClr>
                <a:srgbClr val="002060"/>
              </a:buClr>
              <a:buSzPct val="100000"/>
              <a:buFont typeface="Wingdings" pitchFamily="2" charset="2"/>
              <a:buChar char="§"/>
            </a:pPr>
            <a:r>
              <a:rPr lang="en-US" sz="1400" dirty="0" smtClean="0"/>
              <a:t>If a contract is awarded without competitive bidding due to an emergency, a written finding of the existence of an emergency must be made by the governing body or its designee and duly entered of record no later than two weeks following the award of the contract.</a:t>
            </a:r>
          </a:p>
          <a:p>
            <a:pPr marL="730250" lvl="2" eaLnBrk="1" hangingPunct="1">
              <a:spcBef>
                <a:spcPct val="0"/>
              </a:spcBef>
              <a:spcAft>
                <a:spcPts val="300"/>
              </a:spcAft>
              <a:buClr>
                <a:srgbClr val="002060"/>
              </a:buClr>
              <a:buSzPct val="100000"/>
              <a:buFont typeface="Wingdings" pitchFamily="2" charset="2"/>
              <a:buChar char="§"/>
            </a:pPr>
            <a:r>
              <a:rPr lang="en-US" sz="1400" dirty="0" smtClean="0"/>
              <a:t>If work is done by any means or method other than by contract, publication of a project description and estimate may be made within seven days after the commencement of the work (RCW 39.04.020).</a:t>
            </a:r>
            <a:r>
              <a:rPr lang="en-US" dirty="0" smtClean="0"/>
              <a:t/>
            </a:r>
            <a:br>
              <a:rPr lang="en-US" dirty="0" smtClean="0"/>
            </a:br>
            <a:endParaRPr lang="en-US" dirty="0" smtClean="0"/>
          </a:p>
        </p:txBody>
      </p:sp>
      <p:pic>
        <p:nvPicPr>
          <p:cNvPr id="20484" name="Picture 5" descr="sign.jpg"/>
          <p:cNvPicPr>
            <a:picLocks noChangeAspect="1"/>
          </p:cNvPicPr>
          <p:nvPr/>
        </p:nvPicPr>
        <p:blipFill>
          <a:blip r:embed="rId3" cstate="print"/>
          <a:srcRect/>
          <a:stretch>
            <a:fillRect/>
          </a:stretch>
        </p:blipFill>
        <p:spPr bwMode="auto">
          <a:xfrm>
            <a:off x="7239000" y="381000"/>
            <a:ext cx="1422400" cy="1123950"/>
          </a:xfrm>
          <a:prstGeom prst="rect">
            <a:avLst/>
          </a:prstGeom>
          <a:noFill/>
          <a:ln w="9525">
            <a:noFill/>
            <a:miter lim="800000"/>
            <a:headEnd/>
            <a:tailEnd/>
          </a:ln>
        </p:spPr>
      </p:pic>
      <p:pic>
        <p:nvPicPr>
          <p:cNvPr id="20485" name="Picture 3" descr="New_station.jpg"/>
          <p:cNvPicPr>
            <a:picLocks noChangeAspect="1"/>
          </p:cNvPicPr>
          <p:nvPr/>
        </p:nvPicPr>
        <p:blipFill>
          <a:blip r:embed="rId4"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1066800"/>
            <a:ext cx="8150225" cy="758825"/>
          </a:xfrm>
        </p:spPr>
        <p:txBody>
          <a:bodyPr/>
          <a:lstStyle/>
          <a:p>
            <a:pPr algn="l" eaLnBrk="1" hangingPunct="1"/>
            <a:r>
              <a:rPr lang="en-US" sz="4000" b="1" smtClean="0">
                <a:solidFill>
                  <a:schemeClr val="bg1"/>
                </a:solidFill>
              </a:rPr>
              <a:t>Public Works Projects</a:t>
            </a:r>
          </a:p>
        </p:txBody>
      </p:sp>
      <p:sp>
        <p:nvSpPr>
          <p:cNvPr id="21507" name="Rectangle 3"/>
          <p:cNvSpPr>
            <a:spLocks noGrp="1" noChangeArrowheads="1"/>
          </p:cNvSpPr>
          <p:nvPr>
            <p:ph sz="quarter" idx="1"/>
          </p:nvPr>
        </p:nvSpPr>
        <p:spPr>
          <a:xfrm>
            <a:off x="685800" y="1905000"/>
            <a:ext cx="8153400" cy="4191000"/>
          </a:xfrm>
        </p:spPr>
        <p:txBody>
          <a:bodyPr/>
          <a:lstStyle/>
          <a:p>
            <a:pPr eaLnBrk="1" hangingPunct="1">
              <a:buFont typeface="Wingdings 2" pitchFamily="18" charset="2"/>
              <a:buNone/>
              <a:defRPr/>
            </a:pPr>
            <a:r>
              <a:rPr lang="en-US" sz="2400" b="1" dirty="0" smtClean="0"/>
              <a:t>Competitive Bidding</a:t>
            </a:r>
          </a:p>
          <a:p>
            <a:pPr marL="457200" indent="-457200" eaLnBrk="1" hangingPunct="1">
              <a:spcBef>
                <a:spcPts val="0"/>
              </a:spcBef>
              <a:buClr>
                <a:srgbClr val="002060"/>
              </a:buClr>
              <a:buSzPct val="100000"/>
              <a:buFont typeface="Wingdings" pitchFamily="2" charset="2"/>
              <a:buChar char="n"/>
              <a:defRPr/>
            </a:pPr>
            <a:r>
              <a:rPr lang="en-US" sz="2200" dirty="0" smtClean="0"/>
              <a:t>Projects &gt; $300,000, or projects &gt; $20,000 for Districts that don’t use a small works roster.</a:t>
            </a:r>
          </a:p>
          <a:p>
            <a:pPr marL="731520" lvl="1" eaLnBrk="1" hangingPunct="1">
              <a:spcBef>
                <a:spcPts val="0"/>
              </a:spcBef>
              <a:spcAft>
                <a:spcPts val="600"/>
              </a:spcAft>
              <a:buClr>
                <a:srgbClr val="002060"/>
              </a:buClr>
              <a:buSzPct val="100000"/>
              <a:buFont typeface="Wingdings" pitchFamily="2" charset="2"/>
              <a:buChar char="§"/>
              <a:defRPr/>
            </a:pPr>
            <a:r>
              <a:rPr lang="en-US" sz="2000" dirty="0" smtClean="0">
                <a:solidFill>
                  <a:schemeClr val="tx1"/>
                </a:solidFill>
              </a:rPr>
              <a:t>Advertise at least 13 days prior to the last date bids will be accepted (RCW 52.14.120).</a:t>
            </a:r>
          </a:p>
          <a:p>
            <a:pPr marL="731520" lvl="1" eaLnBrk="1" hangingPunct="1">
              <a:spcBef>
                <a:spcPts val="0"/>
              </a:spcBef>
              <a:spcAft>
                <a:spcPts val="600"/>
              </a:spcAft>
              <a:buClr>
                <a:srgbClr val="002060"/>
              </a:buClr>
              <a:buSzPct val="100000"/>
              <a:buFont typeface="Wingdings" pitchFamily="2" charset="2"/>
              <a:buChar char="§"/>
              <a:defRPr/>
            </a:pPr>
            <a:r>
              <a:rPr lang="en-US" sz="2000" dirty="0" smtClean="0">
                <a:solidFill>
                  <a:schemeClr val="tx1"/>
                </a:solidFill>
              </a:rPr>
              <a:t>Bids should be opened and read in public, at a fixed time and place.  This does not have to be at an open public meeting.</a:t>
            </a:r>
          </a:p>
          <a:p>
            <a:pPr marL="731520" lvl="1" eaLnBrk="1" hangingPunct="1">
              <a:spcBef>
                <a:spcPts val="0"/>
              </a:spcBef>
              <a:spcAft>
                <a:spcPts val="600"/>
              </a:spcAft>
              <a:buClr>
                <a:srgbClr val="002060"/>
              </a:buClr>
              <a:buSzPct val="100000"/>
              <a:buFont typeface="Wingdings" pitchFamily="2" charset="2"/>
              <a:buChar char="§"/>
              <a:defRPr/>
            </a:pPr>
            <a:r>
              <a:rPr lang="en-US" sz="2000" dirty="0" smtClean="0">
                <a:solidFill>
                  <a:schemeClr val="tx1"/>
                </a:solidFill>
              </a:rPr>
              <a:t>All bids should be accompanied by a bid bond/deposit (bond, cash, cashiers check, certified check).</a:t>
            </a:r>
          </a:p>
          <a:p>
            <a:pPr marL="731520" lvl="1" eaLnBrk="1" hangingPunct="1">
              <a:spcBef>
                <a:spcPts val="0"/>
              </a:spcBef>
              <a:spcAft>
                <a:spcPts val="600"/>
              </a:spcAft>
              <a:buClr>
                <a:srgbClr val="002060"/>
              </a:buClr>
              <a:buSzPct val="100000"/>
              <a:buFont typeface="Wingdings" pitchFamily="2" charset="2"/>
              <a:buChar char="§"/>
              <a:defRPr/>
            </a:pPr>
            <a:r>
              <a:rPr lang="en-US" sz="2000" dirty="0" smtClean="0">
                <a:solidFill>
                  <a:schemeClr val="tx1"/>
                </a:solidFill>
              </a:rPr>
              <a:t>Contracts must be awarded to the lowest responsive and responsible bidder, unless good cause exists to reject any or all bids.  </a:t>
            </a:r>
          </a:p>
          <a:p>
            <a:pPr lvl="1" eaLnBrk="1" hangingPunct="1">
              <a:defRPr/>
            </a:pPr>
            <a:endParaRPr lang="en-US" sz="1500" dirty="0" smtClean="0">
              <a:solidFill>
                <a:schemeClr val="tx1"/>
              </a:solidFill>
            </a:endParaRPr>
          </a:p>
        </p:txBody>
      </p:sp>
      <p:pic>
        <p:nvPicPr>
          <p:cNvPr id="21508" name="Picture 5" descr="sign.jpg"/>
          <p:cNvPicPr>
            <a:picLocks noChangeAspect="1"/>
          </p:cNvPicPr>
          <p:nvPr/>
        </p:nvPicPr>
        <p:blipFill>
          <a:blip r:embed="rId3" cstate="print"/>
          <a:srcRect/>
          <a:stretch>
            <a:fillRect/>
          </a:stretch>
        </p:blipFill>
        <p:spPr bwMode="auto">
          <a:xfrm>
            <a:off x="7239000" y="381000"/>
            <a:ext cx="1422400" cy="1123950"/>
          </a:xfrm>
          <a:prstGeom prst="rect">
            <a:avLst/>
          </a:prstGeom>
          <a:noFill/>
          <a:ln w="9525">
            <a:noFill/>
            <a:miter lim="800000"/>
            <a:headEnd/>
            <a:tailEnd/>
          </a:ln>
        </p:spPr>
      </p:pic>
      <p:pic>
        <p:nvPicPr>
          <p:cNvPr id="21509" name="Picture 3" descr="New_station.jpg"/>
          <p:cNvPicPr>
            <a:picLocks noChangeAspect="1"/>
          </p:cNvPicPr>
          <p:nvPr/>
        </p:nvPicPr>
        <p:blipFill>
          <a:blip r:embed="rId4" cstate="print"/>
          <a:srcRect/>
          <a:stretch>
            <a:fillRect/>
          </a:stretch>
        </p:blipFill>
        <p:spPr bwMode="auto">
          <a:xfrm>
            <a:off x="6248400" y="609600"/>
            <a:ext cx="1314450" cy="1143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8B912FD22F6714AB6330FADE8254A37" ma:contentTypeVersion="0" ma:contentTypeDescription="Create a new document." ma:contentTypeScope="" ma:versionID="b2f986b2d5d6269aea55291c3ed3e417">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B9CAAE2-5F26-4847-8D3B-A46CF6956B5A}"/>
</file>

<file path=customXml/itemProps2.xml><?xml version="1.0" encoding="utf-8"?>
<ds:datastoreItem xmlns:ds="http://schemas.openxmlformats.org/officeDocument/2006/customXml" ds:itemID="{ABDA591C-322C-4C1E-8E4C-35DBB01FE3F3}"/>
</file>

<file path=customXml/itemProps3.xml><?xml version="1.0" encoding="utf-8"?>
<ds:datastoreItem xmlns:ds="http://schemas.openxmlformats.org/officeDocument/2006/customXml" ds:itemID="{C4F56BDF-4AE8-45E4-8263-F19DDED441D9}"/>
</file>

<file path=docProps/app.xml><?xml version="1.0" encoding="utf-8"?>
<Properties xmlns="http://schemas.openxmlformats.org/officeDocument/2006/extended-properties" xmlns:vt="http://schemas.openxmlformats.org/officeDocument/2006/docPropsVTypes">
  <Template>Civic</Template>
  <TotalTime>3809</TotalTime>
  <Words>4186</Words>
  <Application>Microsoft Office PowerPoint</Application>
  <PresentationFormat>On-screen Show (4:3)</PresentationFormat>
  <Paragraphs>370</Paragraphs>
  <Slides>37</Slides>
  <Notes>30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Civic</vt:lpstr>
      <vt:lpstr>State Auditor’s Office</vt:lpstr>
      <vt:lpstr>Presentation Outline</vt:lpstr>
      <vt:lpstr>Common Audit Exceptions</vt:lpstr>
      <vt:lpstr>What is a public work?</vt:lpstr>
      <vt:lpstr>What is a public work?</vt:lpstr>
      <vt:lpstr>What is a purchase?</vt:lpstr>
      <vt:lpstr>Public Works Projects</vt:lpstr>
      <vt:lpstr>Public Works Projects</vt:lpstr>
      <vt:lpstr>Public Works Projects</vt:lpstr>
      <vt:lpstr>Public Works Projects</vt:lpstr>
      <vt:lpstr> Public Works Projects</vt:lpstr>
      <vt:lpstr>Public Works Projects</vt:lpstr>
      <vt:lpstr>Public Works Projects</vt:lpstr>
      <vt:lpstr>Public Works Projects</vt:lpstr>
      <vt:lpstr>Public Works Projects</vt:lpstr>
      <vt:lpstr>Public Works Projects</vt:lpstr>
      <vt:lpstr>Public Works Projects</vt:lpstr>
      <vt:lpstr>Purchasing</vt:lpstr>
      <vt:lpstr>Purchasing</vt:lpstr>
      <vt:lpstr>Purchasing</vt:lpstr>
      <vt:lpstr>Purchasing</vt:lpstr>
      <vt:lpstr>Purchasing</vt:lpstr>
      <vt:lpstr>Bid Law Matrix</vt:lpstr>
      <vt:lpstr>Purchasing</vt:lpstr>
      <vt:lpstr>Hot Topics</vt:lpstr>
      <vt:lpstr>Hot Topics</vt:lpstr>
      <vt:lpstr>Audit Requirements</vt:lpstr>
      <vt:lpstr>Financial Reporting</vt:lpstr>
      <vt:lpstr>Reporting Requirements for Fire Districts</vt:lpstr>
      <vt:lpstr>Internal Review of Financial Report</vt:lpstr>
      <vt:lpstr>Audit Assessments</vt:lpstr>
      <vt:lpstr>Audit Scope</vt:lpstr>
      <vt:lpstr>Audit Preparation</vt:lpstr>
      <vt:lpstr>Audit Preparation</vt:lpstr>
      <vt:lpstr>  What to Expect in an Audit</vt:lpstr>
      <vt:lpstr>Auditor’s Office Resources and Contacts</vt:lpstr>
      <vt:lpstr>The End </vt:lpstr>
    </vt:vector>
  </TitlesOfParts>
  <Company>Washington State Auditor's 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State Auditor</dc:creator>
  <cp:lastModifiedBy>Courtney Amonsen</cp:lastModifiedBy>
  <cp:revision>258</cp:revision>
  <dcterms:created xsi:type="dcterms:W3CDTF">2002-09-03T22:58:46Z</dcterms:created>
  <dcterms:modified xsi:type="dcterms:W3CDTF">2012-04-30T23:21:07Z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0x01010078B912FD22F6714AB6330FADE8254A37</vt:lpwstr>
  </property>
</Properties>
</file>