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1" r:id="rId3"/>
    <p:sldId id="277" r:id="rId4"/>
    <p:sldId id="258" r:id="rId5"/>
    <p:sldId id="259" r:id="rId6"/>
    <p:sldId id="279" r:id="rId7"/>
    <p:sldId id="260" r:id="rId8"/>
    <p:sldId id="261" r:id="rId9"/>
    <p:sldId id="262" r:id="rId10"/>
    <p:sldId id="278" r:id="rId11"/>
    <p:sldId id="263" r:id="rId12"/>
    <p:sldId id="264" r:id="rId13"/>
    <p:sldId id="265" r:id="rId14"/>
    <p:sldId id="266" r:id="rId15"/>
    <p:sldId id="267" r:id="rId16"/>
    <p:sldId id="280" r:id="rId17"/>
    <p:sldId id="268" r:id="rId18"/>
    <p:sldId id="269" r:id="rId19"/>
    <p:sldId id="270" r:id="rId20"/>
    <p:sldId id="273" r:id="rId21"/>
    <p:sldId id="271" r:id="rId22"/>
    <p:sldId id="272"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56" autoAdjust="0"/>
  </p:normalViewPr>
  <p:slideViewPr>
    <p:cSldViewPr>
      <p:cViewPr varScale="1">
        <p:scale>
          <a:sx n="88" d="100"/>
          <a:sy n="88"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7B503-6467-4B95-A166-0B1C845F5755}" type="datetimeFigureOut">
              <a:rPr lang="en-US" smtClean="0"/>
              <a:t>8/21/2013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F6C21-6BC8-4071-8447-85D139281908}" type="slidenum">
              <a:rPr lang="en-US" smtClean="0"/>
              <a:t>‹#›</a:t>
            </a:fld>
            <a:endParaRPr lang="en-US"/>
          </a:p>
        </p:txBody>
      </p:sp>
    </p:spTree>
    <p:extLst>
      <p:ext uri="{BB962C8B-B14F-4D97-AF65-F5344CB8AC3E}">
        <p14:creationId xmlns:p14="http://schemas.microsoft.com/office/powerpoint/2010/main" val="213872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INSTRUCTORS READ THIS</a:t>
            </a:r>
            <a:r>
              <a:rPr lang="en-US" dirty="0" smtClean="0"/>
              <a:t>:</a:t>
            </a:r>
          </a:p>
          <a:p>
            <a:r>
              <a:rPr lang="en-US" sz="1200" dirty="0" smtClean="0"/>
              <a:t>This Power Point is intended to be a customizable program. As there are many brands and types of SCBA's, you need to individualize this presentation to your department. Using your equipment will give ownership and credibility to your slides. </a:t>
            </a:r>
          </a:p>
          <a:p>
            <a:endParaRPr lang="en-US" sz="1200" dirty="0" smtClean="0"/>
          </a:p>
          <a:p>
            <a:r>
              <a:rPr lang="en-US" sz="1200" dirty="0" smtClean="0"/>
              <a:t>Prior to presenting this program you must:</a:t>
            </a:r>
            <a:br>
              <a:rPr lang="en-US" sz="1200" dirty="0" smtClean="0"/>
            </a:br>
            <a:endParaRPr lang="en-US" sz="1200" dirty="0" smtClean="0"/>
          </a:p>
          <a:p>
            <a:pPr marL="171450" indent="-171450">
              <a:buFont typeface="Arial" panose="020B0604020202020204" pitchFamily="34" charset="0"/>
              <a:buChar char="•"/>
            </a:pPr>
            <a:r>
              <a:rPr lang="en-US" sz="1200" dirty="0" smtClean="0"/>
              <a:t>Down load it to a computer or flash drive</a:t>
            </a:r>
            <a:br>
              <a:rPr lang="en-US" sz="1200" dirty="0" smtClean="0"/>
            </a:br>
            <a:r>
              <a:rPr lang="en-US" sz="1200" dirty="0" smtClean="0"/>
              <a:t>Review the complete program</a:t>
            </a:r>
          </a:p>
          <a:p>
            <a:pPr marL="171450" indent="-171450">
              <a:buFont typeface="Arial" panose="020B0604020202020204" pitchFamily="34" charset="0"/>
              <a:buChar char="•"/>
            </a:pPr>
            <a:r>
              <a:rPr lang="en-US" sz="1200" dirty="0" smtClean="0"/>
              <a:t>Take digital images of your department's SCBA and individual parts as noted in the blank boxes on the slides. Each box describes the item that needs to have a digital image added in.</a:t>
            </a:r>
          </a:p>
          <a:p>
            <a:pPr marL="171450" indent="-171450">
              <a:buFont typeface="Arial" panose="020B0604020202020204" pitchFamily="34" charset="0"/>
              <a:buChar char="•"/>
            </a:pPr>
            <a:r>
              <a:rPr lang="en-US" sz="1200" dirty="0" smtClean="0"/>
              <a:t>Simply save the digital image to your computer through email if using your phone; or download it from your camera to your computer.</a:t>
            </a:r>
          </a:p>
          <a:p>
            <a:pPr marL="171450" indent="-171450">
              <a:buFont typeface="Arial" panose="020B0604020202020204" pitchFamily="34" charset="0"/>
              <a:buChar char="•"/>
            </a:pPr>
            <a:r>
              <a:rPr lang="en-US" sz="1200" dirty="0" smtClean="0"/>
              <a:t>Cut and paste it to the individual slide as described in the text box. Grab a corner of the image and drag it smaller to fit into the square.</a:t>
            </a:r>
          </a:p>
          <a:p>
            <a:endParaRPr lang="en-US" sz="1200" dirty="0" smtClean="0"/>
          </a:p>
          <a:p>
            <a:r>
              <a:rPr lang="en-US" sz="1200" dirty="0" smtClean="0"/>
              <a:t>Remember to re-save your power point with the changes.</a:t>
            </a:r>
          </a:p>
          <a:p>
            <a:r>
              <a:rPr lang="en-US" sz="1200" dirty="0" smtClean="0"/>
              <a:t/>
            </a:r>
            <a:br>
              <a:rPr lang="en-US" sz="1200" dirty="0" smtClean="0"/>
            </a:br>
            <a:r>
              <a:rPr lang="en-US" sz="1200" dirty="0" smtClean="0"/>
              <a:t>Once this is done, you should be ready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C4FF6C21-6BC8-4071-8447-85D139281908}" type="slidenum">
              <a:rPr lang="en-US" smtClean="0"/>
              <a:t>1</a:t>
            </a:fld>
            <a:endParaRPr lang="en-US"/>
          </a:p>
        </p:txBody>
      </p:sp>
    </p:spTree>
    <p:extLst>
      <p:ext uri="{BB962C8B-B14F-4D97-AF65-F5344CB8AC3E}">
        <p14:creationId xmlns:p14="http://schemas.microsoft.com/office/powerpoint/2010/main" val="338391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4FF6C21-6BC8-4071-8447-85D139281908}" type="slidenum">
              <a:rPr lang="en-US" smtClean="0"/>
              <a:t>11</a:t>
            </a:fld>
            <a:endParaRPr lang="en-US"/>
          </a:p>
        </p:txBody>
      </p:sp>
    </p:spTree>
    <p:extLst>
      <p:ext uri="{BB962C8B-B14F-4D97-AF65-F5344CB8AC3E}">
        <p14:creationId xmlns:p14="http://schemas.microsoft.com/office/powerpoint/2010/main" val="21617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4"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7821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199394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118383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9939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698500" y="1816100"/>
            <a:ext cx="7772400" cy="635000"/>
          </a:xfrm>
        </p:spPr>
        <p:txBody>
          <a:bodyPr/>
          <a:lstStyle/>
          <a:p>
            <a:r>
              <a:rPr lang="en-US" smtClean="0"/>
              <a:t>Click to edit Master title style</a:t>
            </a:r>
            <a:endParaRPr lang="en-US"/>
          </a:p>
        </p:txBody>
      </p:sp>
      <p:sp>
        <p:nvSpPr>
          <p:cNvPr id="7" name="Content Placeholder 2"/>
          <p:cNvSpPr>
            <a:spLocks noGrp="1"/>
          </p:cNvSpPr>
          <p:nvPr>
            <p:ph idx="1"/>
          </p:nvPr>
        </p:nvSpPr>
        <p:spPr>
          <a:xfrm>
            <a:off x="685800" y="2590800"/>
            <a:ext cx="77724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38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2"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530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127481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277828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200597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198192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109692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C24D9A-25B9-45A2-AAD2-95C71A52939D}" type="datetimeFigureOut">
              <a:rPr lang="en-US" smtClean="0"/>
              <a:pPr/>
              <a:t>8/20/2013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053EBD-16FD-4FD2-899D-CAD1243689DE}" type="slidenum">
              <a:rPr lang="en-US" smtClean="0"/>
              <a:pPr/>
              <a:t>‹#›</a:t>
            </a:fld>
            <a:endParaRPr lang="en-US"/>
          </a:p>
        </p:txBody>
      </p:sp>
    </p:spTree>
    <p:extLst>
      <p:ext uri="{BB962C8B-B14F-4D97-AF65-F5344CB8AC3E}">
        <p14:creationId xmlns:p14="http://schemas.microsoft.com/office/powerpoint/2010/main" val="32856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bwMode="auto">
          <a:xfrm>
            <a:off x="698500" y="1816100"/>
            <a:ext cx="7772400" cy="63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 name="Rectangle 1027"/>
          <p:cNvSpPr>
            <a:spLocks noGrp="1" noChangeArrowheads="1"/>
          </p:cNvSpPr>
          <p:nvPr>
            <p:ph type="body" idx="1"/>
          </p:nvPr>
        </p:nvSpPr>
        <p:spPr bwMode="auto">
          <a:xfrm>
            <a:off x="685800" y="2590800"/>
            <a:ext cx="77724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
          <p:cNvSpPr>
            <a:spLocks noChangeArrowheads="1"/>
          </p:cNvSpPr>
          <p:nvPr userDrawn="1"/>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defRPr/>
            </a:pPr>
            <a:endParaRPr lang="en-US" sz="1800" b="0"/>
          </a:p>
        </p:txBody>
      </p:sp>
      <p:pic>
        <p:nvPicPr>
          <p:cNvPr id="10" name="Picture 9" descr="9d28d52321894277ba1a1f0347adc96d"/>
          <p:cNvPicPr>
            <a:picLocks noChangeAspect="1" noChangeArrowheads="1"/>
          </p:cNvPicPr>
          <p:nvPr userDrawn="1"/>
        </p:nvPicPr>
        <p:blipFill>
          <a:blip r:embed="rId14"/>
          <a:srcRect/>
          <a:stretch>
            <a:fillRect/>
          </a:stretch>
        </p:blipFill>
        <p:spPr bwMode="auto">
          <a:xfrm>
            <a:off x="266700" y="266700"/>
            <a:ext cx="8597900" cy="1487488"/>
          </a:xfrm>
          <a:prstGeom prst="rect">
            <a:avLst/>
          </a:prstGeom>
          <a:noFill/>
          <a:ln w="9525">
            <a:noFill/>
            <a:miter lim="800000"/>
            <a:headEnd/>
            <a:tailEnd/>
          </a:ln>
        </p:spPr>
      </p:pic>
      <p:sp>
        <p:nvSpPr>
          <p:cNvPr id="11" name="Text Box 12"/>
          <p:cNvSpPr txBox="1">
            <a:spLocks noChangeArrowheads="1"/>
          </p:cNvSpPr>
          <p:nvPr userDrawn="1"/>
        </p:nvSpPr>
        <p:spPr bwMode="auto">
          <a:xfrm>
            <a:off x="241300" y="6261100"/>
            <a:ext cx="7429500" cy="457200"/>
          </a:xfrm>
          <a:prstGeom prst="rect">
            <a:avLst/>
          </a:prstGeom>
          <a:noFill/>
          <a:ln w="9525">
            <a:noFill/>
            <a:miter lim="800000"/>
            <a:headEnd/>
            <a:tailEnd/>
          </a:ln>
          <a:effectLst/>
        </p:spPr>
        <p:txBody>
          <a:bodyPr>
            <a:spAutoFit/>
          </a:bodyPr>
          <a:lstStyle/>
          <a:p>
            <a:pPr>
              <a:spcBef>
                <a:spcPct val="50000"/>
              </a:spcBef>
              <a:defRPr/>
            </a:pPr>
            <a:r>
              <a:rPr lang="en-US" sz="1200" i="1" dirty="0"/>
              <a:t>Funding and support for this project has been provided by the State of Washington, Department of Labor &amp; Industries, Safety &amp; Health Investment Projects (SHIP)</a:t>
            </a:r>
          </a:p>
        </p:txBody>
      </p:sp>
      <p:pic>
        <p:nvPicPr>
          <p:cNvPr id="12" name="Picture 13" descr="wfc RED logo"/>
          <p:cNvPicPr>
            <a:picLocks noChangeAspect="1" noChangeArrowheads="1"/>
          </p:cNvPicPr>
          <p:nvPr userDrawn="1"/>
        </p:nvPicPr>
        <p:blipFill>
          <a:blip r:embed="rId15"/>
          <a:srcRect/>
          <a:stretch>
            <a:fillRect/>
          </a:stretch>
        </p:blipFill>
        <p:spPr bwMode="auto">
          <a:xfrm>
            <a:off x="7713663" y="6143625"/>
            <a:ext cx="1150937" cy="714375"/>
          </a:xfrm>
          <a:prstGeom prst="rect">
            <a:avLst/>
          </a:prstGeom>
          <a:noFill/>
          <a:ln w="9525">
            <a:noFill/>
            <a:miter lim="800000"/>
            <a:headEnd/>
            <a:tailEnd/>
          </a:ln>
        </p:spPr>
      </p:pic>
    </p:spTree>
    <p:extLst>
      <p:ext uri="{BB962C8B-B14F-4D97-AF65-F5344CB8AC3E}">
        <p14:creationId xmlns:p14="http://schemas.microsoft.com/office/powerpoint/2010/main" val="19378649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eheartit.com/entry/24118701" TargetMode="Externa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hyperlink" Target="http://www.planyourperfectwedding.com/decorations/gallery/fun-photo-booth-props"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wfc RED logo"/>
          <p:cNvPicPr>
            <a:picLocks noChangeAspect="1" noChangeArrowheads="1"/>
          </p:cNvPicPr>
          <p:nvPr/>
        </p:nvPicPr>
        <p:blipFill>
          <a:blip r:embed="rId3" cstate="print"/>
          <a:srcRect/>
          <a:stretch>
            <a:fillRect/>
          </a:stretch>
        </p:blipFill>
        <p:spPr bwMode="auto">
          <a:xfrm>
            <a:off x="2873375" y="2590800"/>
            <a:ext cx="3422650" cy="2124075"/>
          </a:xfrm>
          <a:prstGeom prst="rect">
            <a:avLst/>
          </a:prstGeom>
          <a:noFill/>
          <a:ln w="9525">
            <a:noFill/>
            <a:miter lim="800000"/>
            <a:headEnd/>
            <a:tailEnd/>
          </a:ln>
        </p:spPr>
      </p:pic>
      <p:sp>
        <p:nvSpPr>
          <p:cNvPr id="6" name="Rectangle 3"/>
          <p:cNvSpPr>
            <a:spLocks noChangeArrowheads="1"/>
          </p:cNvSpPr>
          <p:nvPr/>
        </p:nvSpPr>
        <p:spPr bwMode="auto">
          <a:xfrm>
            <a:off x="457200" y="4783137"/>
            <a:ext cx="8305800" cy="825500"/>
          </a:xfrm>
          <a:prstGeom prst="rect">
            <a:avLst/>
          </a:prstGeom>
          <a:noFill/>
          <a:ln w="9525">
            <a:noFill/>
            <a:miter lim="800000"/>
            <a:headEnd/>
            <a:tailEnd/>
          </a:ln>
        </p:spPr>
        <p:txBody>
          <a:bodyPr/>
          <a:lstStyle/>
          <a:p>
            <a:pPr algn="ctr">
              <a:lnSpc>
                <a:spcPct val="90000"/>
              </a:lnSpc>
              <a:spcBef>
                <a:spcPct val="20000"/>
              </a:spcBef>
            </a:pPr>
            <a:r>
              <a:rPr lang="en-US" sz="2800" dirty="0">
                <a:solidFill>
                  <a:schemeClr val="bg2">
                    <a:lumMod val="75000"/>
                  </a:schemeClr>
                </a:solidFill>
                <a:latin typeface="Garamond" pitchFamily="18" charset="0"/>
              </a:rPr>
              <a:t>Date</a:t>
            </a:r>
          </a:p>
          <a:p>
            <a:pPr algn="ctr">
              <a:lnSpc>
                <a:spcPct val="90000"/>
              </a:lnSpc>
              <a:spcBef>
                <a:spcPct val="20000"/>
              </a:spcBef>
            </a:pPr>
            <a:r>
              <a:rPr lang="en-US" sz="2800" dirty="0">
                <a:solidFill>
                  <a:schemeClr val="bg2">
                    <a:lumMod val="75000"/>
                  </a:schemeClr>
                </a:solidFill>
                <a:latin typeface="Garamond" pitchFamily="18" charset="0"/>
              </a:rPr>
              <a:t>Location</a:t>
            </a:r>
          </a:p>
          <a:p>
            <a:pPr algn="ctr">
              <a:lnSpc>
                <a:spcPct val="90000"/>
              </a:lnSpc>
              <a:spcBef>
                <a:spcPct val="20000"/>
              </a:spcBef>
            </a:pPr>
            <a:endParaRPr lang="en-US" sz="5000" dirty="0">
              <a:solidFill>
                <a:schemeClr val="bg2"/>
              </a:solidFill>
              <a:latin typeface="Garamond" pitchFamily="18" charset="0"/>
            </a:endParaRPr>
          </a:p>
        </p:txBody>
      </p:sp>
    </p:spTree>
    <p:extLst>
      <p:ext uri="{BB962C8B-B14F-4D97-AF65-F5344CB8AC3E}">
        <p14:creationId xmlns:p14="http://schemas.microsoft.com/office/powerpoint/2010/main" val="210652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979" y="2743200"/>
            <a:ext cx="8267700" cy="1754326"/>
          </a:xfrm>
          <a:prstGeom prst="rect">
            <a:avLst/>
          </a:prstGeom>
        </p:spPr>
        <p:txBody>
          <a:bodyPr wrap="square">
            <a:spAutoFit/>
          </a:bodyPr>
          <a:lstStyle/>
          <a:p>
            <a:r>
              <a:rPr lang="en-US" dirty="0" smtClean="0">
                <a:effectLst/>
              </a:rPr>
              <a:t>4) Except as otherwise provided in this chapter, fire departments shall adopt, maintain and implement a written respiratory protection program that addresses the requirements of chapter 296-842 WAC, Respiratory protection. This includes program administration, medical limitations, equipment limitations, equipment selection, inspection, use, maintenance, training, fit testing procedures, air quality, and program evaluation.</a:t>
            </a:r>
            <a:endParaRPr lang="en-US" dirty="0"/>
          </a:p>
        </p:txBody>
      </p:sp>
      <p:sp>
        <p:nvSpPr>
          <p:cNvPr id="3" name="Rectangle 2"/>
          <p:cNvSpPr/>
          <p:nvPr/>
        </p:nvSpPr>
        <p:spPr>
          <a:xfrm>
            <a:off x="398079" y="4724400"/>
            <a:ext cx="8445500" cy="1200329"/>
          </a:xfrm>
          <a:prstGeom prst="rect">
            <a:avLst/>
          </a:prstGeom>
        </p:spPr>
        <p:txBody>
          <a:bodyPr wrap="square">
            <a:spAutoFit/>
          </a:bodyPr>
          <a:lstStyle/>
          <a:p>
            <a:r>
              <a:rPr lang="en-US" b="1" dirty="0" smtClean="0">
                <a:effectLst/>
              </a:rPr>
              <a:t>Note:</a:t>
            </a:r>
            <a:endParaRPr lang="en-US" dirty="0" smtClean="0">
              <a:effectLst/>
            </a:endParaRPr>
          </a:p>
          <a:p>
            <a:r>
              <a:rPr lang="en-US" dirty="0" smtClean="0">
                <a:effectLst/>
              </a:rPr>
              <a:t>Additional information on respirators and respirator usage can be found in ANSI Z88.2 - American National Standard for Respiratory Protection and various NFPA publications (1981, 1404, 1500, etc.).</a:t>
            </a:r>
            <a:endParaRPr lang="en-US" dirty="0">
              <a:effectLst/>
            </a:endParaRPr>
          </a:p>
        </p:txBody>
      </p:sp>
      <p:pic>
        <p:nvPicPr>
          <p:cNvPr id="4"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5"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6" name="Rectangle 5"/>
          <p:cNvSpPr/>
          <p:nvPr/>
        </p:nvSpPr>
        <p:spPr>
          <a:xfrm>
            <a:off x="457200" y="1981200"/>
            <a:ext cx="7315200" cy="523220"/>
          </a:xfrm>
          <a:prstGeom prst="rect">
            <a:avLst/>
          </a:prstGeom>
        </p:spPr>
        <p:txBody>
          <a:bodyPr wrap="square">
            <a:spAutoFit/>
          </a:bodyPr>
          <a:lstStyle/>
          <a:p>
            <a:r>
              <a:rPr lang="en-US" sz="2800" b="1" dirty="0" smtClean="0">
                <a:effectLst/>
              </a:rPr>
              <a:t>WAC Compliant written policies on SCBA use</a:t>
            </a:r>
            <a:endParaRPr lang="en-US" sz="2800" b="1" dirty="0">
              <a:effectLst/>
            </a:endParaRPr>
          </a:p>
        </p:txBody>
      </p:sp>
    </p:spTree>
    <p:extLst>
      <p:ext uri="{BB962C8B-B14F-4D97-AF65-F5344CB8AC3E}">
        <p14:creationId xmlns:p14="http://schemas.microsoft.com/office/powerpoint/2010/main" val="1392723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3"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273050" y="2971800"/>
            <a:ext cx="8597900" cy="2862322"/>
          </a:xfrm>
          <a:prstGeom prst="rect">
            <a:avLst/>
          </a:prstGeom>
        </p:spPr>
        <p:txBody>
          <a:bodyPr wrap="square">
            <a:spAutoFit/>
          </a:bodyPr>
          <a:lstStyle/>
          <a:p>
            <a:r>
              <a:rPr lang="en-US" dirty="0" smtClean="0">
                <a:effectLst/>
              </a:rPr>
              <a:t>(6) When the fire department makes its own breathing air or uses vendor supplied breathing air, they shall maintain documentation certifying breathing air quality. The breathing air shall:</a:t>
            </a:r>
          </a:p>
          <a:p>
            <a:r>
              <a:rPr lang="en-US" dirty="0" smtClean="0">
                <a:effectLst/>
              </a:rPr>
              <a:t>(a) Be tested at least quarterly by using an air sample taken from the same outlet and in the same manner as the respirator breathing air cylinders are filled or air line respirators are connected.</a:t>
            </a:r>
          </a:p>
          <a:p>
            <a:r>
              <a:rPr lang="en-US" dirty="0" smtClean="0">
                <a:effectLst/>
              </a:rPr>
              <a:t>(b) Meet the requirements of either the 2003 edition of NFPA 1989, Standard on Breathing Air Quality for Fire and Emergency Services Respiratory Protection or the 1997 edition of ANSI/CGA G6-1 - Commodity Specification for Air, with a minimum air quality of grade D.</a:t>
            </a:r>
          </a:p>
          <a:p>
            <a:r>
              <a:rPr lang="en-US" dirty="0" smtClean="0">
                <a:effectLst/>
              </a:rPr>
              <a:t>(c) Meet a water vapor level of 24 ppm or less.</a:t>
            </a:r>
            <a:endParaRPr lang="en-US" dirty="0">
              <a:effectLst/>
            </a:endParaRPr>
          </a:p>
        </p:txBody>
      </p:sp>
      <p:sp>
        <p:nvSpPr>
          <p:cNvPr id="5" name="Rectangle 4"/>
          <p:cNvSpPr/>
          <p:nvPr/>
        </p:nvSpPr>
        <p:spPr>
          <a:xfrm>
            <a:off x="457200" y="1981200"/>
            <a:ext cx="6705600" cy="523220"/>
          </a:xfrm>
          <a:prstGeom prst="rect">
            <a:avLst/>
          </a:prstGeom>
        </p:spPr>
        <p:txBody>
          <a:bodyPr wrap="square">
            <a:spAutoFit/>
          </a:bodyPr>
          <a:lstStyle/>
          <a:p>
            <a:r>
              <a:rPr lang="en-US" sz="2800" b="1" dirty="0" smtClean="0">
                <a:effectLst/>
              </a:rPr>
              <a:t>WAC Required Air Sampling and tests</a:t>
            </a:r>
            <a:endParaRPr lang="en-US" sz="2800" b="1" dirty="0">
              <a:effectLst/>
            </a:endParaRPr>
          </a:p>
        </p:txBody>
      </p:sp>
    </p:spTree>
    <p:extLst>
      <p:ext uri="{BB962C8B-B14F-4D97-AF65-F5344CB8AC3E}">
        <p14:creationId xmlns:p14="http://schemas.microsoft.com/office/powerpoint/2010/main" val="1477450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381000" y="2514600"/>
            <a:ext cx="4876800" cy="3139321"/>
          </a:xfrm>
          <a:prstGeom prst="rect">
            <a:avLst/>
          </a:prstGeom>
        </p:spPr>
        <p:txBody>
          <a:bodyPr wrap="square">
            <a:spAutoFit/>
          </a:bodyPr>
          <a:lstStyle/>
          <a:p>
            <a:r>
              <a:rPr lang="en-US" dirty="0" smtClean="0">
                <a:effectLst/>
              </a:rPr>
              <a:t>(7) Fit testing shall be conducted in accordance with this section and chapter 296-842 WAC, Respiratory protection.</a:t>
            </a:r>
          </a:p>
          <a:p>
            <a:r>
              <a:rPr lang="en-US" dirty="0" smtClean="0">
                <a:effectLst/>
              </a:rPr>
              <a:t>(a) Each new member shall be tested by a qualitative or quantitative method before being permitted to use SCBA's in a hazardous atmosphere.</a:t>
            </a:r>
          </a:p>
          <a:p>
            <a:r>
              <a:rPr lang="en-US" dirty="0" smtClean="0">
                <a:effectLst/>
              </a:rPr>
              <a:t>(b) Only firefighters with a properly fitting </a:t>
            </a:r>
            <a:r>
              <a:rPr lang="en-US" dirty="0" err="1" smtClean="0">
                <a:effectLst/>
              </a:rPr>
              <a:t>facepiece</a:t>
            </a:r>
            <a:r>
              <a:rPr lang="en-US" dirty="0" smtClean="0">
                <a:effectLst/>
              </a:rPr>
              <a:t> shall be permitted by the fire department to function in a hazardous atmosphere with SCBA. </a:t>
            </a:r>
            <a:endParaRPr lang="en-US" dirty="0">
              <a:effectLst/>
            </a:endParaRPr>
          </a:p>
        </p:txBody>
      </p:sp>
      <p:sp>
        <p:nvSpPr>
          <p:cNvPr id="6" name="Rectangle 5"/>
          <p:cNvSpPr/>
          <p:nvPr/>
        </p:nvSpPr>
        <p:spPr>
          <a:xfrm>
            <a:off x="457200" y="1981200"/>
            <a:ext cx="6705600" cy="523220"/>
          </a:xfrm>
          <a:prstGeom prst="rect">
            <a:avLst/>
          </a:prstGeom>
        </p:spPr>
        <p:txBody>
          <a:bodyPr wrap="square">
            <a:spAutoFit/>
          </a:bodyPr>
          <a:lstStyle/>
          <a:p>
            <a:r>
              <a:rPr lang="en-US" sz="2800" b="1" dirty="0" smtClean="0">
                <a:effectLst/>
              </a:rPr>
              <a:t>WAC Complian</a:t>
            </a:r>
            <a:r>
              <a:rPr lang="en-US" sz="2800" b="1" dirty="0" smtClean="0"/>
              <a:t>t Fit Testing</a:t>
            </a:r>
            <a:endParaRPr lang="en-US" sz="2800" b="1" dirty="0">
              <a:effectLst/>
            </a:endParaRPr>
          </a:p>
        </p:txBody>
      </p:sp>
      <p:pic>
        <p:nvPicPr>
          <p:cNvPr id="15361" name="Picture 1" descr="C:\Users\SurferQuest\AppData\Local\Temp\Temporary Internet Files\Content.IE5\NWMI102D\Mask 1.jpg"/>
          <p:cNvPicPr>
            <a:picLocks noChangeAspect="1" noChangeArrowheads="1"/>
          </p:cNvPicPr>
          <p:nvPr/>
        </p:nvPicPr>
        <p:blipFill>
          <a:blip r:embed="rId3" cstate="print"/>
          <a:srcRect/>
          <a:stretch>
            <a:fillRect/>
          </a:stretch>
        </p:blipFill>
        <p:spPr bwMode="auto">
          <a:xfrm>
            <a:off x="5105400" y="3653671"/>
            <a:ext cx="3557146" cy="2000250"/>
          </a:xfrm>
          <a:prstGeom prst="rect">
            <a:avLst/>
          </a:prstGeom>
          <a:noFill/>
        </p:spPr>
      </p:pic>
    </p:spTree>
    <p:extLst>
      <p:ext uri="{BB962C8B-B14F-4D97-AF65-F5344CB8AC3E}">
        <p14:creationId xmlns:p14="http://schemas.microsoft.com/office/powerpoint/2010/main" val="1150887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2819400"/>
            <a:ext cx="8229600" cy="2677656"/>
          </a:xfrm>
          <a:prstGeom prst="rect">
            <a:avLst/>
          </a:prstGeom>
        </p:spPr>
        <p:txBody>
          <a:bodyPr wrap="square">
            <a:spAutoFit/>
          </a:bodyPr>
          <a:lstStyle/>
          <a:p>
            <a:r>
              <a:rPr lang="en-US" sz="2400" b="1" dirty="0" smtClean="0">
                <a:effectLst/>
              </a:rPr>
              <a:t>(c) Fit testing shall be repeated:</a:t>
            </a:r>
          </a:p>
          <a:p>
            <a:pPr marL="285750" indent="-285750">
              <a:buFont typeface="Arial" pitchFamily="34" charset="0"/>
              <a:buChar char="•"/>
            </a:pPr>
            <a:r>
              <a:rPr lang="en-US" dirty="0" smtClean="0">
                <a:effectLst/>
              </a:rPr>
              <a:t>(</a:t>
            </a:r>
            <a:r>
              <a:rPr lang="en-US" dirty="0" err="1" smtClean="0">
                <a:effectLst/>
              </a:rPr>
              <a:t>i</a:t>
            </a:r>
            <a:r>
              <a:rPr lang="en-US" dirty="0" smtClean="0">
                <a:effectLst/>
              </a:rPr>
              <a:t>) At least once every twelve months.</a:t>
            </a:r>
          </a:p>
          <a:p>
            <a:pPr marL="285750" indent="-285750">
              <a:buFont typeface="Arial" pitchFamily="34" charset="0"/>
              <a:buChar char="•"/>
            </a:pPr>
            <a:r>
              <a:rPr lang="en-US" dirty="0" smtClean="0">
                <a:effectLst/>
              </a:rPr>
              <a:t>(ii) Whenever there are changes in the type of SCBA or </a:t>
            </a:r>
            <a:r>
              <a:rPr lang="en-US" dirty="0" err="1" smtClean="0">
                <a:effectLst/>
              </a:rPr>
              <a:t>facepiece</a:t>
            </a:r>
            <a:r>
              <a:rPr lang="en-US" dirty="0" smtClean="0">
                <a:effectLst/>
              </a:rPr>
              <a:t> used.</a:t>
            </a:r>
          </a:p>
          <a:p>
            <a:pPr marL="285750" indent="-285750">
              <a:buFont typeface="Arial" pitchFamily="34" charset="0"/>
              <a:buChar char="•"/>
            </a:pPr>
            <a:r>
              <a:rPr lang="en-US" dirty="0" smtClean="0">
                <a:effectLst/>
              </a:rPr>
              <a:t>(iii) Whenever there are significant physical changes in the user. Example: Weight change of ten percent or more, scarring of face seal area, dental changes, cosmetic surgery, or any other condition that may affect the fit of the </a:t>
            </a:r>
            <a:r>
              <a:rPr lang="en-US" dirty="0" err="1" smtClean="0">
                <a:effectLst/>
              </a:rPr>
              <a:t>facepiece</a:t>
            </a:r>
            <a:r>
              <a:rPr lang="en-US" dirty="0" smtClean="0">
                <a:effectLst/>
              </a:rPr>
              <a:t> seal.</a:t>
            </a:r>
          </a:p>
          <a:p>
            <a:r>
              <a:rPr lang="en-US" dirty="0" smtClean="0">
                <a:effectLst/>
              </a:rPr>
              <a:t>(d) The fit testing is done only in a negative-pressure mode. If the </a:t>
            </a:r>
            <a:r>
              <a:rPr lang="en-US" dirty="0" err="1" smtClean="0">
                <a:effectLst/>
              </a:rPr>
              <a:t>facepiece</a:t>
            </a:r>
            <a:r>
              <a:rPr lang="en-US" dirty="0" smtClean="0">
                <a:effectLst/>
              </a:rPr>
              <a:t> is modified for fit testing, the modification shall not affect the normal fit of the device. Such modified devices shall only be used for fit testing.</a:t>
            </a:r>
            <a:endParaRPr lang="en-US" dirty="0">
              <a:effectLst/>
            </a:endParaRPr>
          </a:p>
        </p:txBody>
      </p:sp>
      <p:sp>
        <p:nvSpPr>
          <p:cNvPr id="5" name="Rectangle 4"/>
          <p:cNvSpPr/>
          <p:nvPr/>
        </p:nvSpPr>
        <p:spPr>
          <a:xfrm>
            <a:off x="457200" y="1981200"/>
            <a:ext cx="6705600" cy="523220"/>
          </a:xfrm>
          <a:prstGeom prst="rect">
            <a:avLst/>
          </a:prstGeom>
        </p:spPr>
        <p:txBody>
          <a:bodyPr wrap="square">
            <a:spAutoFit/>
          </a:bodyPr>
          <a:lstStyle/>
          <a:p>
            <a:r>
              <a:rPr lang="en-US" sz="2800" b="1" dirty="0" smtClean="0">
                <a:effectLst/>
              </a:rPr>
              <a:t>WAC Complian</a:t>
            </a:r>
            <a:r>
              <a:rPr lang="en-US" sz="2800" b="1" dirty="0" smtClean="0"/>
              <a:t>t Fit Testing</a:t>
            </a:r>
            <a:endParaRPr lang="en-US" sz="2800" b="1" dirty="0">
              <a:effectLst/>
            </a:endParaRPr>
          </a:p>
        </p:txBody>
      </p:sp>
    </p:spTree>
    <p:extLst>
      <p:ext uri="{BB962C8B-B14F-4D97-AF65-F5344CB8AC3E}">
        <p14:creationId xmlns:p14="http://schemas.microsoft.com/office/powerpoint/2010/main" val="348224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2667000"/>
            <a:ext cx="8229600" cy="2308324"/>
          </a:xfrm>
          <a:prstGeom prst="rect">
            <a:avLst/>
          </a:prstGeom>
        </p:spPr>
        <p:txBody>
          <a:bodyPr wrap="square">
            <a:spAutoFit/>
          </a:bodyPr>
          <a:lstStyle/>
          <a:p>
            <a:r>
              <a:rPr lang="en-US" dirty="0" smtClean="0">
                <a:effectLst/>
              </a:rPr>
              <a:t>(f) Respirator fit test records shall include:</a:t>
            </a:r>
          </a:p>
          <a:p>
            <a:r>
              <a:rPr lang="en-US" dirty="0" smtClean="0">
                <a:effectLst/>
              </a:rPr>
              <a:t>(</a:t>
            </a:r>
            <a:r>
              <a:rPr lang="en-US" dirty="0" err="1" smtClean="0">
                <a:effectLst/>
              </a:rPr>
              <a:t>i</a:t>
            </a:r>
            <a:r>
              <a:rPr lang="en-US" dirty="0" smtClean="0">
                <a:effectLst/>
              </a:rPr>
              <a:t>) Written guidelines for the respirator fit testing program including pass/fail criteria;</a:t>
            </a:r>
          </a:p>
          <a:p>
            <a:r>
              <a:rPr lang="en-US" dirty="0" smtClean="0">
                <a:effectLst/>
              </a:rPr>
              <a:t>(ii) Type of respirator tested including manufacturer, model, and size;</a:t>
            </a:r>
          </a:p>
          <a:p>
            <a:r>
              <a:rPr lang="en-US" dirty="0" smtClean="0">
                <a:effectLst/>
              </a:rPr>
              <a:t>(iii) Type of fit test and instrumentation or equipment used;</a:t>
            </a:r>
          </a:p>
          <a:p>
            <a:r>
              <a:rPr lang="en-US" dirty="0" smtClean="0">
                <a:effectLst/>
              </a:rPr>
              <a:t>(iv) Name or identification of test operator;</a:t>
            </a:r>
          </a:p>
          <a:p>
            <a:r>
              <a:rPr lang="en-US" dirty="0" smtClean="0">
                <a:effectLst/>
              </a:rPr>
              <a:t>(v) Name of person tested;</a:t>
            </a:r>
          </a:p>
          <a:p>
            <a:r>
              <a:rPr lang="en-US" dirty="0" smtClean="0">
                <a:effectLst/>
              </a:rPr>
              <a:t>(vi) Date of test; and</a:t>
            </a:r>
          </a:p>
          <a:p>
            <a:r>
              <a:rPr lang="en-US" dirty="0" smtClean="0">
                <a:effectLst/>
              </a:rPr>
              <a:t>(vii) Results of test.</a:t>
            </a:r>
            <a:endParaRPr lang="en-US" dirty="0">
              <a:effectLst/>
            </a:endParaRPr>
          </a:p>
        </p:txBody>
      </p:sp>
      <p:sp>
        <p:nvSpPr>
          <p:cNvPr id="5" name="Rectangle 4"/>
          <p:cNvSpPr/>
          <p:nvPr/>
        </p:nvSpPr>
        <p:spPr>
          <a:xfrm>
            <a:off x="381000" y="5334000"/>
            <a:ext cx="8077200" cy="646331"/>
          </a:xfrm>
          <a:prstGeom prst="rect">
            <a:avLst/>
          </a:prstGeom>
        </p:spPr>
        <p:txBody>
          <a:bodyPr wrap="square">
            <a:spAutoFit/>
          </a:bodyPr>
          <a:lstStyle/>
          <a:p>
            <a:r>
              <a:rPr lang="en-US" b="1" dirty="0" smtClean="0">
                <a:effectLst/>
              </a:rPr>
              <a:t>Note:</a:t>
            </a:r>
            <a:endParaRPr lang="en-US" dirty="0" smtClean="0">
              <a:effectLst/>
            </a:endParaRPr>
          </a:p>
          <a:p>
            <a:r>
              <a:rPr lang="en-US" dirty="0" smtClean="0">
                <a:effectLst/>
              </a:rPr>
              <a:t>Firefighters should be issued individual </a:t>
            </a:r>
            <a:r>
              <a:rPr lang="en-US" dirty="0" err="1" smtClean="0">
                <a:effectLst/>
              </a:rPr>
              <a:t>facepieces</a:t>
            </a:r>
            <a:r>
              <a:rPr lang="en-US" dirty="0" smtClean="0">
                <a:effectLst/>
              </a:rPr>
              <a:t>.</a:t>
            </a:r>
            <a:endParaRPr lang="en-US" dirty="0">
              <a:effectLst/>
            </a:endParaRPr>
          </a:p>
        </p:txBody>
      </p:sp>
      <p:sp>
        <p:nvSpPr>
          <p:cNvPr id="6" name="Rectangle 5"/>
          <p:cNvSpPr/>
          <p:nvPr/>
        </p:nvSpPr>
        <p:spPr>
          <a:xfrm>
            <a:off x="457200" y="1981200"/>
            <a:ext cx="6705600" cy="523220"/>
          </a:xfrm>
          <a:prstGeom prst="rect">
            <a:avLst/>
          </a:prstGeom>
        </p:spPr>
        <p:txBody>
          <a:bodyPr wrap="square">
            <a:spAutoFit/>
          </a:bodyPr>
          <a:lstStyle/>
          <a:p>
            <a:r>
              <a:rPr lang="en-US" sz="2800" b="1" dirty="0" smtClean="0">
                <a:effectLst/>
              </a:rPr>
              <a:t>WAC Complian</a:t>
            </a:r>
            <a:r>
              <a:rPr lang="en-US" sz="2800" b="1" dirty="0" smtClean="0"/>
              <a:t>t Fit Testing</a:t>
            </a:r>
            <a:endParaRPr lang="en-US" sz="2800" b="1" dirty="0">
              <a:effectLst/>
            </a:endParaRPr>
          </a:p>
        </p:txBody>
      </p:sp>
    </p:spTree>
    <p:extLst>
      <p:ext uri="{BB962C8B-B14F-4D97-AF65-F5344CB8AC3E}">
        <p14:creationId xmlns:p14="http://schemas.microsoft.com/office/powerpoint/2010/main" val="956814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5" name="Rectangle 4"/>
          <p:cNvSpPr/>
          <p:nvPr/>
        </p:nvSpPr>
        <p:spPr>
          <a:xfrm>
            <a:off x="292430" y="2133600"/>
            <a:ext cx="8229600" cy="1754326"/>
          </a:xfrm>
          <a:prstGeom prst="rect">
            <a:avLst/>
          </a:prstGeom>
        </p:spPr>
        <p:txBody>
          <a:bodyPr wrap="square">
            <a:spAutoFit/>
          </a:bodyPr>
          <a:lstStyle/>
          <a:p>
            <a:r>
              <a:rPr lang="en-US" dirty="0" smtClean="0">
                <a:effectLst/>
              </a:rPr>
              <a:t>(8) Facial hair, contact lenses, and eye and face protective devices.</a:t>
            </a:r>
          </a:p>
          <a:p>
            <a:r>
              <a:rPr lang="en-US" dirty="0" smtClean="0">
                <a:effectLst/>
              </a:rPr>
              <a:t>(a) A negative pressure respirator, any self-contained breathing apparatus, or any respirator which is used in an atmosphere immediately dangerous to life or health (IDLH) equipped with a </a:t>
            </a:r>
            <a:r>
              <a:rPr lang="en-US" dirty="0" err="1" smtClean="0">
                <a:effectLst/>
              </a:rPr>
              <a:t>facepiece</a:t>
            </a:r>
            <a:r>
              <a:rPr lang="en-US" dirty="0" smtClean="0">
                <a:effectLst/>
              </a:rPr>
              <a:t> shall not be worn if facial hair comes between the sealing periphery of the </a:t>
            </a:r>
            <a:r>
              <a:rPr lang="en-US" dirty="0" err="1" smtClean="0">
                <a:effectLst/>
              </a:rPr>
              <a:t>facepiece</a:t>
            </a:r>
            <a:r>
              <a:rPr lang="en-US" dirty="0" smtClean="0">
                <a:effectLst/>
              </a:rPr>
              <a:t> and the face or if facial hair interferes with the valve function.</a:t>
            </a:r>
          </a:p>
        </p:txBody>
      </p:sp>
      <p:pic>
        <p:nvPicPr>
          <p:cNvPr id="8" name="Picture 2" descr="http://thepintglass.files.wordpress.com/2010/12/zz-top.jpg"/>
          <p:cNvPicPr>
            <a:picLocks noChangeAspect="1" noChangeArrowheads="1"/>
          </p:cNvPicPr>
          <p:nvPr/>
        </p:nvPicPr>
        <p:blipFill>
          <a:blip r:embed="rId3" cstate="print"/>
          <a:srcRect/>
          <a:stretch>
            <a:fillRect/>
          </a:stretch>
        </p:blipFill>
        <p:spPr bwMode="auto">
          <a:xfrm>
            <a:off x="457200" y="3962400"/>
            <a:ext cx="2438400" cy="2064512"/>
          </a:xfrm>
          <a:prstGeom prst="rect">
            <a:avLst/>
          </a:prstGeom>
          <a:noFill/>
        </p:spPr>
      </p:pic>
      <p:sp>
        <p:nvSpPr>
          <p:cNvPr id="9" name="TextBox 8"/>
          <p:cNvSpPr txBox="1"/>
          <p:nvPr/>
        </p:nvSpPr>
        <p:spPr>
          <a:xfrm>
            <a:off x="3505200" y="3962400"/>
            <a:ext cx="3124200" cy="1754326"/>
          </a:xfrm>
          <a:prstGeom prst="rect">
            <a:avLst/>
          </a:prstGeom>
          <a:noFill/>
        </p:spPr>
        <p:txBody>
          <a:bodyPr wrap="square" rtlCol="0">
            <a:spAutoFit/>
          </a:bodyPr>
          <a:lstStyle/>
          <a:p>
            <a:r>
              <a:rPr lang="en-US" dirty="0" smtClean="0"/>
              <a:t>Girls go crazy for a sharp dressed man, but your Fit tester will just go crazy with a beard like this.  No facial hair is allowed between the mask and face</a:t>
            </a:r>
            <a:endParaRPr lang="en-US" dirty="0"/>
          </a:p>
        </p:txBody>
      </p:sp>
      <p:sp>
        <p:nvSpPr>
          <p:cNvPr id="10" name="Right Arrow 9"/>
          <p:cNvSpPr/>
          <p:nvPr/>
        </p:nvSpPr>
        <p:spPr>
          <a:xfrm rot="10800000">
            <a:off x="3048000" y="4495800"/>
            <a:ext cx="304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03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97839"/>
            <a:ext cx="8305800" cy="1754326"/>
          </a:xfrm>
          <a:prstGeom prst="rect">
            <a:avLst/>
          </a:prstGeom>
        </p:spPr>
        <p:txBody>
          <a:bodyPr wrap="square">
            <a:spAutoFit/>
          </a:bodyPr>
          <a:lstStyle/>
          <a:p>
            <a:r>
              <a:rPr lang="en-US" dirty="0" smtClean="0">
                <a:effectLst/>
              </a:rPr>
              <a:t>(b) The wearer of a respirator shall not be allowed to wear contact lenses if the risk of eye damage is increased by their use.</a:t>
            </a:r>
          </a:p>
          <a:p>
            <a:r>
              <a:rPr lang="en-US" dirty="0" smtClean="0">
                <a:effectLst/>
              </a:rPr>
              <a:t>(c) If corrective lenses must be worn with a </a:t>
            </a:r>
            <a:r>
              <a:rPr lang="en-US" dirty="0" err="1" smtClean="0">
                <a:effectLst/>
              </a:rPr>
              <a:t>facepiece</a:t>
            </a:r>
            <a:r>
              <a:rPr lang="en-US" dirty="0" smtClean="0">
                <a:effectLst/>
              </a:rPr>
              <a:t>, they shall be worn so as to not adversely affect the seal of the </a:t>
            </a:r>
            <a:r>
              <a:rPr lang="en-US" dirty="0" err="1" smtClean="0">
                <a:effectLst/>
              </a:rPr>
              <a:t>facepiece</a:t>
            </a:r>
            <a:r>
              <a:rPr lang="en-US" dirty="0" smtClean="0">
                <a:effectLst/>
              </a:rPr>
              <a:t> to the face. See WAC 296-842-18005(3).</a:t>
            </a:r>
          </a:p>
          <a:p>
            <a:r>
              <a:rPr lang="en-US" dirty="0" smtClean="0">
                <a:effectLst/>
              </a:rPr>
              <a:t>(d) Straps or temple bars shall not pass between the seal or surface of the respirator and the user's face.</a:t>
            </a:r>
            <a:endParaRPr lang="en-US" dirty="0">
              <a:effectLst/>
            </a:endParaRPr>
          </a:p>
        </p:txBody>
      </p:sp>
      <p:pic>
        <p:nvPicPr>
          <p:cNvPr id="3"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4"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pic>
        <p:nvPicPr>
          <p:cNvPr id="11266" name="Picture 2" descr="http://data.whicdn.com/images/24118701/X-Ray-Vision-Crazy-Sunglasses_large.jpg">
            <a:hlinkClick r:id="rId3"/>
          </p:cNvPr>
          <p:cNvPicPr>
            <a:picLocks noChangeAspect="1" noChangeArrowheads="1"/>
          </p:cNvPicPr>
          <p:nvPr/>
        </p:nvPicPr>
        <p:blipFill>
          <a:blip r:embed="rId4" cstate="print"/>
          <a:srcRect/>
          <a:stretch>
            <a:fillRect/>
          </a:stretch>
        </p:blipFill>
        <p:spPr bwMode="auto">
          <a:xfrm>
            <a:off x="609601" y="3733800"/>
            <a:ext cx="3429000" cy="2283715"/>
          </a:xfrm>
          <a:prstGeom prst="rect">
            <a:avLst/>
          </a:prstGeom>
          <a:noFill/>
        </p:spPr>
      </p:pic>
      <p:pic>
        <p:nvPicPr>
          <p:cNvPr id="11268" name="Picture 4" descr="http://www.planyourperfectwedding.com/sites/default/files/imagecache/dynamic_925wide_or_610high/image/Sainsbury%27s%20Crazy%20Glasses_%C2%A31.jpg">
            <a:hlinkClick r:id="rId5"/>
          </p:cNvPr>
          <p:cNvPicPr>
            <a:picLocks noChangeAspect="1" noChangeArrowheads="1"/>
          </p:cNvPicPr>
          <p:nvPr/>
        </p:nvPicPr>
        <p:blipFill>
          <a:blip r:embed="rId6" cstate="print"/>
          <a:srcRect/>
          <a:stretch>
            <a:fillRect/>
          </a:stretch>
        </p:blipFill>
        <p:spPr bwMode="auto">
          <a:xfrm>
            <a:off x="5029200" y="3581400"/>
            <a:ext cx="3200400" cy="2430305"/>
          </a:xfrm>
          <a:prstGeom prst="rect">
            <a:avLst/>
          </a:prstGeom>
          <a:noFill/>
        </p:spPr>
      </p:pic>
    </p:spTree>
    <p:extLst>
      <p:ext uri="{BB962C8B-B14F-4D97-AF65-F5344CB8AC3E}">
        <p14:creationId xmlns:p14="http://schemas.microsoft.com/office/powerpoint/2010/main" val="287858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2057400"/>
            <a:ext cx="4343400" cy="3970318"/>
          </a:xfrm>
          <a:prstGeom prst="rect">
            <a:avLst/>
          </a:prstGeom>
        </p:spPr>
        <p:txBody>
          <a:bodyPr wrap="square">
            <a:spAutoFit/>
          </a:bodyPr>
          <a:lstStyle/>
          <a:p>
            <a:r>
              <a:rPr lang="en-US" dirty="0" smtClean="0">
                <a:effectLst/>
              </a:rPr>
              <a:t>(9) At the end of suppression activities (to include fire overhaul) and before returning to quarters:</a:t>
            </a:r>
          </a:p>
          <a:p>
            <a:r>
              <a:rPr lang="en-US" dirty="0" smtClean="0">
                <a:effectLst/>
              </a:rPr>
              <a:t>(a) Gross/field decontamination shall be performed on firefighters prior to removal of their respirator whenever firefighting activities resulted in exposure to a hazardous substance.</a:t>
            </a:r>
          </a:p>
          <a:p>
            <a:r>
              <a:rPr lang="en-US" dirty="0" smtClean="0">
                <a:effectLst/>
              </a:rPr>
              <a:t>(b) When exchanging air supply bottles during suppression or overhaul activities, reasonable precautions shall be taken to maintain uncontaminated atmosphere to the breathing zone and </a:t>
            </a:r>
            <a:r>
              <a:rPr lang="en-US" dirty="0" err="1" smtClean="0">
                <a:effectLst/>
              </a:rPr>
              <a:t>facepiece</a:t>
            </a:r>
            <a:r>
              <a:rPr lang="en-US" dirty="0" smtClean="0">
                <a:effectLst/>
              </a:rPr>
              <a:t> supply hose.</a:t>
            </a:r>
            <a:endParaRPr lang="en-US" dirty="0">
              <a:effectLst/>
            </a:endParaRPr>
          </a:p>
        </p:txBody>
      </p:sp>
      <p:pic>
        <p:nvPicPr>
          <p:cNvPr id="1026" name="Picture 2" descr="G:\WSFC data\DSCN17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2514600"/>
            <a:ext cx="3838271" cy="287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4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5" name="Rectangle 1"/>
          <p:cNvSpPr>
            <a:spLocks noChangeArrowheads="1"/>
          </p:cNvSpPr>
          <p:nvPr/>
        </p:nvSpPr>
        <p:spPr bwMode="auto">
          <a:xfrm rot="10800000" flipV="1">
            <a:off x="430922" y="2133600"/>
            <a:ext cx="833207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 Self-contained respiratory equipment shall be available and used by all firefighters who enter into hazardous atmospheres during structural firefighting activities.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(11) Reserved.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 Respirators shall be provided for, and shall be used by, all personnel working in areas where:</a:t>
            </a:r>
          </a:p>
          <a:p>
            <a:pPr marL="342900" marR="0" lvl="0" indent="-342900" algn="l" defTabSz="914400" rtl="0" eaLnBrk="0" fontAlgn="base" latinLnBrk="0" hangingPunct="0">
              <a:lnSpc>
                <a:spcPct val="100000"/>
              </a:lnSpc>
              <a:spcBef>
                <a:spcPct val="0"/>
              </a:spcBef>
              <a:spcAft>
                <a:spcPct val="0"/>
              </a:spcAft>
              <a:buClrTx/>
              <a:buSzTx/>
              <a:buFontTx/>
              <a:buAutoNum type="alphaLcParenBoth"/>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The atmosphere is </a:t>
            </a:r>
          </a:p>
          <a:p>
            <a:pPr marL="342900" marR="0" lvl="0" indent="-342900" algn="l" defTabSz="914400" rtl="0" eaLnBrk="0" fontAlgn="base" latinLnBrk="0" hangingPunct="0">
              <a:lnSpc>
                <a:spcPct val="100000"/>
              </a:lnSpc>
              <a:spcBef>
                <a:spcPct val="0"/>
              </a:spcBef>
              <a:spcAft>
                <a:spcPct val="0"/>
              </a:spcAft>
              <a:buClrTx/>
              <a:buSzTx/>
              <a:buFontTx/>
              <a:buAutoNum type="alphaLcParenBoth"/>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hazardous;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 The atmosphere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suspected of being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hazardous; 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 The atmosphere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may rapidly become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hazardous.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G:\WSFC data\DSCN05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657600"/>
            <a:ext cx="4495800" cy="224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08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266700" y="2182505"/>
            <a:ext cx="8483600" cy="1200329"/>
          </a:xfrm>
          <a:prstGeom prst="rect">
            <a:avLst/>
          </a:prstGeom>
        </p:spPr>
        <p:txBody>
          <a:bodyPr wrap="square">
            <a:spAutoFit/>
          </a:bodyPr>
          <a:lstStyle/>
          <a:p>
            <a:r>
              <a:rPr lang="en-US" dirty="0" smtClean="0">
                <a:effectLst/>
              </a:rPr>
              <a:t>(13) Reserved.</a:t>
            </a:r>
          </a:p>
          <a:p>
            <a:r>
              <a:rPr lang="en-US" dirty="0" smtClean="0">
                <a:effectLst/>
              </a:rPr>
              <a:t>(14) Firefighters using a properly functioning SCBA shall not compromise the protective integrity of the SCBA by removing the </a:t>
            </a:r>
            <a:r>
              <a:rPr lang="en-US" dirty="0" err="1" smtClean="0">
                <a:effectLst/>
              </a:rPr>
              <a:t>facepiece</a:t>
            </a:r>
            <a:r>
              <a:rPr lang="en-US" dirty="0" smtClean="0">
                <a:effectLst/>
              </a:rPr>
              <a:t> for any reason in hazardous atmospheres or in atmospheres where the quality of air is unknown.</a:t>
            </a:r>
          </a:p>
        </p:txBody>
      </p:sp>
      <p:pic>
        <p:nvPicPr>
          <p:cNvPr id="2050" name="Picture 2" descr="G:\WSFC data\DSCN11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5966" y="3508842"/>
            <a:ext cx="3167634" cy="224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3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1981200"/>
            <a:ext cx="6705600" cy="954107"/>
          </a:xfrm>
          <a:prstGeom prst="rect">
            <a:avLst/>
          </a:prstGeom>
        </p:spPr>
        <p:txBody>
          <a:bodyPr wrap="square">
            <a:spAutoFit/>
          </a:bodyPr>
          <a:lstStyle/>
          <a:p>
            <a:r>
              <a:rPr lang="en-US" sz="2800" dirty="0" smtClean="0">
                <a:effectLst/>
              </a:rPr>
              <a:t>WAC 296-305-04001 Respiratory equipment protection.</a:t>
            </a:r>
            <a:endParaRPr lang="en-US" sz="2800" dirty="0">
              <a:effectLst/>
            </a:endParaRPr>
          </a:p>
        </p:txBody>
      </p:sp>
      <p:pic>
        <p:nvPicPr>
          <p:cNvPr id="6" name="Picture 2" descr="\\ckadminserv\Home\rlaw\My Documents\My Pictures\Fire wav and pic files\Clear creek ma fire\DSCN0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95875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WSFC data\Dessert Sun fire\1326067135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193877"/>
            <a:ext cx="4888727"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6" name="Rectangle 5"/>
          <p:cNvSpPr/>
          <p:nvPr/>
        </p:nvSpPr>
        <p:spPr>
          <a:xfrm>
            <a:off x="533400" y="1981200"/>
            <a:ext cx="8331200" cy="2031325"/>
          </a:xfrm>
          <a:prstGeom prst="rect">
            <a:avLst/>
          </a:prstGeom>
        </p:spPr>
        <p:txBody>
          <a:bodyPr wrap="square">
            <a:spAutoFit/>
          </a:bodyPr>
          <a:lstStyle/>
          <a:p>
            <a:r>
              <a:rPr lang="en-US" dirty="0" smtClean="0">
                <a:effectLst/>
              </a:rPr>
              <a:t>(15) Firefighters shall receive training for each type and manufacturer of respiratory equipment available for their use, the step-by-step procedure for donning the respirator and checking it for proper function. Required training shall include:</a:t>
            </a:r>
          </a:p>
          <a:p>
            <a:r>
              <a:rPr lang="en-US" dirty="0" smtClean="0">
                <a:effectLst/>
              </a:rPr>
              <a:t>(a) Recognizing hazards that may be encountered;</a:t>
            </a:r>
          </a:p>
          <a:p>
            <a:r>
              <a:rPr lang="en-US" dirty="0" smtClean="0">
                <a:effectLst/>
              </a:rPr>
              <a:t>(b) Understanding the components of the respirator;</a:t>
            </a:r>
          </a:p>
          <a:p>
            <a:r>
              <a:rPr lang="en-US" dirty="0" smtClean="0">
                <a:effectLst/>
              </a:rPr>
              <a:t>(c) Understanding the safety features and limitations of the respirator; and</a:t>
            </a:r>
          </a:p>
          <a:p>
            <a:r>
              <a:rPr lang="en-US" dirty="0" smtClean="0">
                <a:effectLst/>
              </a:rPr>
              <a:t>(d) Donning and doffing the respirator.</a:t>
            </a:r>
            <a:endParaRPr lang="en-US" dirty="0">
              <a:effectLst/>
            </a:endParaRPr>
          </a:p>
        </p:txBody>
      </p:sp>
      <p:sp>
        <p:nvSpPr>
          <p:cNvPr id="5" name="Rectangle 4"/>
          <p:cNvSpPr/>
          <p:nvPr/>
        </p:nvSpPr>
        <p:spPr>
          <a:xfrm>
            <a:off x="2743200" y="4012526"/>
            <a:ext cx="2895600" cy="1911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SCBA</a:t>
            </a:r>
          </a:p>
        </p:txBody>
      </p:sp>
    </p:spTree>
    <p:extLst>
      <p:ext uri="{BB962C8B-B14F-4D97-AF65-F5344CB8AC3E}">
        <p14:creationId xmlns:p14="http://schemas.microsoft.com/office/powerpoint/2010/main" val="142155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381000" y="1981200"/>
            <a:ext cx="8229600" cy="2031325"/>
          </a:xfrm>
          <a:prstGeom prst="rect">
            <a:avLst/>
          </a:prstGeom>
        </p:spPr>
        <p:txBody>
          <a:bodyPr wrap="square">
            <a:spAutoFit/>
          </a:bodyPr>
          <a:lstStyle/>
          <a:p>
            <a:r>
              <a:rPr lang="en-US" dirty="0" smtClean="0">
                <a:effectLst/>
              </a:rPr>
              <a:t>(16) After completing such training, each firefighter shall practice at least quarterly, for each type and manufacture of respirator available for use, the step-by-step procedure for donning the respirator and checking it for proper function.</a:t>
            </a:r>
          </a:p>
          <a:p>
            <a:r>
              <a:rPr lang="en-US" dirty="0" smtClean="0">
                <a:effectLst/>
              </a:rPr>
              <a:t>(17) Members shall be tested at least annually on the knowledge of respiratory protection equipment operation, safety, organizational policies and procedures, and </a:t>
            </a:r>
            <a:r>
              <a:rPr lang="en-US" dirty="0" err="1" smtClean="0">
                <a:effectLst/>
              </a:rPr>
              <a:t>facepiece</a:t>
            </a:r>
            <a:r>
              <a:rPr lang="en-US" dirty="0" smtClean="0">
                <a:effectLst/>
              </a:rPr>
              <a:t> seals, to the fire department's standard. Such records shall remain part of the member training file.</a:t>
            </a:r>
            <a:endParaRPr lang="en-US" dirty="0">
              <a:effectLst/>
            </a:endParaRPr>
          </a:p>
        </p:txBody>
      </p:sp>
      <p:sp>
        <p:nvSpPr>
          <p:cNvPr id="5" name="Rectangle 4"/>
          <p:cNvSpPr/>
          <p:nvPr/>
        </p:nvSpPr>
        <p:spPr>
          <a:xfrm>
            <a:off x="457200" y="4038600"/>
            <a:ext cx="258445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SCBA donning</a:t>
            </a:r>
            <a:endParaRPr lang="en-US" dirty="0"/>
          </a:p>
        </p:txBody>
      </p:sp>
      <p:sp>
        <p:nvSpPr>
          <p:cNvPr id="6" name="Rectangle 5"/>
          <p:cNvSpPr/>
          <p:nvPr/>
        </p:nvSpPr>
        <p:spPr>
          <a:xfrm>
            <a:off x="3276600" y="4038600"/>
            <a:ext cx="2590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SCBA regulator</a:t>
            </a:r>
            <a:endParaRPr lang="en-US" dirty="0"/>
          </a:p>
        </p:txBody>
      </p:sp>
      <p:sp>
        <p:nvSpPr>
          <p:cNvPr id="7" name="Rectangle 6"/>
          <p:cNvSpPr/>
          <p:nvPr/>
        </p:nvSpPr>
        <p:spPr>
          <a:xfrm>
            <a:off x="6096000" y="4038600"/>
            <a:ext cx="2590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 firefighter breathing from SCBA regulator</a:t>
            </a:r>
            <a:endParaRPr lang="en-US" dirty="0"/>
          </a:p>
        </p:txBody>
      </p:sp>
    </p:spTree>
    <p:extLst>
      <p:ext uri="{BB962C8B-B14F-4D97-AF65-F5344CB8AC3E}">
        <p14:creationId xmlns:p14="http://schemas.microsoft.com/office/powerpoint/2010/main" val="3060233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381000" y="1981200"/>
            <a:ext cx="8483600" cy="1200329"/>
          </a:xfrm>
          <a:prstGeom prst="rect">
            <a:avLst/>
          </a:prstGeom>
        </p:spPr>
        <p:txBody>
          <a:bodyPr wrap="square">
            <a:spAutoFit/>
          </a:bodyPr>
          <a:lstStyle/>
          <a:p>
            <a:r>
              <a:rPr lang="en-US" dirty="0" smtClean="0">
                <a:effectLst/>
              </a:rPr>
              <a:t>(18) Members shall be allowed to use only the make, model, and size respirator for which they have passed a fit test within the last twelve months.</a:t>
            </a:r>
          </a:p>
          <a:p>
            <a:r>
              <a:rPr lang="en-US" dirty="0" smtClean="0">
                <a:effectLst/>
              </a:rPr>
              <a:t>(19) In cases where there is a reported failure of a respirator, it shall be removed from service, tagged and recorded as such, and tested before being returned to service.</a:t>
            </a:r>
          </a:p>
        </p:txBody>
      </p:sp>
      <p:sp>
        <p:nvSpPr>
          <p:cNvPr id="5" name="Rectangle 4"/>
          <p:cNvSpPr/>
          <p:nvPr/>
        </p:nvSpPr>
        <p:spPr>
          <a:xfrm>
            <a:off x="2743200" y="3276600"/>
            <a:ext cx="3733800" cy="246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SCBA mask</a:t>
            </a:r>
            <a:endParaRPr lang="en-US" dirty="0"/>
          </a:p>
        </p:txBody>
      </p:sp>
    </p:spTree>
    <p:extLst>
      <p:ext uri="{BB962C8B-B14F-4D97-AF65-F5344CB8AC3E}">
        <p14:creationId xmlns:p14="http://schemas.microsoft.com/office/powerpoint/2010/main" val="853050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1981200"/>
            <a:ext cx="8305800" cy="2031325"/>
          </a:xfrm>
          <a:prstGeom prst="rect">
            <a:avLst/>
          </a:prstGeom>
        </p:spPr>
        <p:txBody>
          <a:bodyPr wrap="square">
            <a:spAutoFit/>
          </a:bodyPr>
          <a:lstStyle/>
          <a:p>
            <a:r>
              <a:rPr lang="en-US" dirty="0" smtClean="0">
                <a:effectLst/>
              </a:rPr>
              <a:t>(20) Firefighters shall be thoroughly trained in accordance with the manufacturer's instructions on emergency procedures such as use of regulator bypass valve, corrective action for </a:t>
            </a:r>
            <a:r>
              <a:rPr lang="en-US" dirty="0" err="1" smtClean="0">
                <a:effectLst/>
              </a:rPr>
              <a:t>facepiece</a:t>
            </a:r>
            <a:r>
              <a:rPr lang="en-US" dirty="0" smtClean="0">
                <a:effectLst/>
              </a:rPr>
              <a:t> and breathing tube damage, and breathing directly from the regulator (where applicable).</a:t>
            </a:r>
          </a:p>
          <a:p>
            <a:r>
              <a:rPr lang="en-US" dirty="0" smtClean="0">
                <a:effectLst/>
              </a:rPr>
              <a:t>(21) Reserved.</a:t>
            </a:r>
          </a:p>
          <a:p>
            <a:r>
              <a:rPr lang="en-US" dirty="0" smtClean="0">
                <a:effectLst/>
              </a:rPr>
              <a:t>(22) SCBA cylinders shall be hydrostatically tested within the periods specified by the manufacturer and the applicable governmental agencies.</a:t>
            </a:r>
            <a:endParaRPr lang="en-US" dirty="0">
              <a:effectLst/>
            </a:endParaRPr>
          </a:p>
        </p:txBody>
      </p:sp>
      <p:sp>
        <p:nvSpPr>
          <p:cNvPr id="5" name="Rectangle 4"/>
          <p:cNvSpPr/>
          <p:nvPr/>
        </p:nvSpPr>
        <p:spPr>
          <a:xfrm>
            <a:off x="457200" y="4038600"/>
            <a:ext cx="258445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SCBA bypass valve</a:t>
            </a:r>
            <a:endParaRPr lang="en-US" dirty="0"/>
          </a:p>
        </p:txBody>
      </p:sp>
      <p:sp>
        <p:nvSpPr>
          <p:cNvPr id="6" name="Rectangle 5"/>
          <p:cNvSpPr/>
          <p:nvPr/>
        </p:nvSpPr>
        <p:spPr>
          <a:xfrm>
            <a:off x="3276600" y="4038601"/>
            <a:ext cx="2590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SCBA regulator</a:t>
            </a:r>
            <a:endParaRPr lang="en-US" dirty="0"/>
          </a:p>
        </p:txBody>
      </p:sp>
      <p:sp>
        <p:nvSpPr>
          <p:cNvPr id="7" name="Rectangle 6"/>
          <p:cNvSpPr/>
          <p:nvPr/>
        </p:nvSpPr>
        <p:spPr>
          <a:xfrm>
            <a:off x="6096000" y="4038601"/>
            <a:ext cx="2590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Agency specific picture of </a:t>
            </a:r>
            <a:r>
              <a:rPr lang="en-US" dirty="0" smtClean="0"/>
              <a:t> firefighter breathing from SCBA regulator</a:t>
            </a:r>
            <a:endParaRPr lang="en-US" dirty="0"/>
          </a:p>
        </p:txBody>
      </p:sp>
    </p:spTree>
    <p:extLst>
      <p:ext uri="{BB962C8B-B14F-4D97-AF65-F5344CB8AC3E}">
        <p14:creationId xmlns:p14="http://schemas.microsoft.com/office/powerpoint/2010/main" val="3541029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TextBox 3"/>
          <p:cNvSpPr txBox="1"/>
          <p:nvPr/>
        </p:nvSpPr>
        <p:spPr>
          <a:xfrm>
            <a:off x="609600" y="2139077"/>
            <a:ext cx="8001000" cy="2585323"/>
          </a:xfrm>
          <a:prstGeom prst="rect">
            <a:avLst/>
          </a:prstGeom>
          <a:noFill/>
        </p:spPr>
        <p:txBody>
          <a:bodyPr wrap="square" rtlCol="0">
            <a:spAutoFit/>
          </a:bodyPr>
          <a:lstStyle/>
          <a:p>
            <a:pPr marL="285750" indent="-285750">
              <a:buFont typeface="Arial" pitchFamily="34" charset="0"/>
              <a:buChar char="•"/>
            </a:pPr>
            <a:r>
              <a:rPr lang="en-US" dirty="0" smtClean="0"/>
              <a:t>These slides are a brief review of the NFPA standards and WAC  296-305.  Consult the entire NFPA and WAC standards for specific responsibilities.</a:t>
            </a:r>
          </a:p>
          <a:p>
            <a:pPr marL="285750" indent="-285750">
              <a:buFont typeface="Arial" pitchFamily="34" charset="0"/>
              <a:buChar char="•"/>
            </a:pPr>
            <a:r>
              <a:rPr lang="en-US" dirty="0" smtClean="0"/>
              <a:t>This class is considered an orientation to SCBA program best practices.</a:t>
            </a:r>
          </a:p>
          <a:p>
            <a:pPr marL="285750" indent="-285750">
              <a:buFont typeface="Arial" pitchFamily="34" charset="0"/>
              <a:buChar char="•"/>
            </a:pPr>
            <a:r>
              <a:rPr lang="en-US" dirty="0" smtClean="0"/>
              <a:t>Common sense must be utilized in conjunction with all applicable rules and regulations during any SCBA use.</a:t>
            </a:r>
          </a:p>
          <a:p>
            <a:pPr marL="285750" indent="-285750">
              <a:buFont typeface="Arial" pitchFamily="34" charset="0"/>
              <a:buChar char="•"/>
            </a:pPr>
            <a:r>
              <a:rPr lang="en-US" dirty="0" smtClean="0"/>
              <a:t>These Lists and rules are in place because firefighters have been seriously injured or have died because the rules were not adhered to.</a:t>
            </a:r>
          </a:p>
          <a:p>
            <a:pPr marL="285750" indent="-285750">
              <a:buFont typeface="Arial" pitchFamily="34" charset="0"/>
              <a:buChar char="•"/>
            </a:pPr>
            <a:r>
              <a:rPr lang="en-US" dirty="0" smtClean="0"/>
              <a:t>Follow the rules just as we expect others to do.</a:t>
            </a:r>
          </a:p>
          <a:p>
            <a:pPr marL="285750" indent="-285750">
              <a:buFont typeface="Arial" pitchFamily="34" charset="0"/>
              <a:buChar char="•"/>
            </a:pPr>
            <a:r>
              <a:rPr lang="en-US" dirty="0" smtClean="0"/>
              <a:t>Failing to follow these rules can leave officers culpable for injuries.</a:t>
            </a:r>
          </a:p>
        </p:txBody>
      </p:sp>
    </p:spTree>
    <p:extLst>
      <p:ext uri="{BB962C8B-B14F-4D97-AF65-F5344CB8AC3E}">
        <p14:creationId xmlns:p14="http://schemas.microsoft.com/office/powerpoint/2010/main" val="234977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TextBox 3"/>
          <p:cNvSpPr txBox="1"/>
          <p:nvPr/>
        </p:nvSpPr>
        <p:spPr>
          <a:xfrm>
            <a:off x="527050" y="2057399"/>
            <a:ext cx="8077200" cy="3416320"/>
          </a:xfrm>
          <a:prstGeom prst="rect">
            <a:avLst/>
          </a:prstGeom>
          <a:noFill/>
        </p:spPr>
        <p:txBody>
          <a:bodyPr wrap="square" rtlCol="0">
            <a:spAutoFit/>
          </a:bodyPr>
          <a:lstStyle/>
          <a:p>
            <a:r>
              <a:rPr lang="en-US" dirty="0" smtClean="0"/>
              <a:t>Lesson Objectives:</a:t>
            </a:r>
          </a:p>
          <a:p>
            <a:pPr marL="285750" indent="-285750">
              <a:buFont typeface="Arial" panose="020B0604020202020204" pitchFamily="34" charset="0"/>
              <a:buChar char="•"/>
            </a:pPr>
            <a:r>
              <a:rPr lang="en-US" dirty="0" smtClean="0"/>
              <a:t>Review sections of WAC 296 that refer to SCBA use to not let them slip through the cracks</a:t>
            </a:r>
          </a:p>
          <a:p>
            <a:pPr marL="285750" indent="-285750">
              <a:buFont typeface="Arial" panose="020B0604020202020204" pitchFamily="34" charset="0"/>
              <a:buChar char="•"/>
            </a:pPr>
            <a:r>
              <a:rPr lang="en-US" dirty="0" smtClean="0"/>
              <a:t>Understand the WAC 296 requirements regarding written policy , record keeping required with SCBA’s and FIT testing.</a:t>
            </a:r>
          </a:p>
          <a:p>
            <a:pPr marL="285750" indent="-285750">
              <a:buFont typeface="Arial" panose="020B0604020202020204" pitchFamily="34" charset="0"/>
              <a:buChar char="•"/>
            </a:pPr>
            <a:r>
              <a:rPr lang="en-US" dirty="0" smtClean="0"/>
              <a:t>Understand the new gross field contamination requirements when exiting contaminated structures</a:t>
            </a:r>
          </a:p>
          <a:p>
            <a:pPr marL="285750" indent="-285750">
              <a:buFont typeface="Arial" panose="020B0604020202020204" pitchFamily="34" charset="0"/>
              <a:buChar char="•"/>
            </a:pPr>
            <a:r>
              <a:rPr lang="en-US" dirty="0" smtClean="0"/>
              <a:t>Understand when SCBA use is required on a scene</a:t>
            </a:r>
          </a:p>
          <a:p>
            <a:pPr marL="285750" indent="-285750">
              <a:buFont typeface="Arial" panose="020B0604020202020204" pitchFamily="34" charset="0"/>
              <a:buChar char="•"/>
            </a:pPr>
            <a:r>
              <a:rPr lang="en-US" dirty="0" smtClean="0"/>
              <a:t>Understand the required initial training, refresher and annual testing contained in WAC 296</a:t>
            </a:r>
          </a:p>
          <a:p>
            <a:pPr marL="285750" indent="-285750">
              <a:buFont typeface="Arial" panose="020B0604020202020204" pitchFamily="34" charset="0"/>
              <a:buChar char="•"/>
            </a:pPr>
            <a:r>
              <a:rPr lang="en-US" dirty="0" smtClean="0"/>
              <a:t>Understand how to maintain the SCBA according to this WAC</a:t>
            </a:r>
          </a:p>
          <a:p>
            <a:pPr marL="285750" indent="-285750">
              <a:buFont typeface="Arial" panose="020B0604020202020204" pitchFamily="34" charset="0"/>
              <a:buChar char="•"/>
            </a:pPr>
            <a:r>
              <a:rPr lang="en-US" dirty="0" smtClean="0"/>
              <a:t>Know what other resources are available to fire service trainers</a:t>
            </a:r>
            <a:endParaRPr lang="en-US" dirty="0"/>
          </a:p>
        </p:txBody>
      </p:sp>
    </p:spTree>
    <p:extLst>
      <p:ext uri="{BB962C8B-B14F-4D97-AF65-F5344CB8AC3E}">
        <p14:creationId xmlns:p14="http://schemas.microsoft.com/office/powerpoint/2010/main" val="28411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1981200"/>
            <a:ext cx="8001000" cy="2492990"/>
          </a:xfrm>
          <a:prstGeom prst="rect">
            <a:avLst/>
          </a:prstGeom>
        </p:spPr>
        <p:txBody>
          <a:bodyPr wrap="square">
            <a:spAutoFit/>
          </a:bodyPr>
          <a:lstStyle/>
          <a:p>
            <a:r>
              <a:rPr lang="en-US" sz="2400" b="1" dirty="0" smtClean="0">
                <a:effectLst/>
              </a:rPr>
              <a:t>296-305-02003</a:t>
            </a:r>
            <a:br>
              <a:rPr lang="en-US" sz="2400" b="1" dirty="0" smtClean="0">
                <a:effectLst/>
              </a:rPr>
            </a:br>
            <a:r>
              <a:rPr lang="en-US" sz="2400" b="1" dirty="0" smtClean="0">
                <a:effectLst/>
              </a:rPr>
              <a:t>Eye and face protection.</a:t>
            </a:r>
          </a:p>
          <a:p>
            <a:r>
              <a:rPr lang="en-US" dirty="0" smtClean="0">
                <a:effectLst/>
              </a:rPr>
              <a:t>(1) Face and eye protection shall be provided for and used by firefighters engaged in fire suppression and other operations involving hazards to the eye and face at all times when the face is not protected by the full </a:t>
            </a:r>
            <a:r>
              <a:rPr lang="en-US" dirty="0" err="1" smtClean="0">
                <a:effectLst/>
              </a:rPr>
              <a:t>facepiece</a:t>
            </a:r>
            <a:r>
              <a:rPr lang="en-US" dirty="0" smtClean="0">
                <a:effectLst/>
              </a:rPr>
              <a:t> of the SCBA. Primary face and eye protection appropriate for a given specific hazard shall be provided for, and used by, members exposed to that specific hazard. Such primary face and eye protection shall meet the requirements of ANSI Z87.1, 1989 edition.</a:t>
            </a:r>
            <a:endParaRPr lang="en-US" dirty="0">
              <a:effectLst/>
            </a:endParaRPr>
          </a:p>
        </p:txBody>
      </p:sp>
    </p:spTree>
    <p:extLst>
      <p:ext uri="{BB962C8B-B14F-4D97-AF65-F5344CB8AC3E}">
        <p14:creationId xmlns:p14="http://schemas.microsoft.com/office/powerpoint/2010/main" val="163044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5" name="Rectangle 1"/>
          <p:cNvSpPr>
            <a:spLocks noChangeArrowheads="1"/>
          </p:cNvSpPr>
          <p:nvPr/>
        </p:nvSpPr>
        <p:spPr bwMode="auto">
          <a:xfrm>
            <a:off x="457200" y="1998993"/>
            <a:ext cx="8077200" cy="2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WAC 296-305-02017</a:t>
            </a:r>
            <a:endParaRPr kumimoji="0" lang="en-US" sz="2400" b="1" i="0" u="none" strike="noStrike" cap="none" normalizeH="0" baseline="0" dirty="0" smtClean="0">
              <a:ln>
                <a:noFill/>
              </a:ln>
              <a:solidFill>
                <a:srgbClr val="000000"/>
              </a:solidFill>
              <a:effectLst/>
              <a:latin typeface="Arial" pitchFamily="34" charset="0"/>
              <a:cs typeface="Arial" pitchFamily="34" charset="0"/>
            </a:endParaRPr>
          </a:p>
          <a:p>
            <a:pPr marL="0" marR="0" lvl="0" indent="22860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Personal alert safety system (PASS) protection.</a:t>
            </a: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(1) Each firefighter engaged in structural firefighting requiring the use of SCBA shall wear and use a PASS device. PASS devices shall meet the requirements of the 1993 edition of NFPA 1982, Standard on Personal Alert Safety Systems (PASS) for Firefighters. (See WAC 296-305-07001 through 296-305-07018 for </a:t>
            </a:r>
            <a:r>
              <a:rPr kumimoji="0" lang="en-US" b="0" i="0" u="none" strike="noStrike" cap="none" normalizeH="0" baseline="0" dirty="0" err="1" smtClean="0">
                <a:ln>
                  <a:noFill/>
                </a:ln>
                <a:solidFill>
                  <a:schemeClr val="tx1"/>
                </a:solidFill>
                <a:effectLst/>
                <a:latin typeface="Arial" pitchFamily="34" charset="0"/>
                <a:cs typeface="Arial" pitchFamily="34" charset="0"/>
              </a:rPr>
              <a:t>wildland</a:t>
            </a:r>
            <a:r>
              <a:rPr kumimoji="0" lang="en-US" b="0" i="0" u="none" strike="noStrike" cap="none" normalizeH="0" baseline="0" dirty="0" smtClean="0">
                <a:ln>
                  <a:noFill/>
                </a:ln>
                <a:solidFill>
                  <a:schemeClr val="tx1"/>
                </a:solidFill>
                <a:effectLst/>
                <a:latin typeface="Arial" pitchFamily="34" charset="0"/>
                <a:cs typeface="Arial" pitchFamily="34" charset="0"/>
              </a:rPr>
              <a:t> firefighting application.)</a:t>
            </a:r>
          </a:p>
        </p:txBody>
      </p:sp>
    </p:spTree>
    <p:extLst>
      <p:ext uri="{BB962C8B-B14F-4D97-AF65-F5344CB8AC3E}">
        <p14:creationId xmlns:p14="http://schemas.microsoft.com/office/powerpoint/2010/main" val="151364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05000"/>
            <a:ext cx="8407400" cy="3323987"/>
          </a:xfrm>
          <a:prstGeom prst="rect">
            <a:avLst/>
          </a:prstGeom>
        </p:spPr>
        <p:txBody>
          <a:bodyPr wrap="square">
            <a:spAutoFit/>
          </a:bodyPr>
          <a:lstStyle/>
          <a:p>
            <a:pPr lvl="0" indent="228600" fontAlgn="base">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cs typeface="Arial" pitchFamily="34" charset="0"/>
              </a:rPr>
              <a:t>WAC 296-305-02017</a:t>
            </a:r>
            <a:endParaRPr kumimoji="0" lang="en-US" sz="2400" b="1" i="0" u="none" strike="noStrike" cap="none" normalizeH="0" baseline="0" dirty="0" smtClean="0">
              <a:ln>
                <a:noFill/>
              </a:ln>
              <a:solidFill>
                <a:srgbClr val="000000"/>
              </a:solidFill>
              <a:effectLst/>
              <a:latin typeface="Arial" pitchFamily="34" charset="0"/>
              <a:cs typeface="Arial" pitchFamily="34" charset="0"/>
            </a:endParaRPr>
          </a:p>
          <a:p>
            <a:pPr lvl="0" indent="228600" fontAlgn="base">
              <a:spcBef>
                <a:spcPct val="0"/>
              </a:spcBef>
              <a:spcAft>
                <a:spcPct val="0"/>
              </a:spcAft>
            </a:pPr>
            <a:r>
              <a:rPr kumimoji="0" lang="en-US" sz="2400" b="1" i="0" u="none" strike="noStrike" cap="none" normalizeH="0" baseline="0" dirty="0" smtClean="0">
                <a:ln>
                  <a:noFill/>
                </a:ln>
                <a:solidFill>
                  <a:srgbClr val="000000"/>
                </a:solidFill>
                <a:effectLst/>
                <a:latin typeface="Arial" pitchFamily="34" charset="0"/>
                <a:cs typeface="Arial" pitchFamily="34" charset="0"/>
              </a:rPr>
              <a:t>Personal alert safety system (PASS) protection. Cont.</a:t>
            </a:r>
          </a:p>
          <a:p>
            <a:pPr lvl="0" indent="22860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indent="2286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cs typeface="Arial" pitchFamily="34" charset="0"/>
              </a:rPr>
              <a:t>(2) Each PASS device shall be tested routinely to ensure it is ready for use and immediately prior to each use, and shall be maintained in accordance with the manufacturers' instructions.</a:t>
            </a:r>
          </a:p>
          <a:p>
            <a:pPr lvl="0" indent="2286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cs typeface="Arial" pitchFamily="34" charset="0"/>
              </a:rPr>
              <a:t>(3) Fire departments shall provide written procedures for the use of PASS devices.</a:t>
            </a:r>
          </a:p>
          <a:p>
            <a:pPr lvl="0" indent="22860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cs typeface="Arial" pitchFamily="34" charset="0"/>
              </a:rPr>
              <a:t>(4) Fire departments shall establish a written procedure for the care, use, maintenance, and repair of PASS devices in conjunction with manufacturer's recommendations.</a:t>
            </a:r>
          </a:p>
        </p:txBody>
      </p:sp>
      <p:pic>
        <p:nvPicPr>
          <p:cNvPr id="3"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4"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Tree>
    <p:extLst>
      <p:ext uri="{BB962C8B-B14F-4D97-AF65-F5344CB8AC3E}">
        <p14:creationId xmlns:p14="http://schemas.microsoft.com/office/powerpoint/2010/main" val="2254134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647700" y="1981200"/>
            <a:ext cx="5600700" cy="954107"/>
          </a:xfrm>
          <a:prstGeom prst="rect">
            <a:avLst/>
          </a:prstGeom>
        </p:spPr>
        <p:txBody>
          <a:bodyPr wrap="square">
            <a:spAutoFit/>
          </a:bodyPr>
          <a:lstStyle/>
          <a:p>
            <a:r>
              <a:rPr lang="en-US" sz="2800" b="1" dirty="0" smtClean="0">
                <a:effectLst/>
              </a:rPr>
              <a:t>296-305-03001</a:t>
            </a:r>
            <a:br>
              <a:rPr lang="en-US" sz="2800" b="1" dirty="0" smtClean="0">
                <a:effectLst/>
              </a:rPr>
            </a:br>
            <a:r>
              <a:rPr lang="en-US" sz="2800" b="1" dirty="0" smtClean="0">
                <a:effectLst/>
              </a:rPr>
              <a:t>Hazardous materials protection.</a:t>
            </a:r>
            <a:endParaRPr lang="en-US" sz="2800" dirty="0"/>
          </a:p>
        </p:txBody>
      </p:sp>
      <p:sp>
        <p:nvSpPr>
          <p:cNvPr id="5" name="Rectangle 4"/>
          <p:cNvSpPr/>
          <p:nvPr/>
        </p:nvSpPr>
        <p:spPr>
          <a:xfrm>
            <a:off x="641350" y="2990671"/>
            <a:ext cx="7848600" cy="400110"/>
          </a:xfrm>
          <a:prstGeom prst="rect">
            <a:avLst/>
          </a:prstGeom>
        </p:spPr>
        <p:txBody>
          <a:bodyPr wrap="square">
            <a:spAutoFit/>
          </a:bodyPr>
          <a:lstStyle/>
          <a:p>
            <a:r>
              <a:rPr lang="en-US" sz="2000" dirty="0" smtClean="0">
                <a:effectLst/>
              </a:rPr>
              <a:t>2) (ii) Respiratory equipment (SCBA)</a:t>
            </a:r>
            <a:endParaRPr lang="en-US" sz="2000" dirty="0">
              <a:effectLst/>
            </a:endParaRPr>
          </a:p>
        </p:txBody>
      </p:sp>
    </p:spTree>
    <p:extLst>
      <p:ext uri="{BB962C8B-B14F-4D97-AF65-F5344CB8AC3E}">
        <p14:creationId xmlns:p14="http://schemas.microsoft.com/office/powerpoint/2010/main" val="208003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457200" y="1981200"/>
            <a:ext cx="6705600" cy="954107"/>
          </a:xfrm>
          <a:prstGeom prst="rect">
            <a:avLst/>
          </a:prstGeom>
        </p:spPr>
        <p:txBody>
          <a:bodyPr wrap="square">
            <a:spAutoFit/>
          </a:bodyPr>
          <a:lstStyle/>
          <a:p>
            <a:r>
              <a:rPr lang="en-US" sz="2800" b="1" dirty="0" smtClean="0">
                <a:effectLst/>
              </a:rPr>
              <a:t>WAC 296-305-04001 Respiratory equipment protection.</a:t>
            </a:r>
            <a:endParaRPr lang="en-US" sz="2800" b="1" dirty="0">
              <a:effectLst/>
            </a:endParaRPr>
          </a:p>
        </p:txBody>
      </p:sp>
      <p:sp>
        <p:nvSpPr>
          <p:cNvPr id="5" name="Rectangle 4"/>
          <p:cNvSpPr/>
          <p:nvPr/>
        </p:nvSpPr>
        <p:spPr>
          <a:xfrm>
            <a:off x="438150" y="3204505"/>
            <a:ext cx="8172450" cy="1631216"/>
          </a:xfrm>
          <a:prstGeom prst="rect">
            <a:avLst/>
          </a:prstGeom>
        </p:spPr>
        <p:txBody>
          <a:bodyPr wrap="square">
            <a:spAutoFit/>
          </a:bodyPr>
          <a:lstStyle/>
          <a:p>
            <a:pPr marL="342900" indent="-342900">
              <a:buAutoNum type="arabicParenBoth"/>
            </a:pPr>
            <a:r>
              <a:rPr lang="en-US" sz="2000" dirty="0" smtClean="0">
                <a:effectLst/>
              </a:rPr>
              <a:t>Firefighter's self-contained breathing apparatus (SCBA) shall, at a minimum, meet the requirements of the 1997 edition of NFPA 1981, Standard </a:t>
            </a:r>
            <a:r>
              <a:rPr lang="en-US" sz="2000" dirty="0" smtClean="0">
                <a:effectLst/>
              </a:rPr>
              <a:t>Equipment </a:t>
            </a:r>
            <a:r>
              <a:rPr lang="en-US" sz="2000" dirty="0" smtClean="0">
                <a:effectLst/>
              </a:rPr>
              <a:t>purchased after the effective date of this rule must meet the 2007 edition of NFPA 1981, Standard on Open-Circuit Self-Contained Breathing Apparatus for Emergency Services.</a:t>
            </a:r>
            <a:endParaRPr lang="en-US" sz="2000" dirty="0"/>
          </a:p>
        </p:txBody>
      </p:sp>
    </p:spTree>
    <p:extLst>
      <p:ext uri="{BB962C8B-B14F-4D97-AF65-F5344CB8AC3E}">
        <p14:creationId xmlns:p14="http://schemas.microsoft.com/office/powerpoint/2010/main" val="930717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9d28d52321894277ba1a1f0347adc96d"/>
          <p:cNvPicPr>
            <a:picLocks noChangeAspect="1" noChangeArrowheads="1"/>
          </p:cNvPicPr>
          <p:nvPr/>
        </p:nvPicPr>
        <p:blipFill>
          <a:blip r:embed="rId2" cstate="print"/>
          <a:srcRect/>
          <a:stretch>
            <a:fillRect/>
          </a:stretch>
        </p:blipFill>
        <p:spPr bwMode="auto">
          <a:xfrm>
            <a:off x="266700" y="266700"/>
            <a:ext cx="8597900" cy="1487488"/>
          </a:xfrm>
          <a:prstGeom prst="rect">
            <a:avLst/>
          </a:prstGeom>
          <a:noFill/>
          <a:ln w="9525">
            <a:noFill/>
            <a:miter lim="800000"/>
            <a:headEnd/>
            <a:tailEnd/>
          </a:ln>
        </p:spPr>
      </p:pic>
      <p:sp>
        <p:nvSpPr>
          <p:cNvPr id="3" name="Rectangle 5"/>
          <p:cNvSpPr>
            <a:spLocks noChangeArrowheads="1"/>
          </p:cNvSpPr>
          <p:nvPr/>
        </p:nvSpPr>
        <p:spPr bwMode="auto">
          <a:xfrm>
            <a:off x="228600" y="228600"/>
            <a:ext cx="8686800" cy="5854700"/>
          </a:xfrm>
          <a:prstGeom prst="rect">
            <a:avLst/>
          </a:prstGeom>
          <a:noFill/>
          <a:ln w="76200" cmpd="tri">
            <a:solidFill>
              <a:schemeClr val="bg2"/>
            </a:solidFill>
            <a:miter lim="800000"/>
            <a:headEnd/>
            <a:tailEnd/>
          </a:ln>
        </p:spPr>
        <p:txBody>
          <a:bodyPr wrap="none" anchor="ctr"/>
          <a:lstStyle/>
          <a:p>
            <a:pPr eaLnBrk="0" hangingPunct="0"/>
            <a:endParaRPr lang="en-US" sz="1800" b="0" dirty="0"/>
          </a:p>
        </p:txBody>
      </p:sp>
      <p:sp>
        <p:nvSpPr>
          <p:cNvPr id="4" name="Rectangle 3"/>
          <p:cNvSpPr/>
          <p:nvPr/>
        </p:nvSpPr>
        <p:spPr>
          <a:xfrm>
            <a:off x="508000" y="3276600"/>
            <a:ext cx="8483600" cy="1477328"/>
          </a:xfrm>
          <a:prstGeom prst="rect">
            <a:avLst/>
          </a:prstGeom>
        </p:spPr>
        <p:txBody>
          <a:bodyPr wrap="square">
            <a:spAutoFit/>
          </a:bodyPr>
          <a:lstStyle/>
          <a:p>
            <a:r>
              <a:rPr lang="en-US" dirty="0" smtClean="0">
                <a:effectLst/>
              </a:rPr>
              <a:t>2) Closed circuit SCBA shall:</a:t>
            </a:r>
          </a:p>
          <a:p>
            <a:r>
              <a:rPr lang="en-US" dirty="0" smtClean="0">
                <a:effectLst/>
              </a:rPr>
              <a:t>(a) Be positive pressure;</a:t>
            </a:r>
          </a:p>
          <a:p>
            <a:r>
              <a:rPr lang="en-US" dirty="0" smtClean="0">
                <a:effectLst/>
              </a:rPr>
              <a:t>(b) Be NIOSH certified; and</a:t>
            </a:r>
          </a:p>
          <a:p>
            <a:r>
              <a:rPr lang="en-US" dirty="0" smtClean="0">
                <a:effectLst/>
              </a:rPr>
              <a:t>(c) Have a minimum thirty-minute service duration.</a:t>
            </a:r>
          </a:p>
          <a:p>
            <a:r>
              <a:rPr lang="en-US" dirty="0" smtClean="0">
                <a:effectLst/>
              </a:rPr>
              <a:t>(3) Members using SCBA's shall operate in teams of two or more.</a:t>
            </a:r>
          </a:p>
        </p:txBody>
      </p:sp>
      <p:sp>
        <p:nvSpPr>
          <p:cNvPr id="6" name="Rectangle 5"/>
          <p:cNvSpPr/>
          <p:nvPr/>
        </p:nvSpPr>
        <p:spPr>
          <a:xfrm>
            <a:off x="457200" y="1981200"/>
            <a:ext cx="6705600" cy="954107"/>
          </a:xfrm>
          <a:prstGeom prst="rect">
            <a:avLst/>
          </a:prstGeom>
        </p:spPr>
        <p:txBody>
          <a:bodyPr wrap="square">
            <a:spAutoFit/>
          </a:bodyPr>
          <a:lstStyle/>
          <a:p>
            <a:r>
              <a:rPr lang="en-US" sz="2800" b="1" dirty="0" smtClean="0">
                <a:effectLst/>
              </a:rPr>
              <a:t>WAC 296-305-04001 Respiratory equipment protection.</a:t>
            </a:r>
            <a:endParaRPr lang="en-US" sz="2800" b="1" dirty="0">
              <a:effectLst/>
            </a:endParaRPr>
          </a:p>
        </p:txBody>
      </p:sp>
    </p:spTree>
    <p:extLst>
      <p:ext uri="{BB962C8B-B14F-4D97-AF65-F5344CB8AC3E}">
        <p14:creationId xmlns:p14="http://schemas.microsoft.com/office/powerpoint/2010/main" val="89222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1872</Words>
  <Application>Microsoft Office PowerPoint</Application>
  <PresentationFormat>On-screen Show (4:3)</PresentationFormat>
  <Paragraphs>124</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Kathleen Harmon</cp:lastModifiedBy>
  <cp:revision>13</cp:revision>
  <dcterms:created xsi:type="dcterms:W3CDTF">2013-08-16T01:41:29Z</dcterms:created>
  <dcterms:modified xsi:type="dcterms:W3CDTF">2013-08-21T15:45:19Z</dcterms:modified>
</cp:coreProperties>
</file>