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3" r:id="rId10"/>
    <p:sldId id="264" r:id="rId11"/>
    <p:sldId id="296" r:id="rId12"/>
    <p:sldId id="301" r:id="rId13"/>
    <p:sldId id="310" r:id="rId14"/>
    <p:sldId id="303" r:id="rId15"/>
    <p:sldId id="302" r:id="rId16"/>
    <p:sldId id="304" r:id="rId17"/>
    <p:sldId id="305" r:id="rId18"/>
    <p:sldId id="306" r:id="rId19"/>
    <p:sldId id="307" r:id="rId20"/>
    <p:sldId id="329" r:id="rId21"/>
    <p:sldId id="311" r:id="rId22"/>
    <p:sldId id="330" r:id="rId23"/>
    <p:sldId id="312" r:id="rId24"/>
    <p:sldId id="313" r:id="rId25"/>
    <p:sldId id="309" r:id="rId26"/>
    <p:sldId id="314" r:id="rId27"/>
    <p:sldId id="315" r:id="rId28"/>
    <p:sldId id="316" r:id="rId29"/>
    <p:sldId id="317" r:id="rId30"/>
    <p:sldId id="318" r:id="rId31"/>
    <p:sldId id="331" r:id="rId32"/>
    <p:sldId id="319" r:id="rId33"/>
    <p:sldId id="320" r:id="rId34"/>
    <p:sldId id="321" r:id="rId35"/>
    <p:sldId id="350" r:id="rId36"/>
    <p:sldId id="351" r:id="rId37"/>
    <p:sldId id="352" r:id="rId38"/>
    <p:sldId id="322" r:id="rId39"/>
    <p:sldId id="324" r:id="rId40"/>
    <p:sldId id="325" r:id="rId41"/>
    <p:sldId id="326" r:id="rId42"/>
    <p:sldId id="327" r:id="rId43"/>
    <p:sldId id="328" r:id="rId44"/>
    <p:sldId id="308" r:id="rId45"/>
    <p:sldId id="265" r:id="rId46"/>
    <p:sldId id="348" r:id="rId47"/>
    <p:sldId id="349" r:id="rId48"/>
    <p:sldId id="28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9" autoAdjust="0"/>
    <p:restoredTop sz="94660"/>
  </p:normalViewPr>
  <p:slideViewPr>
    <p:cSldViewPr>
      <p:cViewPr varScale="1">
        <p:scale>
          <a:sx n="87" d="100"/>
          <a:sy n="87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92" y="1981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6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00524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92" y="1981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92" y="1981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0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92" y="1981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4513"/>
            <a:ext cx="8229600" cy="431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 b="0"/>
          </a:p>
        </p:txBody>
      </p:sp>
      <p:pic>
        <p:nvPicPr>
          <p:cNvPr id="8" name="Picture 9" descr="9d28d52321894277ba1a1f0347adc96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24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2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9851-DE4E-4064-AF49-F7EF83B4C6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BB4D-EA63-46AE-99A0-8743B2B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1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1816100"/>
            <a:ext cx="7772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 b="0"/>
          </a:p>
        </p:txBody>
      </p:sp>
      <p:pic>
        <p:nvPicPr>
          <p:cNvPr id="10" name="Picture 9" descr="9d28d52321894277ba1a1f0347adc96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241300" y="6261100"/>
            <a:ext cx="742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 dirty="0"/>
              <a:t>Funding and support for this project has been provided by the State of Washington, Department of Labor &amp; Industries, Safety &amp; Health Investment Projects (SHIP)</a:t>
            </a:r>
          </a:p>
        </p:txBody>
      </p:sp>
      <p:pic>
        <p:nvPicPr>
          <p:cNvPr id="12" name="Picture 13" descr="wfc RED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13663" y="6143625"/>
            <a:ext cx="1150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55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cebook.com/pages/National-Fire-Protection-Association-NFPA/5493231275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NVcflxemQ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dSpoUUFBB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WAC/default.aspx?cite=296-6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asbestos/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veryonegoeshome.com/resources/VFIS/livefiretraining.pdf" TargetMode="External"/><Relationship Id="rId5" Type="http://schemas.openxmlformats.org/officeDocument/2006/relationships/hyperlink" Target="http://www.nfpa.org/" TargetMode="External"/><Relationship Id="rId4" Type="http://schemas.openxmlformats.org/officeDocument/2006/relationships/hyperlink" Target="http://www.ehow.com/facts_7411578_asbestos-awareness-training.html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fc RE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75" y="2849563"/>
            <a:ext cx="342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5041900"/>
            <a:ext cx="8305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Date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Location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5000" dirty="0">
              <a:solidFill>
                <a:schemeClr val="bg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 rot="3711222">
            <a:off x="6455404" y="1688164"/>
            <a:ext cx="1524000" cy="20739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NFPA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 the NFPA influences effect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2574161"/>
            <a:ext cx="5029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NFPA Section 1410 – Live Fire Training</a:t>
            </a:r>
          </a:p>
        </p:txBody>
      </p:sp>
      <p:sp>
        <p:nvSpPr>
          <p:cNvPr id="18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4545013" y="-42964100"/>
            <a:ext cx="5715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15" tIns="45720" rIns="91440" bIns="-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9" descr="9d28d52321894277ba1a1f0347adc9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2944239" y="3368547"/>
            <a:ext cx="2715134" cy="2648065"/>
            <a:chOff x="2971800" y="2057399"/>
            <a:chExt cx="3200400" cy="3682126"/>
          </a:xfrm>
        </p:grpSpPr>
        <p:grpSp>
          <p:nvGrpSpPr>
            <p:cNvPr id="9" name="Group 8"/>
            <p:cNvGrpSpPr/>
            <p:nvPr/>
          </p:nvGrpSpPr>
          <p:grpSpPr>
            <a:xfrm>
              <a:off x="2971800" y="2057399"/>
              <a:ext cx="3200400" cy="3682126"/>
              <a:chOff x="2971800" y="2057399"/>
              <a:chExt cx="3200400" cy="3682126"/>
            </a:xfrm>
          </p:grpSpPr>
          <p:pic>
            <p:nvPicPr>
              <p:cNvPr id="11" name="Picture 10" descr="http://static.freepik.com/free-photo/cartoon-elephant-clip-art_422983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692498"/>
                <a:ext cx="3200400" cy="3047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Flowchart: Delay 11"/>
              <p:cNvSpPr/>
              <p:nvPr/>
            </p:nvSpPr>
            <p:spPr>
              <a:xfrm rot="16200000">
                <a:off x="4001911" y="1560690"/>
                <a:ext cx="1063982" cy="2057399"/>
              </a:xfrm>
              <a:prstGeom prst="flowChartDelay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oon 12"/>
              <p:cNvSpPr/>
              <p:nvPr/>
            </p:nvSpPr>
            <p:spPr>
              <a:xfrm rot="5400000">
                <a:off x="4332778" y="1894379"/>
                <a:ext cx="402241" cy="2362200"/>
              </a:xfrm>
              <a:prstGeom prst="mo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3352798" y="3075479"/>
                <a:ext cx="533402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86200" y="3075479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endCxn id="13" idx="0"/>
              </p:cNvCxnSpPr>
              <p:nvPr/>
            </p:nvCxnSpPr>
            <p:spPr>
              <a:xfrm>
                <a:off x="5257800" y="3075479"/>
                <a:ext cx="457199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0"/>
              </p:cNvCxnSpPr>
              <p:nvPr/>
            </p:nvCxnSpPr>
            <p:spPr>
              <a:xfrm flipH="1" flipV="1">
                <a:off x="5600699" y="2692498"/>
                <a:ext cx="114300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13" idx="2"/>
              </p:cNvCxnSpPr>
              <p:nvPr/>
            </p:nvCxnSpPr>
            <p:spPr>
              <a:xfrm flipH="1">
                <a:off x="3352799" y="2692498"/>
                <a:ext cx="76201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lowchart: Delay 20"/>
              <p:cNvSpPr/>
              <p:nvPr/>
            </p:nvSpPr>
            <p:spPr>
              <a:xfrm rot="16200000">
                <a:off x="4229102" y="2298749"/>
                <a:ext cx="609600" cy="76200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4533898" y="2438401"/>
                <a:ext cx="1066801" cy="254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429000" y="2438400"/>
                <a:ext cx="1104898" cy="2540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4152902" y="2565449"/>
              <a:ext cx="762000" cy="45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TRNG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 rot="17725952">
            <a:off x="525373" y="2751990"/>
            <a:ext cx="1524000" cy="207395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8919" y="4876800"/>
            <a:ext cx="2699081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Mandatory </a:t>
            </a:r>
          </a:p>
          <a:p>
            <a:pPr algn="ctr"/>
            <a:r>
              <a:rPr lang="en-US" sz="2000" b="1" dirty="0" smtClean="0"/>
              <a:t>WAC 296-305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4343400"/>
            <a:ext cx="2796161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conjunction with General Safety and Health Standards of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 &amp; I.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622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Live </a:t>
            </a:r>
            <a:r>
              <a:rPr lang="en-US" sz="3600" b="1" dirty="0"/>
              <a:t>fire training:</a:t>
            </a:r>
            <a:r>
              <a:rPr lang="en-US" sz="3600" dirty="0"/>
              <a:t> Any fire set within a structure, tank, pipe, pan, etc., under controlled conditions to facilitate the training of firefighters under actual fire conditions.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357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52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would there be a problem with live fire training?</a:t>
            </a:r>
            <a:endParaRPr lang="en-US" sz="3200" b="1" dirty="0"/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 rot="21012131">
            <a:off x="1217482" y="2810290"/>
            <a:ext cx="685800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Career Lieutenant and Fire Fighter Die in a Flashover During a Live-Fire Training Evolution </a:t>
            </a:r>
            <a:r>
              <a:rPr lang="en-US" b="1" dirty="0" smtClean="0"/>
              <a:t>– Florida</a:t>
            </a:r>
          </a:p>
          <a:p>
            <a:endParaRPr lang="en-US" b="1" dirty="0"/>
          </a:p>
          <a:p>
            <a:r>
              <a:rPr lang="en-US" dirty="0"/>
              <a:t>On July 30, 2002, a 32-year-old male career Lieutenant (Victim #1) and a 20-year-old male career fire fighter (Victim #2) died while participating in a live-fire training evolution. A flashover occurred several minutes after the fire had been lit in the acquired vacant structure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96615">
            <a:off x="733157" y="3115389"/>
            <a:ext cx="7664984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/>
              <a:t>U.S. Fire Administration/Technical Report Series</a:t>
            </a:r>
          </a:p>
          <a:p>
            <a:r>
              <a:rPr lang="en-US" sz="2000" b="1" dirty="0"/>
              <a:t>Three Firefighter Fatalities in Training Exercise</a:t>
            </a:r>
          </a:p>
          <a:p>
            <a:r>
              <a:rPr lang="en-US" sz="2000" b="1" dirty="0"/>
              <a:t>Milford, Michigan</a:t>
            </a:r>
          </a:p>
          <a:p>
            <a:r>
              <a:rPr lang="en-US" b="1" i="1" dirty="0"/>
              <a:t>USFA-TR-015/October </a:t>
            </a:r>
            <a:r>
              <a:rPr lang="en-US" b="1" i="1" dirty="0" smtClean="0"/>
              <a:t>1987</a:t>
            </a:r>
          </a:p>
          <a:p>
            <a:endParaRPr lang="en-US" b="1" i="1" dirty="0" smtClean="0"/>
          </a:p>
          <a:p>
            <a:r>
              <a:rPr lang="en-US" dirty="0"/>
              <a:t>An unusual training exercise involving simulated arson sets and live firefighting evolutions in an abandoned farmhouse resulted in the deaths of three volunteer firefighters and injuries to three others. </a:t>
            </a:r>
          </a:p>
        </p:txBody>
      </p:sp>
      <p:sp>
        <p:nvSpPr>
          <p:cNvPr id="9" name="TextBox 8"/>
          <p:cNvSpPr txBox="1"/>
          <p:nvPr/>
        </p:nvSpPr>
        <p:spPr>
          <a:xfrm rot="21212849">
            <a:off x="603377" y="3332018"/>
            <a:ext cx="7391400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Third Baltimore Fire Official Suspended Following Recruit's Death </a:t>
            </a:r>
            <a:endParaRPr lang="en-US" sz="2400" b="1" dirty="0" smtClean="0"/>
          </a:p>
          <a:p>
            <a:endParaRPr lang="en-US" b="1" dirty="0"/>
          </a:p>
          <a:p>
            <a:r>
              <a:rPr lang="en-US" b="1" dirty="0"/>
              <a:t>BALTIMORE--</a:t>
            </a:r>
            <a:r>
              <a:rPr lang="en-US" dirty="0"/>
              <a:t> Another Baltimore city fire official has been suspended after the death of a recruit during a </a:t>
            </a:r>
            <a:r>
              <a:rPr lang="en-US" dirty="0" smtClean="0"/>
              <a:t>live fire training </a:t>
            </a:r>
            <a:r>
              <a:rPr lang="en-US" dirty="0"/>
              <a:t>exercise last week. </a:t>
            </a:r>
          </a:p>
        </p:txBody>
      </p:sp>
    </p:spTree>
    <p:extLst>
      <p:ext uri="{BB962C8B-B14F-4D97-AF65-F5344CB8AC3E}">
        <p14:creationId xmlns:p14="http://schemas.microsoft.com/office/powerpoint/2010/main" val="40401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077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 following slides are a brief review of the NFPA 1403 standard that WAC  296-305 refers to.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Consult the entire NFPA and WAC standards before conducting a live fire training.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This class is considered an orientation to live fire burn best practices.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Common sense must be utilized in conjunction with all applicable rules and regulations during any training.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Remember, 10% of Line of Duty Deaths occur during training.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Control as many aspects of live fire as you can but immediately stop any and all unsafe acts before an injury occurs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8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229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4.3 Student Prerequisites</a:t>
            </a:r>
            <a:r>
              <a:rPr lang="en-US" sz="2800" b="1" dirty="0" smtClean="0"/>
              <a:t>.</a:t>
            </a:r>
          </a:p>
          <a:p>
            <a:r>
              <a:rPr lang="en-US" sz="2400" dirty="0" smtClean="0"/>
              <a:t>Prior </a:t>
            </a:r>
            <a:r>
              <a:rPr lang="en-US" sz="2400" dirty="0"/>
              <a:t>to being permitted to participate in live fire </a:t>
            </a:r>
            <a:r>
              <a:rPr lang="en-US" sz="2400" dirty="0" smtClean="0"/>
              <a:t>training evolutions</a:t>
            </a:r>
            <a:r>
              <a:rPr lang="en-US" sz="2400" dirty="0"/>
              <a:t>, </a:t>
            </a:r>
            <a:r>
              <a:rPr lang="en-US" sz="2400" dirty="0" smtClean="0"/>
              <a:t>(all) student </a:t>
            </a:r>
            <a:r>
              <a:rPr lang="en-US" sz="2400" dirty="0"/>
              <a:t>shall have received training to meet </a:t>
            </a:r>
            <a:r>
              <a:rPr lang="en-US" sz="2400" dirty="0" smtClean="0"/>
              <a:t>the minimum </a:t>
            </a:r>
            <a:r>
              <a:rPr lang="en-US" sz="2400" dirty="0"/>
              <a:t>job performance requirements for Fire Fighter </a:t>
            </a:r>
            <a:r>
              <a:rPr lang="en-US" sz="2400" dirty="0" smtClean="0"/>
              <a:t>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5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99808" y="1752600"/>
            <a:ext cx="6177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WAC Mandated Training</a:t>
            </a:r>
          </a:p>
          <a:p>
            <a:r>
              <a:rPr lang="en-US" sz="4000" dirty="0" smtClean="0"/>
              <a:t>That must be completed before live fire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3732364"/>
            <a:ext cx="2628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Respiratory Protection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Passport Accountability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/>
              <a:t>Asbestos training</a:t>
            </a:r>
            <a:endParaRPr lang="en-US" sz="22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66709" y="2218129"/>
            <a:ext cx="27978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Basic Fire Training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b="1" dirty="0" smtClean="0"/>
              <a:t>Hose Evolutions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b="1" dirty="0" smtClean="0"/>
              <a:t>Nozzles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b="1" dirty="0" smtClean="0"/>
              <a:t>Fire Streams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b="1" dirty="0" smtClean="0"/>
              <a:t>Tools and Equipment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b="1" dirty="0" smtClean="0"/>
              <a:t>SCBA Care/Use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b="1" dirty="0" smtClean="0"/>
              <a:t>Search &amp; Rescue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b="1" dirty="0" smtClean="0"/>
              <a:t>Ventilation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b="1" dirty="0" smtClean="0"/>
              <a:t>ICS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13482751">
            <a:off x="3162298" y="5098874"/>
            <a:ext cx="914400" cy="6883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3482751">
            <a:off x="3314698" y="5251274"/>
            <a:ext cx="914400" cy="6883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178418" y="3505200"/>
            <a:ext cx="2514600" cy="2452484"/>
            <a:chOff x="2971800" y="2057399"/>
            <a:chExt cx="3200400" cy="3682126"/>
          </a:xfrm>
        </p:grpSpPr>
        <p:grpSp>
          <p:nvGrpSpPr>
            <p:cNvPr id="28" name="Group 27"/>
            <p:cNvGrpSpPr/>
            <p:nvPr/>
          </p:nvGrpSpPr>
          <p:grpSpPr>
            <a:xfrm>
              <a:off x="2971800" y="2057399"/>
              <a:ext cx="3200400" cy="3682126"/>
              <a:chOff x="2971800" y="2057399"/>
              <a:chExt cx="3200400" cy="3682126"/>
            </a:xfrm>
          </p:grpSpPr>
          <p:pic>
            <p:nvPicPr>
              <p:cNvPr id="30" name="Picture 29" descr="http://static.freepik.com/free-photo/cartoon-elephant-clip-art_42298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692498"/>
                <a:ext cx="3200400" cy="3047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Flowchart: Delay 30"/>
              <p:cNvSpPr/>
              <p:nvPr/>
            </p:nvSpPr>
            <p:spPr>
              <a:xfrm rot="16200000">
                <a:off x="4001911" y="1560690"/>
                <a:ext cx="1063982" cy="2057399"/>
              </a:xfrm>
              <a:prstGeom prst="flowChartDelay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oon 31"/>
              <p:cNvSpPr/>
              <p:nvPr/>
            </p:nvSpPr>
            <p:spPr>
              <a:xfrm rot="5400000">
                <a:off x="4332778" y="1894379"/>
                <a:ext cx="402241" cy="2362200"/>
              </a:xfrm>
              <a:prstGeom prst="mo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3352798" y="3075479"/>
                <a:ext cx="533402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886200" y="3075479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32" idx="0"/>
              </p:cNvCxnSpPr>
              <p:nvPr/>
            </p:nvCxnSpPr>
            <p:spPr>
              <a:xfrm>
                <a:off x="5257800" y="3075479"/>
                <a:ext cx="457199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0"/>
              </p:cNvCxnSpPr>
              <p:nvPr/>
            </p:nvCxnSpPr>
            <p:spPr>
              <a:xfrm flipH="1" flipV="1">
                <a:off x="5600699" y="2692498"/>
                <a:ext cx="114300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endCxn id="32" idx="2"/>
              </p:cNvCxnSpPr>
              <p:nvPr/>
            </p:nvCxnSpPr>
            <p:spPr>
              <a:xfrm flipH="1">
                <a:off x="3352799" y="2692498"/>
                <a:ext cx="76201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lowchart: Delay 37"/>
              <p:cNvSpPr/>
              <p:nvPr/>
            </p:nvSpPr>
            <p:spPr>
              <a:xfrm rot="16200000">
                <a:off x="4229102" y="2298749"/>
                <a:ext cx="609600" cy="76200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4533898" y="2438401"/>
                <a:ext cx="1066801" cy="254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429000" y="2438400"/>
                <a:ext cx="1104898" cy="2540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4152902" y="2565449"/>
              <a:ext cx="762000" cy="45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TRNG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5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4.4 Safety Officer</a:t>
            </a:r>
            <a:r>
              <a:rPr lang="en-US" sz="2200" b="1" dirty="0" smtClean="0"/>
              <a:t>.</a:t>
            </a:r>
          </a:p>
          <a:p>
            <a:r>
              <a:rPr lang="en-US" sz="2200" b="1" dirty="0"/>
              <a:t>4.4.1 </a:t>
            </a:r>
            <a:r>
              <a:rPr lang="en-US" sz="2200" dirty="0"/>
              <a:t>A safety officer shall be appointed for </a:t>
            </a:r>
            <a:r>
              <a:rPr lang="en-US" sz="2200" dirty="0" smtClean="0"/>
              <a:t>all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live </a:t>
            </a:r>
            <a:r>
              <a:rPr lang="en-US" sz="2200" dirty="0" smtClean="0"/>
              <a:t>fire training evolutions.</a:t>
            </a:r>
          </a:p>
          <a:p>
            <a:r>
              <a:rPr lang="en-US" sz="2200" b="1" dirty="0" smtClean="0"/>
              <a:t>4.4.2 </a:t>
            </a:r>
            <a:r>
              <a:rPr lang="en-US" sz="2200" dirty="0"/>
              <a:t>All live fire training instructors and </a:t>
            </a:r>
            <a:r>
              <a:rPr lang="en-US" sz="2200" dirty="0" smtClean="0"/>
              <a:t>safety</a:t>
            </a:r>
          </a:p>
          <a:p>
            <a:r>
              <a:rPr lang="en-US" sz="2200" dirty="0" smtClean="0"/>
              <a:t> officers shall be </a:t>
            </a:r>
            <a:r>
              <a:rPr lang="en-US" sz="2200" dirty="0"/>
              <a:t>trained on the application </a:t>
            </a:r>
            <a:r>
              <a:rPr lang="en-US" sz="2200" dirty="0" smtClean="0"/>
              <a:t>of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the </a:t>
            </a:r>
            <a:r>
              <a:rPr lang="en-US" sz="2200" dirty="0" smtClean="0"/>
              <a:t>requirements contained in </a:t>
            </a:r>
            <a:r>
              <a:rPr lang="en-US" sz="2200" dirty="0"/>
              <a:t>this standard</a:t>
            </a:r>
            <a:r>
              <a:rPr lang="en-US" sz="2200" dirty="0" smtClean="0"/>
              <a:t>.</a:t>
            </a:r>
          </a:p>
          <a:p>
            <a:r>
              <a:rPr lang="en-US" sz="2200" b="1" dirty="0"/>
              <a:t>4.4.4 </a:t>
            </a:r>
            <a:r>
              <a:rPr lang="en-US" sz="2200" dirty="0"/>
              <a:t>The responsibilities of the safety </a:t>
            </a:r>
            <a:r>
              <a:rPr lang="en-US" sz="2200" dirty="0" smtClean="0"/>
              <a:t>officer</a:t>
            </a:r>
          </a:p>
          <a:p>
            <a:r>
              <a:rPr lang="en-US" sz="2200" dirty="0" smtClean="0"/>
              <a:t> shall include, but </a:t>
            </a:r>
            <a:r>
              <a:rPr lang="en-US" sz="2200" dirty="0"/>
              <a:t>not be limited to, the following:</a:t>
            </a:r>
          </a:p>
          <a:p>
            <a:r>
              <a:rPr lang="en-US" sz="2200" dirty="0"/>
              <a:t>(1) Prevention of unsafe acts</a:t>
            </a:r>
          </a:p>
          <a:p>
            <a:r>
              <a:rPr lang="en-US" sz="2200" dirty="0"/>
              <a:t>(2) Elimination of unsafe </a:t>
            </a:r>
            <a:r>
              <a:rPr lang="en-US" sz="2200" dirty="0" smtClean="0"/>
              <a:t>conditions</a:t>
            </a:r>
          </a:p>
          <a:p>
            <a:r>
              <a:rPr lang="en-US" sz="2200" b="1" dirty="0"/>
              <a:t>4.4.6 </a:t>
            </a:r>
            <a:r>
              <a:rPr lang="en-US" sz="2200" dirty="0"/>
              <a:t>The safety officer shall not be assigned other duties that</a:t>
            </a:r>
          </a:p>
          <a:p>
            <a:r>
              <a:rPr lang="en-US" sz="2200" dirty="0"/>
              <a:t>interfere with safety responsibilities.</a:t>
            </a:r>
          </a:p>
        </p:txBody>
      </p:sp>
      <p:pic>
        <p:nvPicPr>
          <p:cNvPr id="1026" name="Picture 2" descr="C:\Users\rlaw\AppData\Local\Microsoft\Windows\Temporary Internet Files\Content.Outlook\OETTKU8A\IMG_20130815_091926_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296">
            <a:off x="6578801" y="2032723"/>
            <a:ext cx="1710607" cy="30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1981200"/>
            <a:ext cx="8420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4.6 Instructor in Charge and </a:t>
            </a:r>
            <a:r>
              <a:rPr lang="en-US" sz="2200" b="1" dirty="0" smtClean="0"/>
              <a:t>Instructors</a:t>
            </a:r>
          </a:p>
          <a:p>
            <a:r>
              <a:rPr lang="en-US" sz="2200" b="1" dirty="0"/>
              <a:t>4.6.1 </a:t>
            </a:r>
            <a:r>
              <a:rPr lang="en-US" sz="2200" dirty="0"/>
              <a:t>The instructor-in-charge shall have received training </a:t>
            </a:r>
            <a:r>
              <a:rPr lang="en-US" sz="2200" dirty="0" smtClean="0"/>
              <a:t>to meet </a:t>
            </a:r>
            <a:r>
              <a:rPr lang="en-US" sz="2200" dirty="0"/>
              <a:t>the minimum job performance requirements for Fire </a:t>
            </a:r>
            <a:r>
              <a:rPr lang="en-US" sz="2200" dirty="0" smtClean="0"/>
              <a:t>Instructor I</a:t>
            </a:r>
            <a:endParaRPr lang="en-US" sz="2200" dirty="0"/>
          </a:p>
          <a:p>
            <a:r>
              <a:rPr lang="en-US" sz="2200" b="1" dirty="0"/>
              <a:t>4.6.2 </a:t>
            </a:r>
            <a:r>
              <a:rPr lang="en-US" sz="2200" dirty="0"/>
              <a:t>The instructor-in-charge shall be responsible for </a:t>
            </a:r>
            <a:r>
              <a:rPr lang="en-US" sz="2200" dirty="0" smtClean="0"/>
              <a:t>full compliance </a:t>
            </a:r>
            <a:r>
              <a:rPr lang="en-US" sz="2200" dirty="0"/>
              <a:t>with this standard</a:t>
            </a:r>
            <a:r>
              <a:rPr lang="en-US" sz="2200" dirty="0" smtClean="0"/>
              <a:t>.</a:t>
            </a:r>
          </a:p>
          <a:p>
            <a:r>
              <a:rPr lang="en-US" sz="2200" b="1" dirty="0"/>
              <a:t>4.6.4 </a:t>
            </a:r>
            <a:r>
              <a:rPr lang="en-US" sz="2200" dirty="0"/>
              <a:t>The instructor-in-charge shall assign the following personnel:</a:t>
            </a:r>
          </a:p>
          <a:p>
            <a:r>
              <a:rPr lang="en-US" sz="2200" dirty="0"/>
              <a:t>(1) One instructor to each functional crew, each of </a:t>
            </a:r>
            <a:r>
              <a:rPr lang="en-US" sz="2200" dirty="0" smtClean="0"/>
              <a:t>which shall </a:t>
            </a:r>
            <a:r>
              <a:rPr lang="en-US" sz="2200" dirty="0"/>
              <a:t>not exceed five students</a:t>
            </a:r>
          </a:p>
          <a:p>
            <a:r>
              <a:rPr lang="en-US" sz="2200" dirty="0"/>
              <a:t>(2) One instructor to each backup line</a:t>
            </a:r>
          </a:p>
          <a:p>
            <a:r>
              <a:rPr lang="en-US" sz="2200" dirty="0"/>
              <a:t>(3) One additional instructor for each additional </a:t>
            </a:r>
            <a:r>
              <a:rPr lang="en-US" sz="2200" dirty="0" smtClean="0"/>
              <a:t>functional assignment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00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02572"/>
            <a:ext cx="6629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4.6.7 </a:t>
            </a:r>
            <a:r>
              <a:rPr lang="en-US" sz="2200" dirty="0"/>
              <a:t>Additional instructors shall be designated when </a:t>
            </a:r>
            <a:r>
              <a:rPr lang="en-US" sz="2200" dirty="0" smtClean="0"/>
              <a:t>factors such </a:t>
            </a:r>
            <a:r>
              <a:rPr lang="en-US" sz="2200" dirty="0"/>
              <a:t>as extreme temperatures or large groups are </a:t>
            </a:r>
            <a:r>
              <a:rPr lang="en-US" sz="2200" dirty="0" smtClean="0"/>
              <a:t>present, and </a:t>
            </a:r>
            <a:r>
              <a:rPr lang="en-US" sz="2200" dirty="0"/>
              <a:t>classes of long duration are planned</a:t>
            </a:r>
            <a:r>
              <a:rPr lang="en-US" sz="2200" dirty="0" smtClean="0"/>
              <a:t>.</a:t>
            </a:r>
          </a:p>
          <a:p>
            <a:r>
              <a:rPr lang="en-US" sz="2200" b="1" dirty="0"/>
              <a:t>4.6.9 </a:t>
            </a:r>
            <a:r>
              <a:rPr lang="en-US" sz="2200" dirty="0"/>
              <a:t>Instructors shall take a personal accountability </a:t>
            </a:r>
            <a:r>
              <a:rPr lang="en-US" sz="2200" dirty="0" smtClean="0"/>
              <a:t>report (PAR</a:t>
            </a:r>
            <a:r>
              <a:rPr lang="en-US" sz="2200" dirty="0"/>
              <a:t>) when entering and exiting the structure or prop </a:t>
            </a:r>
            <a:r>
              <a:rPr lang="en-US" sz="2200" dirty="0" smtClean="0"/>
              <a:t>during an </a:t>
            </a:r>
            <a:r>
              <a:rPr lang="en-US" sz="2200" dirty="0"/>
              <a:t>actual attack evolution conducted in accordance with </a:t>
            </a:r>
            <a:r>
              <a:rPr lang="en-US" sz="2200" dirty="0" smtClean="0"/>
              <a:t>this standard.</a:t>
            </a:r>
          </a:p>
          <a:p>
            <a:r>
              <a:rPr lang="en-US" sz="2200" b="1" dirty="0"/>
              <a:t>4.6.11 </a:t>
            </a:r>
            <a:r>
              <a:rPr lang="en-US" sz="2200" dirty="0"/>
              <a:t>Awareness of weather conditions, wind velocity, </a:t>
            </a:r>
            <a:r>
              <a:rPr lang="en-US" sz="2200" dirty="0" smtClean="0"/>
              <a:t>and wind </a:t>
            </a:r>
            <a:r>
              <a:rPr lang="en-US" sz="2200" dirty="0"/>
              <a:t>direction shall be maintained, including a final check </a:t>
            </a:r>
            <a:r>
              <a:rPr lang="en-US" sz="2200" dirty="0" smtClean="0"/>
              <a:t>for possible </a:t>
            </a:r>
            <a:r>
              <a:rPr lang="en-US" sz="2200" dirty="0"/>
              <a:t>changes in weather conditions immediately </a:t>
            </a:r>
            <a:r>
              <a:rPr lang="en-US" sz="2200" dirty="0" smtClean="0"/>
              <a:t>before actual </a:t>
            </a:r>
            <a:r>
              <a:rPr lang="en-US" sz="2200" dirty="0"/>
              <a:t>ignition.</a:t>
            </a:r>
          </a:p>
          <a:p>
            <a:endParaRPr lang="en-US" dirty="0" smtClean="0"/>
          </a:p>
        </p:txBody>
      </p:sp>
      <p:pic>
        <p:nvPicPr>
          <p:cNvPr id="1026" name="Picture 2" descr="C:\Users\Rob\AppData\Local\Microsoft\Windows\Temporary Internet Files\Content.IE5\KNF2ITXD\MC9004457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28" y="2209800"/>
            <a:ext cx="1988672" cy="15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b\AppData\Local\Microsoft\Windows\Temporary Internet Files\Content.IE5\JD0YMOMC\MC9004454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28" y="4648200"/>
            <a:ext cx="1905000" cy="12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4.6.12 Training Instructors on How to Use Specialty Props</a:t>
            </a:r>
            <a:r>
              <a:rPr lang="en-US" sz="2400" b="1" dirty="0" smtClean="0"/>
              <a:t>.</a:t>
            </a:r>
          </a:p>
          <a:p>
            <a:r>
              <a:rPr lang="en-US" sz="2400" b="1" dirty="0"/>
              <a:t>4.6.12.1 </a:t>
            </a:r>
            <a:r>
              <a:rPr lang="en-US" sz="2400" dirty="0"/>
              <a:t>The instructors and the safety officer responsible for</a:t>
            </a:r>
          </a:p>
          <a:p>
            <a:r>
              <a:rPr lang="en-US" sz="2400" dirty="0"/>
              <a:t>conducting live fire training evolutions with a gas-fueled </a:t>
            </a:r>
            <a:r>
              <a:rPr lang="en-US" sz="2400" dirty="0" smtClean="0"/>
              <a:t>training system </a:t>
            </a:r>
            <a:r>
              <a:rPr lang="en-US" sz="2400" dirty="0"/>
              <a:t>or with other specialty props (such as flashover </a:t>
            </a:r>
            <a:r>
              <a:rPr lang="en-US" sz="2400" dirty="0" smtClean="0"/>
              <a:t>simulator) shall </a:t>
            </a:r>
            <a:r>
              <a:rPr lang="en-US" sz="2400" dirty="0"/>
              <a:t>be trained in the complete operation of the system and </a:t>
            </a:r>
            <a:r>
              <a:rPr lang="en-US" sz="2400" dirty="0" smtClean="0"/>
              <a:t>the props.</a:t>
            </a:r>
          </a:p>
        </p:txBody>
      </p:sp>
      <p:pic>
        <p:nvPicPr>
          <p:cNvPr id="1026" name="Picture 2" descr="F:\WSFC data\live fire pics\2011 (16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04688"/>
            <a:ext cx="3133725" cy="20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WSFC data\live fire pics\2009 (212) edi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378891"/>
            <a:ext cx="1638300" cy="35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WSFC data\live fire pics\2010 (103) 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87" y="4038600"/>
            <a:ext cx="3243113" cy="18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69428"/>
            <a:ext cx="7772400" cy="29146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WAC 296.305 application to: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LIVE FIRE TRAINING</a:t>
            </a:r>
            <a:r>
              <a:rPr lang="en-US" sz="6600" dirty="0" smtClean="0"/>
              <a:t/>
            </a:r>
            <a:br>
              <a:rPr lang="en-US" sz="6600" dirty="0" smtClean="0"/>
            </a:br>
            <a:endParaRPr lang="en-US" dirty="0"/>
          </a:p>
        </p:txBody>
      </p:sp>
      <p:pic>
        <p:nvPicPr>
          <p:cNvPr id="4" name="Picture 9" descr="9d28d52321894277ba1a1f0347adc96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pic>
        <p:nvPicPr>
          <p:cNvPr id="1027" name="Picture 3" descr="F:\WSFC data\live fire pics\2010 (126) edi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01" y="3653457"/>
            <a:ext cx="1905000" cy="22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198120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4.6.12.2 </a:t>
            </a:r>
            <a:r>
              <a:rPr lang="en-US" sz="2400" dirty="0"/>
              <a:t>The training of instructors and the safety </a:t>
            </a:r>
            <a:r>
              <a:rPr lang="en-US" sz="2400" dirty="0" smtClean="0"/>
              <a:t>officer shall </a:t>
            </a:r>
            <a:r>
              <a:rPr lang="en-US" sz="2400" dirty="0"/>
              <a:t>be performed by an individual authorized by the gas </a:t>
            </a:r>
            <a:r>
              <a:rPr lang="en-US" sz="2400" dirty="0" smtClean="0"/>
              <a:t>fueled training </a:t>
            </a:r>
            <a:r>
              <a:rPr lang="en-US" sz="2400" dirty="0"/>
              <a:t>system and specialty prop </a:t>
            </a:r>
            <a:r>
              <a:rPr lang="en-US" sz="2400" dirty="0" smtClean="0"/>
              <a:t>manufacturer </a:t>
            </a:r>
            <a:r>
              <a:rPr lang="en-US" sz="2400" dirty="0"/>
              <a:t>or </a:t>
            </a:r>
            <a:r>
              <a:rPr lang="en-US" sz="2400" dirty="0" smtClean="0"/>
              <a:t>by others </a:t>
            </a:r>
            <a:r>
              <a:rPr lang="en-US" sz="2400" dirty="0"/>
              <a:t>qualified to perform this type of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4.7 Fire Control </a:t>
            </a:r>
            <a:r>
              <a:rPr lang="en-US" sz="2200" b="1" dirty="0" smtClean="0"/>
              <a:t>Team</a:t>
            </a:r>
          </a:p>
          <a:p>
            <a:r>
              <a:rPr lang="en-US" sz="2200" b="1" dirty="0"/>
              <a:t>4.7.1 </a:t>
            </a:r>
            <a:r>
              <a:rPr lang="en-US" sz="2200" dirty="0"/>
              <a:t>A fire control team shall consist of a minimum of two</a:t>
            </a:r>
          </a:p>
          <a:p>
            <a:r>
              <a:rPr lang="en-US" sz="2200" dirty="0"/>
              <a:t>personnel</a:t>
            </a:r>
            <a:r>
              <a:rPr lang="en-US" sz="2200" dirty="0" smtClean="0"/>
              <a:t>.</a:t>
            </a:r>
          </a:p>
          <a:p>
            <a:r>
              <a:rPr lang="en-US" sz="2200" b="1" dirty="0"/>
              <a:t>4.7.1.1 </a:t>
            </a:r>
            <a:r>
              <a:rPr lang="en-US" sz="2200" dirty="0"/>
              <a:t>One person who is not a student or safety officer shall</a:t>
            </a:r>
          </a:p>
          <a:p>
            <a:r>
              <a:rPr lang="en-US" sz="2200" dirty="0"/>
              <a:t>be designated as the “ignition officer” to ignite, maintain, and</a:t>
            </a:r>
          </a:p>
          <a:p>
            <a:r>
              <a:rPr lang="en-US" sz="2200" dirty="0"/>
              <a:t>control the materials being burned</a:t>
            </a:r>
            <a:r>
              <a:rPr lang="en-US" sz="2200" dirty="0" smtClean="0"/>
              <a:t>.</a:t>
            </a:r>
          </a:p>
          <a:p>
            <a:r>
              <a:rPr lang="en-US" sz="2200" b="1" dirty="0"/>
              <a:t>4.7.2 </a:t>
            </a:r>
            <a:r>
              <a:rPr lang="en-US" sz="2200" dirty="0"/>
              <a:t>The decision to ignite the training fire shall be made by</a:t>
            </a:r>
          </a:p>
          <a:p>
            <a:r>
              <a:rPr lang="en-US" sz="2200" dirty="0"/>
              <a:t>the instructor-in-charge in coordination with the safety officer</a:t>
            </a:r>
            <a:r>
              <a:rPr lang="en-US" sz="2200" dirty="0" smtClean="0"/>
              <a:t>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334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997839"/>
            <a:ext cx="708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4.7.3 </a:t>
            </a:r>
            <a:r>
              <a:rPr lang="en-US" sz="2200" dirty="0"/>
              <a:t>The fire shall be ignited by the ignition officer.</a:t>
            </a:r>
          </a:p>
          <a:p>
            <a:r>
              <a:rPr lang="en-US" sz="2200" b="1" dirty="0"/>
              <a:t>4.7.4 </a:t>
            </a:r>
            <a:r>
              <a:rPr lang="en-US" sz="2200" dirty="0"/>
              <a:t>The fire control team shall wear full personal </a:t>
            </a:r>
            <a:r>
              <a:rPr lang="en-US" sz="2200" dirty="0" smtClean="0"/>
              <a:t>protective clothing</a:t>
            </a:r>
            <a:r>
              <a:rPr lang="en-US" sz="2200" dirty="0"/>
              <a:t>, including SCBA, when performing this </a:t>
            </a:r>
            <a:r>
              <a:rPr lang="en-US" sz="2200" dirty="0" smtClean="0"/>
              <a:t>control function</a:t>
            </a:r>
            <a:r>
              <a:rPr lang="en-US" sz="2200" dirty="0"/>
              <a:t>.</a:t>
            </a:r>
          </a:p>
          <a:p>
            <a:r>
              <a:rPr lang="en-US" sz="2200" b="1" dirty="0"/>
              <a:t>4.7.5 </a:t>
            </a:r>
            <a:r>
              <a:rPr lang="en-US" sz="2200" dirty="0"/>
              <a:t>A charged </a:t>
            </a:r>
            <a:r>
              <a:rPr lang="en-US" sz="2200" dirty="0" smtClean="0"/>
              <a:t>hose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line shall be available </a:t>
            </a:r>
            <a:endParaRPr lang="en-US" sz="2200" dirty="0" smtClean="0"/>
          </a:p>
          <a:p>
            <a:r>
              <a:rPr lang="en-US" sz="2200" dirty="0" smtClean="0"/>
              <a:t>when </a:t>
            </a:r>
            <a:r>
              <a:rPr lang="en-US" sz="2200" dirty="0"/>
              <a:t>the </a:t>
            </a:r>
            <a:r>
              <a:rPr lang="en-US" sz="2200" dirty="0" smtClean="0"/>
              <a:t>fire control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team is igniting </a:t>
            </a:r>
            <a:r>
              <a:rPr lang="en-US" sz="2200" dirty="0" smtClean="0"/>
              <a:t>or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tending to any fire.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WSFC data\live fire pics\2013 (108) 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419600" cy="24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7924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4.8.1 </a:t>
            </a:r>
            <a:r>
              <a:rPr lang="en-US" sz="2000" dirty="0"/>
              <a:t>All students, instructors, safety personnel, and other</a:t>
            </a:r>
          </a:p>
          <a:p>
            <a:r>
              <a:rPr lang="en-US" sz="2000" dirty="0"/>
              <a:t>personnel shall wear all protective clothing and equipment</a:t>
            </a:r>
          </a:p>
          <a:p>
            <a:r>
              <a:rPr lang="en-US" sz="2000" dirty="0"/>
              <a:t>specified in this chapter according to manufacturer’s instructions</a:t>
            </a:r>
          </a:p>
          <a:p>
            <a:r>
              <a:rPr lang="en-US" sz="2000" dirty="0"/>
              <a:t>whenever they are involved in any evolution or fire suppression</a:t>
            </a:r>
          </a:p>
          <a:p>
            <a:r>
              <a:rPr lang="en-US" sz="2000" dirty="0"/>
              <a:t>operation during the live fire training evolution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4.8.2 </a:t>
            </a:r>
            <a:r>
              <a:rPr lang="en-US" sz="2000" dirty="0"/>
              <a:t>All participants shall be inspected by the safety </a:t>
            </a:r>
            <a:r>
              <a:rPr lang="en-US" sz="2000" dirty="0" smtClean="0"/>
              <a:t>officer</a:t>
            </a:r>
          </a:p>
          <a:p>
            <a:r>
              <a:rPr lang="en-US" sz="2000" b="1" dirty="0"/>
              <a:t>4.8.3 </a:t>
            </a:r>
            <a:r>
              <a:rPr lang="en-US" sz="2000" dirty="0" smtClean="0"/>
              <a:t>All PPE shall </a:t>
            </a:r>
            <a:r>
              <a:rPr lang="en-US" sz="2000" dirty="0"/>
              <a:t>have been manufactured to meet the </a:t>
            </a:r>
            <a:r>
              <a:rPr lang="en-US" sz="2000" dirty="0" smtClean="0"/>
              <a:t>requirements of </a:t>
            </a:r>
            <a:r>
              <a:rPr lang="en-US" sz="2000" dirty="0"/>
              <a:t>NFPA </a:t>
            </a:r>
            <a:r>
              <a:rPr lang="en-US" sz="2000" dirty="0" smtClean="0"/>
              <a:t>1971</a:t>
            </a:r>
          </a:p>
          <a:p>
            <a:r>
              <a:rPr lang="en-US" sz="2000" b="1" dirty="0"/>
              <a:t>4.8.4 </a:t>
            </a:r>
            <a:r>
              <a:rPr lang="en-US" sz="2000" dirty="0"/>
              <a:t>SCBA shall have been manufactured to meet the requirements</a:t>
            </a:r>
          </a:p>
          <a:p>
            <a:r>
              <a:rPr lang="en-US" sz="2000" dirty="0"/>
              <a:t>of </a:t>
            </a:r>
            <a:r>
              <a:rPr lang="en-US" sz="2000" dirty="0" smtClean="0"/>
              <a:t>NFPA1981</a:t>
            </a:r>
          </a:p>
          <a:p>
            <a:r>
              <a:rPr lang="en-US" sz="2000" b="1" dirty="0"/>
              <a:t>4.8.6 </a:t>
            </a:r>
            <a:r>
              <a:rPr lang="en-US" sz="2000" dirty="0"/>
              <a:t>Personal alarm devices shall have been manufactured</a:t>
            </a:r>
          </a:p>
          <a:p>
            <a:r>
              <a:rPr lang="en-US" sz="2000" dirty="0"/>
              <a:t>to meet the requirements of NFPA </a:t>
            </a:r>
            <a:r>
              <a:rPr lang="en-US" sz="2000" dirty="0" smtClean="0"/>
              <a:t>1982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45481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4.8 Personal Protective </a:t>
            </a:r>
            <a:r>
              <a:rPr lang="en-US" sz="2000" b="1" dirty="0" smtClean="0"/>
              <a:t>Clothing Cont.</a:t>
            </a:r>
          </a:p>
          <a:p>
            <a:r>
              <a:rPr lang="en-US" sz="2000" b="1" dirty="0" smtClean="0"/>
              <a:t>4.8.7 </a:t>
            </a:r>
            <a:r>
              <a:rPr lang="en-US" sz="2000" dirty="0"/>
              <a:t>All students, instructors, safety personnel, and other </a:t>
            </a:r>
            <a:r>
              <a:rPr lang="en-US" sz="2000" dirty="0" smtClean="0"/>
              <a:t>personnel participating </a:t>
            </a:r>
            <a:r>
              <a:rPr lang="en-US" sz="2000" dirty="0"/>
              <a:t>in any evolution or operation of fire </a:t>
            </a:r>
            <a:r>
              <a:rPr lang="en-US" sz="2000" dirty="0" smtClean="0"/>
              <a:t>suppression during </a:t>
            </a:r>
            <a:r>
              <a:rPr lang="en-US" sz="2000" dirty="0"/>
              <a:t>the live fire training evolution shall breathe </a:t>
            </a:r>
            <a:r>
              <a:rPr lang="en-US" sz="2000" dirty="0" smtClean="0"/>
              <a:t>from an SCBA air </a:t>
            </a:r>
            <a:r>
              <a:rPr lang="en-US" sz="2000" dirty="0"/>
              <a:t>supply whenever they operate under one or more </a:t>
            </a:r>
            <a:r>
              <a:rPr lang="en-US" sz="2000" dirty="0" smtClean="0"/>
              <a:t>of the </a:t>
            </a:r>
            <a:r>
              <a:rPr lang="en-US" sz="2000" dirty="0"/>
              <a:t>following conditions:</a:t>
            </a:r>
          </a:p>
          <a:p>
            <a:r>
              <a:rPr lang="en-US" sz="2000" dirty="0"/>
              <a:t>(1) In an atmosphere that is oxygen deficient or contaminated</a:t>
            </a:r>
          </a:p>
          <a:p>
            <a:r>
              <a:rPr lang="en-US" sz="2000" dirty="0"/>
              <a:t>by products of combustion, or both</a:t>
            </a:r>
          </a:p>
          <a:p>
            <a:r>
              <a:rPr lang="en-US" sz="2000" dirty="0"/>
              <a:t>(2) In an atmosphere that is suspected of being oxygen deficient</a:t>
            </a:r>
          </a:p>
          <a:p>
            <a:r>
              <a:rPr lang="en-US" sz="2000" dirty="0"/>
              <a:t>or contaminated by products of combustion, or both</a:t>
            </a:r>
          </a:p>
          <a:p>
            <a:r>
              <a:rPr lang="en-US" sz="2000" dirty="0"/>
              <a:t>(3) In any atmosphere that can become oxygen deficient,</a:t>
            </a:r>
          </a:p>
          <a:p>
            <a:r>
              <a:rPr lang="en-US" sz="2000" dirty="0"/>
              <a:t>contaminated, or both</a:t>
            </a:r>
          </a:p>
          <a:p>
            <a:r>
              <a:rPr lang="en-US" sz="2000" dirty="0"/>
              <a:t>(4) Below ground level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430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295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Additional Subjects that require more </a:t>
            </a:r>
            <a:br>
              <a:rPr lang="en-US" sz="3600" dirty="0" smtClean="0"/>
            </a:br>
            <a:r>
              <a:rPr lang="en-US" sz="3600" dirty="0" smtClean="0"/>
              <a:t>in-depth review</a:t>
            </a:r>
            <a:endParaRPr lang="en-US" sz="3600" dirty="0"/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4.11 </a:t>
            </a:r>
            <a:r>
              <a:rPr lang="en-US" sz="2400" b="1" dirty="0"/>
              <a:t>Water Supply</a:t>
            </a:r>
            <a:r>
              <a:rPr lang="en-US" sz="2400" b="1" dirty="0" smtClean="0"/>
              <a:t>.</a:t>
            </a:r>
          </a:p>
          <a:p>
            <a:r>
              <a:rPr lang="en-US" sz="2400" b="1" dirty="0"/>
              <a:t>4.11.1 </a:t>
            </a:r>
            <a:r>
              <a:rPr lang="en-US" sz="2400" dirty="0"/>
              <a:t>The instructor-in-charge and the safety officer shall</a:t>
            </a:r>
          </a:p>
          <a:p>
            <a:r>
              <a:rPr lang="en-US" sz="2400" dirty="0"/>
              <a:t>determine the rate and duration of </a:t>
            </a:r>
            <a:r>
              <a:rPr lang="en-US" sz="2400" dirty="0" smtClean="0"/>
              <a:t>water flow </a:t>
            </a:r>
            <a:r>
              <a:rPr lang="en-US" sz="2400" dirty="0"/>
              <a:t>necessary for</a:t>
            </a:r>
          </a:p>
          <a:p>
            <a:r>
              <a:rPr lang="en-US" sz="2400" dirty="0"/>
              <a:t>each individual live fire training evolution</a:t>
            </a:r>
            <a:endParaRPr lang="en-US" sz="2400" dirty="0" smtClean="0"/>
          </a:p>
          <a:p>
            <a:r>
              <a:rPr lang="en-US" sz="2400" dirty="0"/>
              <a:t>delivering a minimum of 95 </a:t>
            </a:r>
            <a:r>
              <a:rPr lang="en-US" sz="2400" dirty="0" err="1"/>
              <a:t>gpm</a:t>
            </a:r>
            <a:r>
              <a:rPr lang="en-US" sz="2400" dirty="0"/>
              <a:t> (360 L/min).</a:t>
            </a:r>
          </a:p>
          <a:p>
            <a:r>
              <a:rPr lang="en-US" sz="2400" b="1" dirty="0"/>
              <a:t>4.11.3 </a:t>
            </a:r>
            <a:r>
              <a:rPr lang="en-US" sz="2400" dirty="0"/>
              <a:t>Backup line(s) shall be provided to ensure protection</a:t>
            </a:r>
          </a:p>
          <a:p>
            <a:r>
              <a:rPr lang="en-US" sz="2400" dirty="0"/>
              <a:t>for personnel on training attack lines.</a:t>
            </a:r>
          </a:p>
        </p:txBody>
      </p:sp>
    </p:spTree>
    <p:extLst>
      <p:ext uri="{BB962C8B-B14F-4D97-AF65-F5344CB8AC3E}">
        <p14:creationId xmlns:p14="http://schemas.microsoft.com/office/powerpoint/2010/main" val="29588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050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4.11.6 </a:t>
            </a:r>
            <a:r>
              <a:rPr lang="en-US" sz="2400" dirty="0"/>
              <a:t>Except under the conditions of 4.11.6.1, separate </a:t>
            </a:r>
            <a:r>
              <a:rPr lang="en-US" sz="2400" dirty="0" smtClean="0"/>
              <a:t>water sources </a:t>
            </a:r>
            <a:r>
              <a:rPr lang="en-US" sz="2400" dirty="0"/>
              <a:t>shall be utilized for the supply of attack lines </a:t>
            </a:r>
            <a:r>
              <a:rPr lang="en-US" sz="2400" dirty="0" smtClean="0"/>
              <a:t>and backup </a:t>
            </a:r>
            <a:r>
              <a:rPr lang="en-US" sz="2400" dirty="0"/>
              <a:t>lines in order to preclude the loss of both water </a:t>
            </a:r>
            <a:r>
              <a:rPr lang="en-US" sz="2400" dirty="0" smtClean="0"/>
              <a:t>supply sources </a:t>
            </a:r>
            <a:r>
              <a:rPr lang="en-US" sz="2400" dirty="0"/>
              <a:t>at the same time</a:t>
            </a:r>
            <a:r>
              <a:rPr lang="en-US" sz="2400" dirty="0" smtClean="0"/>
              <a:t>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4.11.7 </a:t>
            </a:r>
            <a:r>
              <a:rPr lang="en-US" sz="2400" dirty="0"/>
              <a:t>There shall be room provided around all props so that</a:t>
            </a:r>
          </a:p>
          <a:p>
            <a:r>
              <a:rPr lang="en-US" sz="2400" dirty="0"/>
              <a:t>there is space for all attack line(s) as well as backup line(s) to</a:t>
            </a:r>
          </a:p>
          <a:p>
            <a:r>
              <a:rPr lang="en-US" sz="2400" dirty="0"/>
              <a:t>operate freely.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8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0574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4.12 Fuel Materials.</a:t>
            </a:r>
          </a:p>
          <a:p>
            <a:r>
              <a:rPr lang="en-US" sz="2400" b="1" dirty="0" smtClean="0"/>
              <a:t>4.12.1 </a:t>
            </a:r>
            <a:r>
              <a:rPr lang="en-US" sz="2400" dirty="0"/>
              <a:t>The fuels that are utilized in live fire training </a:t>
            </a:r>
            <a:r>
              <a:rPr lang="en-US" sz="2400" dirty="0" smtClean="0"/>
              <a:t>evolutions shall </a:t>
            </a:r>
            <a:r>
              <a:rPr lang="en-US" sz="2400" dirty="0"/>
              <a:t>only be wood products.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4750" y="42672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There are special rules for structures specifically built for training fires.</a:t>
            </a:r>
          </a:p>
          <a:p>
            <a:r>
              <a:rPr lang="en-US" sz="2400" b="1" dirty="0"/>
              <a:t>Chapter 6 Gas-Fired Live Fire Training </a:t>
            </a:r>
            <a:r>
              <a:rPr lang="en-US" sz="2400" b="1" dirty="0" smtClean="0"/>
              <a:t>Structures covers Training Structures</a:t>
            </a:r>
            <a:endParaRPr lang="en-US" sz="2400" dirty="0"/>
          </a:p>
        </p:txBody>
      </p:sp>
      <p:pic>
        <p:nvPicPr>
          <p:cNvPr id="4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08150" y="3429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details NLV fire training exercise gone </a:t>
            </a:r>
            <a:r>
              <a:rPr lang="en-US" b="1" dirty="0" smtClean="0"/>
              <a:t>wrong</a:t>
            </a:r>
          </a:p>
          <a:p>
            <a:r>
              <a:rPr lang="en-US" b="1" dirty="0" smtClean="0">
                <a:hlinkClick r:id="rId3"/>
              </a:rPr>
              <a:t>http://www.youtube.com/watch?v=sNVcflxemQk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619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136339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4.12.2 </a:t>
            </a:r>
            <a:r>
              <a:rPr lang="en-US" sz="2400" dirty="0"/>
              <a:t>Pressure-treated wood, rubber, plastic, </a:t>
            </a:r>
            <a:r>
              <a:rPr lang="en-US" sz="2400" dirty="0" smtClean="0"/>
              <a:t>polyurethane foam</a:t>
            </a:r>
            <a:r>
              <a:rPr lang="en-US" sz="2400" dirty="0"/>
              <a:t>, upholstered furniture, and chemically treated </a:t>
            </a:r>
            <a:r>
              <a:rPr lang="en-US" sz="2400" dirty="0" smtClean="0"/>
              <a:t>or pesticide-treated </a:t>
            </a:r>
            <a:r>
              <a:rPr lang="en-US" sz="2400" dirty="0"/>
              <a:t>straw or hay shall not be used.</a:t>
            </a:r>
          </a:p>
          <a:p>
            <a:r>
              <a:rPr lang="en-US" sz="2400" b="1" dirty="0"/>
              <a:t>4.12.3 </a:t>
            </a:r>
            <a:r>
              <a:rPr lang="en-US" sz="2400" dirty="0"/>
              <a:t>Flammable or combustible liquids, as defined in</a:t>
            </a:r>
          </a:p>
          <a:p>
            <a:r>
              <a:rPr lang="en-US" sz="2400" dirty="0"/>
              <a:t>NFPA 30, </a:t>
            </a:r>
            <a:r>
              <a:rPr lang="en-US" sz="2400" i="1" dirty="0"/>
              <a:t>Flammable and Combustible Liquids Code</a:t>
            </a:r>
            <a:r>
              <a:rPr lang="en-US" sz="2400" dirty="0"/>
              <a:t>, shall not </a:t>
            </a:r>
            <a:r>
              <a:rPr lang="en-US" sz="2400" dirty="0" smtClean="0"/>
              <a:t>be used </a:t>
            </a:r>
            <a:r>
              <a:rPr lang="en-US" sz="2400" dirty="0"/>
              <a:t>in live fire training evolutions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4.12.6 </a:t>
            </a:r>
            <a:r>
              <a:rPr lang="en-US" sz="2400" dirty="0"/>
              <a:t>Fuel materials shall be used only in the amounts </a:t>
            </a:r>
            <a:r>
              <a:rPr lang="en-US" sz="2400" dirty="0" smtClean="0"/>
              <a:t>necessary to </a:t>
            </a:r>
            <a:r>
              <a:rPr lang="en-US" sz="2400" dirty="0"/>
              <a:t>create the desired fire size.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8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450" y="19812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4.12.8 </a:t>
            </a:r>
            <a:r>
              <a:rPr lang="en-US" sz="2400" dirty="0"/>
              <a:t>The instructor-in-charge and the safety officer shall</a:t>
            </a:r>
          </a:p>
          <a:p>
            <a:r>
              <a:rPr lang="en-US" sz="2400" dirty="0"/>
              <a:t>assess the selected fire room environment for factors that </a:t>
            </a:r>
            <a:r>
              <a:rPr lang="en-US" sz="2400" dirty="0" smtClean="0"/>
              <a:t>can affect </a:t>
            </a:r>
            <a:r>
              <a:rPr lang="en-US" sz="2400" dirty="0"/>
              <a:t>the growth, development, and spread of fire.</a:t>
            </a:r>
          </a:p>
          <a:p>
            <a:r>
              <a:rPr lang="en-US" sz="2400" b="1" dirty="0" smtClean="0"/>
              <a:t>4.12.9 </a:t>
            </a:r>
            <a:r>
              <a:rPr lang="en-US" sz="2400" dirty="0"/>
              <a:t>The instructor-in-charge and the safety officer shall</a:t>
            </a:r>
          </a:p>
          <a:p>
            <a:r>
              <a:rPr lang="en-US" sz="2400" dirty="0"/>
              <a:t>document fuel loading, including all of the following:</a:t>
            </a:r>
          </a:p>
          <a:p>
            <a:r>
              <a:rPr lang="en-US" sz="2400" dirty="0"/>
              <a:t>(1) Fuel material</a:t>
            </a:r>
          </a:p>
          <a:p>
            <a:r>
              <a:rPr lang="en-US" sz="2400" dirty="0"/>
              <a:t>(2) Wall and floor coverings and ceiling materials</a:t>
            </a:r>
          </a:p>
          <a:p>
            <a:r>
              <a:rPr lang="en-US" sz="2400" dirty="0"/>
              <a:t>(3) Type of construction of the structure, including type of</a:t>
            </a:r>
          </a:p>
          <a:p>
            <a:r>
              <a:rPr lang="en-US" sz="2400" dirty="0"/>
              <a:t>roof and combustible void spaces</a:t>
            </a:r>
          </a:p>
          <a:p>
            <a:r>
              <a:rPr lang="en-US" sz="2400" dirty="0"/>
              <a:t>(4) Dimensions of the </a:t>
            </a:r>
            <a:r>
              <a:rPr lang="en-US" sz="2400" dirty="0" smtClean="0"/>
              <a:t>room</a:t>
            </a:r>
            <a:endParaRPr lang="en-US" sz="2400" dirty="0"/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7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745" y="2266871"/>
            <a:ext cx="7086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Objectives: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Who influences fire service regulation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What is live fire 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What are the mandatory training </a:t>
            </a:r>
            <a:r>
              <a:rPr lang="en-US" sz="3200" dirty="0" smtClean="0"/>
              <a:t>subjects relating to Live Fire 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Have access to check lists for safe operations at live fire training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9840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28800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4.12.10 </a:t>
            </a:r>
            <a:r>
              <a:rPr lang="en-US" sz="2400" dirty="0" smtClean="0"/>
              <a:t>The </a:t>
            </a:r>
            <a:r>
              <a:rPr lang="en-US" sz="2400" dirty="0"/>
              <a:t>training exercise shall be stopped </a:t>
            </a:r>
            <a:r>
              <a:rPr lang="en-US" sz="2400" dirty="0" smtClean="0"/>
              <a:t>immediately when </a:t>
            </a:r>
            <a:r>
              <a:rPr lang="en-US" sz="2400" dirty="0"/>
              <a:t>the instructor-in-charge or the safety officer </a:t>
            </a:r>
            <a:r>
              <a:rPr lang="en-US" sz="2400" dirty="0" smtClean="0"/>
              <a:t>determines through </a:t>
            </a:r>
            <a:r>
              <a:rPr lang="en-US" sz="2400" dirty="0"/>
              <a:t>ongoing assessment that the combustible nature </a:t>
            </a:r>
            <a:r>
              <a:rPr lang="en-US" sz="2400" dirty="0" smtClean="0"/>
              <a:t>of the </a:t>
            </a:r>
            <a:r>
              <a:rPr lang="en-US" sz="2400" dirty="0"/>
              <a:t>environment represents a potential hazard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517661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http://www.youtube.com/watch?v=0dSpoUUFBBM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800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Live fire house explosion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67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SFC data\live fire pics\2012 (102) edi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458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" y="1916393"/>
            <a:ext cx="840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4.14 </a:t>
            </a:r>
            <a:r>
              <a:rPr lang="en-US" sz="2400" b="1" dirty="0"/>
              <a:t>Visitors and Spectators.</a:t>
            </a:r>
          </a:p>
          <a:p>
            <a:r>
              <a:rPr lang="en-US" sz="2400" b="1" dirty="0"/>
              <a:t>4.14.1 </a:t>
            </a:r>
            <a:r>
              <a:rPr lang="en-US" sz="2400" dirty="0"/>
              <a:t>All spectators shall be restricted to an area outside the operations area perimeter established by the safety officer.</a:t>
            </a:r>
          </a:p>
        </p:txBody>
      </p:sp>
    </p:spTree>
    <p:extLst>
      <p:ext uri="{BB962C8B-B14F-4D97-AF65-F5344CB8AC3E}">
        <p14:creationId xmlns:p14="http://schemas.microsoft.com/office/powerpoint/2010/main" val="33218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81200"/>
            <a:ext cx="7239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4.15 </a:t>
            </a:r>
            <a:r>
              <a:rPr lang="en-US" sz="2200" b="1" dirty="0" smtClean="0"/>
              <a:t>Pre-burn </a:t>
            </a:r>
            <a:r>
              <a:rPr lang="en-US" sz="2200" b="1" dirty="0"/>
              <a:t>Plan/Briefing.</a:t>
            </a:r>
          </a:p>
          <a:p>
            <a:r>
              <a:rPr lang="en-US" sz="2200" b="1" dirty="0"/>
              <a:t>4.15.1 </a:t>
            </a:r>
            <a:r>
              <a:rPr lang="en-US" sz="2200" dirty="0"/>
              <a:t>A </a:t>
            </a:r>
            <a:r>
              <a:rPr lang="en-US" sz="2200" dirty="0" smtClean="0"/>
              <a:t>pre-burn </a:t>
            </a:r>
            <a:r>
              <a:rPr lang="en-US" sz="2200" dirty="0"/>
              <a:t>plan shall be prepared and shall be </a:t>
            </a:r>
            <a:r>
              <a:rPr lang="en-US" sz="2200" dirty="0" smtClean="0"/>
              <a:t>utilized during the pre-burn briefing sessions.</a:t>
            </a:r>
          </a:p>
          <a:p>
            <a:r>
              <a:rPr lang="en-US" sz="2200" b="1" dirty="0"/>
              <a:t>4.15.6 </a:t>
            </a:r>
            <a:r>
              <a:rPr lang="en-US" sz="2200" dirty="0"/>
              <a:t>Prior to conducting any live fire training, all </a:t>
            </a:r>
            <a:r>
              <a:rPr lang="en-US" sz="2200" dirty="0" smtClean="0"/>
              <a:t>participants shall </a:t>
            </a:r>
            <a:r>
              <a:rPr lang="en-US" sz="2200" dirty="0"/>
              <a:t>have a knowledge of and familiarity with the </a:t>
            </a:r>
            <a:r>
              <a:rPr lang="en-US" sz="2200" dirty="0" smtClean="0"/>
              <a:t>prop or </a:t>
            </a:r>
            <a:r>
              <a:rPr lang="en-US" sz="2200" dirty="0"/>
              <a:t>props being used for the evolution.</a:t>
            </a:r>
          </a:p>
          <a:p>
            <a:r>
              <a:rPr lang="en-US" sz="2200" b="1" dirty="0"/>
              <a:t>4.15.7 </a:t>
            </a:r>
            <a:r>
              <a:rPr lang="en-US" sz="2200" dirty="0"/>
              <a:t>Prior to conducting any live fire training, all </a:t>
            </a:r>
            <a:r>
              <a:rPr lang="en-US" sz="2200" dirty="0" smtClean="0"/>
              <a:t>participants shall </a:t>
            </a:r>
            <a:r>
              <a:rPr lang="en-US" sz="2200" dirty="0"/>
              <a:t>be required to conduct a walk-through of the </a:t>
            </a:r>
            <a:r>
              <a:rPr lang="en-US" sz="2200" dirty="0" smtClean="0"/>
              <a:t>acquired structure</a:t>
            </a:r>
            <a:r>
              <a:rPr lang="en-US" sz="2200" dirty="0"/>
              <a:t>, burn building, or prop in order to have a knowledge </a:t>
            </a:r>
            <a:r>
              <a:rPr lang="en-US" sz="2200" dirty="0" smtClean="0"/>
              <a:t>of and </a:t>
            </a:r>
            <a:r>
              <a:rPr lang="en-US" sz="2200" dirty="0"/>
              <a:t>familiarity with the layout of the acquired structure, </a:t>
            </a:r>
            <a:r>
              <a:rPr lang="en-US" sz="2200" dirty="0" smtClean="0"/>
              <a:t>building, or </a:t>
            </a:r>
            <a:r>
              <a:rPr lang="en-US" sz="2200" dirty="0"/>
              <a:t>prop and to facilitate any necessary evacuation.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981200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5.1 Structures and Facilities.</a:t>
            </a:r>
          </a:p>
          <a:p>
            <a:r>
              <a:rPr lang="en-US" sz="2400" b="1" dirty="0" smtClean="0"/>
              <a:t>5.1.1 </a:t>
            </a:r>
            <a:r>
              <a:rPr lang="en-US" sz="2400" dirty="0"/>
              <a:t>Any acquired structure that is considered for a </a:t>
            </a:r>
            <a:r>
              <a:rPr lang="en-US" sz="2400" dirty="0" smtClean="0"/>
              <a:t>structural fire </a:t>
            </a:r>
            <a:r>
              <a:rPr lang="en-US" sz="2400" dirty="0"/>
              <a:t>training exercise shall be prepared for the live </a:t>
            </a:r>
            <a:r>
              <a:rPr lang="en-US" sz="2400" dirty="0" smtClean="0"/>
              <a:t>fire training </a:t>
            </a:r>
            <a:r>
              <a:rPr lang="en-US" sz="2400" dirty="0"/>
              <a:t>evolution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5.1.3 </a:t>
            </a:r>
            <a:r>
              <a:rPr lang="en-US" sz="2400" dirty="0"/>
              <a:t>Preparation shall include application for and receipt </a:t>
            </a:r>
            <a:r>
              <a:rPr lang="en-US" sz="2400" dirty="0" smtClean="0"/>
              <a:t>of required </a:t>
            </a:r>
            <a:r>
              <a:rPr lang="en-US" sz="2400" dirty="0"/>
              <a:t>permits and permissions.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8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005548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5.2 Hazards.</a:t>
            </a:r>
          </a:p>
          <a:p>
            <a:r>
              <a:rPr lang="en-US" sz="2400" b="1" dirty="0"/>
              <a:t>5.2.1 </a:t>
            </a:r>
            <a:r>
              <a:rPr lang="en-US" sz="2400" dirty="0"/>
              <a:t>In preparation for live fire training, an inspection of </a:t>
            </a:r>
            <a:r>
              <a:rPr lang="en-US" sz="2400" dirty="0" smtClean="0"/>
              <a:t>the structure </a:t>
            </a:r>
            <a:r>
              <a:rPr lang="en-US" sz="2400" dirty="0"/>
              <a:t>shall be made to determine that the floors, walls, </a:t>
            </a:r>
            <a:r>
              <a:rPr lang="en-US" sz="2400" dirty="0" smtClean="0"/>
              <a:t>stairs, and </a:t>
            </a:r>
            <a:r>
              <a:rPr lang="en-US" sz="2400" dirty="0"/>
              <a:t>other structural components are capable of withstanding </a:t>
            </a:r>
            <a:r>
              <a:rPr lang="en-US" sz="2400" dirty="0" smtClean="0"/>
              <a:t>the weight </a:t>
            </a:r>
            <a:r>
              <a:rPr lang="en-US" sz="2400" dirty="0"/>
              <a:t>of contents, participants, and accumulated water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5.2.2 </a:t>
            </a:r>
            <a:r>
              <a:rPr lang="en-US" sz="2400" dirty="0"/>
              <a:t>All hazardous storage conditions shall be removed </a:t>
            </a:r>
            <a:r>
              <a:rPr lang="en-US" sz="2400" dirty="0" smtClean="0"/>
              <a:t>from the </a:t>
            </a:r>
            <a:r>
              <a:rPr lang="en-US" sz="2400" dirty="0"/>
              <a:t>structure or neutralized in such a manner as to not </a:t>
            </a:r>
            <a:r>
              <a:rPr lang="en-US" sz="2400" dirty="0" smtClean="0"/>
              <a:t>present a </a:t>
            </a:r>
            <a:r>
              <a:rPr lang="en-US" sz="2400" dirty="0"/>
              <a:t>safety problem during use of the structure for live fire </a:t>
            </a:r>
            <a:r>
              <a:rPr lang="en-US" sz="2400" dirty="0" smtClean="0"/>
              <a:t>training evolutions</a:t>
            </a:r>
            <a:r>
              <a:rPr lang="en-US" sz="2400" dirty="0"/>
              <a:t>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27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7772400" cy="588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ASBESTOS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743200"/>
            <a:ext cx="45720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All structures used for training must be surveyed for potential hazardous substances, such as asbestos, prior to the initiation of any training activities.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4419600"/>
            <a:ext cx="45720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The survey must comply with chapter </a:t>
            </a:r>
            <a:r>
              <a:rPr lang="en-US" dirty="0">
                <a:hlinkClick r:id="rId3"/>
              </a:rPr>
              <a:t>296-62</a:t>
            </a:r>
            <a:r>
              <a:rPr lang="en-US" dirty="0"/>
              <a:t> WAC </a:t>
            </a:r>
            <a:r>
              <a:rPr lang="en-US" dirty="0" smtClean="0">
                <a:hlinkClick r:id="rId3"/>
              </a:rPr>
              <a:t>http://apps.leg.wa.gov/WAC/default.aspx?cite=296-62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1959098"/>
            <a:ext cx="4572000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If the hazardous substances or asbestos containing materials of ˃ 1% asbestos are to be disturbed during any training activity they must be removed prior to beginning that activity.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5257800"/>
            <a:ext cx="45720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Removal of asbestos &lt; or =1% is not required prior to live fire training.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3581400"/>
            <a:ext cx="4572000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In live fire training structures where &lt; or = 1% asbestos has been disturbed, the fire department will provide written notice to the owner/agent that asbestos has been disrupted and remains on-site.</a:t>
            </a:r>
          </a:p>
        </p:txBody>
      </p:sp>
    </p:spTree>
    <p:extLst>
      <p:ext uri="{BB962C8B-B14F-4D97-AF65-F5344CB8AC3E}">
        <p14:creationId xmlns:p14="http://schemas.microsoft.com/office/powerpoint/2010/main" val="7873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956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For structures built before 1978, you must assume that painted surfaces are likely to contain lead and inform workers of this presumption.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Surveys </a:t>
            </a:r>
            <a:r>
              <a:rPr lang="en-US" sz="2400" dirty="0"/>
              <a:t>for lead containing paints are not required.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Lead </a:t>
            </a:r>
            <a:r>
              <a:rPr lang="en-US" sz="2400" dirty="0"/>
              <a:t>containing paints are not required to be removed prior to training activities.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1905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Lead Paint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133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5.3 Utilities.</a:t>
            </a:r>
          </a:p>
          <a:p>
            <a:r>
              <a:rPr lang="en-US" sz="2400" b="1" dirty="0"/>
              <a:t>5.3.1 </a:t>
            </a:r>
            <a:r>
              <a:rPr lang="en-US" sz="2400" dirty="0"/>
              <a:t>Utilities shall be </a:t>
            </a:r>
            <a:r>
              <a:rPr lang="en-US" sz="2400" dirty="0" smtClean="0"/>
              <a:t>disconnected</a:t>
            </a:r>
            <a:r>
              <a:rPr lang="en-US" sz="2400" dirty="0"/>
              <a:t>.</a:t>
            </a:r>
          </a:p>
          <a:p>
            <a:r>
              <a:rPr lang="en-US" sz="2400" b="1" dirty="0"/>
              <a:t>5.3.2 </a:t>
            </a:r>
            <a:r>
              <a:rPr lang="en-US" sz="2400" dirty="0"/>
              <a:t>Utility services adjacent to the live burn site shall be</a:t>
            </a:r>
          </a:p>
          <a:p>
            <a:r>
              <a:rPr lang="en-US" sz="2400" dirty="0"/>
              <a:t>removed or protected.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42672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5.5 Rapid Intervention Crew (RIC). </a:t>
            </a:r>
            <a:r>
              <a:rPr lang="en-US" sz="2400" dirty="0"/>
              <a:t>A RIC trained in </a:t>
            </a:r>
            <a:r>
              <a:rPr lang="en-US" sz="2400" dirty="0" smtClean="0"/>
              <a:t>accordance with </a:t>
            </a:r>
            <a:r>
              <a:rPr lang="en-US" sz="2400" dirty="0"/>
              <a:t>NFPA 1407, </a:t>
            </a:r>
            <a:r>
              <a:rPr lang="en-US" sz="2400" i="1" dirty="0"/>
              <a:t>Standard for Training Fire Service </a:t>
            </a:r>
            <a:r>
              <a:rPr lang="en-US" sz="2400" i="1" dirty="0" smtClean="0"/>
              <a:t>Rapid Intervention </a:t>
            </a:r>
            <a:r>
              <a:rPr lang="en-US" sz="2400" i="1" dirty="0"/>
              <a:t>Crews</a:t>
            </a:r>
            <a:r>
              <a:rPr lang="en-US" sz="2400" dirty="0"/>
              <a:t>, shall be provided during a live fire </a:t>
            </a:r>
            <a:r>
              <a:rPr lang="en-US" sz="2400" dirty="0" smtClean="0"/>
              <a:t>training evolution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7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7750" y="2008275"/>
            <a:ext cx="549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Chapter 8 Exterior Live Fire Training Props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800" y="2819400"/>
            <a:ext cx="7215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8.1.2 </a:t>
            </a:r>
            <a:r>
              <a:rPr lang="en-US" sz="2400" dirty="0"/>
              <a:t>Props used for outside live fire training shall be </a:t>
            </a:r>
            <a:r>
              <a:rPr lang="en-US" sz="2400" dirty="0" smtClean="0"/>
              <a:t>designed specifically </a:t>
            </a:r>
            <a:r>
              <a:rPr lang="en-US" sz="2400" dirty="0"/>
              <a:t>for the evolution to be performed.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350" y="4038600"/>
            <a:ext cx="7469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8.2 Inspection and Maintenance.</a:t>
            </a:r>
          </a:p>
          <a:p>
            <a:r>
              <a:rPr lang="en-US" sz="2400" b="1" dirty="0"/>
              <a:t>8.2.1 </a:t>
            </a:r>
            <a:r>
              <a:rPr lang="en-US" sz="2400" dirty="0"/>
              <a:t>Exterior props shall be inspected visually for damage</a:t>
            </a:r>
          </a:p>
          <a:p>
            <a:r>
              <a:rPr lang="en-US" sz="2400" dirty="0"/>
              <a:t>prior to live fire training evolutions.</a:t>
            </a:r>
          </a:p>
          <a:p>
            <a:r>
              <a:rPr lang="en-US" sz="2400" b="1" dirty="0"/>
              <a:t>8.2.1.1 </a:t>
            </a:r>
            <a:r>
              <a:rPr lang="en-US" sz="2400" dirty="0"/>
              <a:t>Damage to exterior props shall be documented and</a:t>
            </a:r>
          </a:p>
          <a:p>
            <a:r>
              <a:rPr lang="en-US" sz="2400" dirty="0"/>
              <a:t>the owner or AHJ shall be notified.</a:t>
            </a:r>
          </a:p>
        </p:txBody>
      </p:sp>
      <p:pic>
        <p:nvPicPr>
          <p:cNvPr id="6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8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08250" y="1754188"/>
            <a:ext cx="4114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Who Influences Our Training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7725952">
            <a:off x="971677" y="1655521"/>
            <a:ext cx="1524000" cy="207395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3711222">
            <a:off x="6455404" y="1688164"/>
            <a:ext cx="1524000" cy="20739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NFPA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5372923">
            <a:off x="896625" y="4188139"/>
            <a:ext cx="1524000" cy="207395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Private</a:t>
            </a:r>
          </a:p>
          <a:p>
            <a:pPr algn="ctr"/>
            <a:r>
              <a:rPr lang="en-US" sz="1400" dirty="0" smtClean="0"/>
              <a:t>Interest</a:t>
            </a:r>
            <a:endParaRPr lang="en-US" sz="1400" dirty="0"/>
          </a:p>
        </p:txBody>
      </p:sp>
      <p:sp>
        <p:nvSpPr>
          <p:cNvPr id="6" name="Down Arrow 5"/>
          <p:cNvSpPr/>
          <p:nvPr/>
        </p:nvSpPr>
        <p:spPr>
          <a:xfrm rot="5921023">
            <a:off x="6473078" y="4110830"/>
            <a:ext cx="1524000" cy="207395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Public</a:t>
            </a:r>
          </a:p>
          <a:p>
            <a:pPr algn="ctr"/>
            <a:r>
              <a:rPr lang="en-US" sz="1200" dirty="0" smtClean="0"/>
              <a:t>Interests</a:t>
            </a:r>
            <a:endParaRPr lang="en-US" sz="1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05492" y="3300142"/>
            <a:ext cx="2661908" cy="2596154"/>
            <a:chOff x="2971800" y="2057399"/>
            <a:chExt cx="3200400" cy="3682126"/>
          </a:xfrm>
        </p:grpSpPr>
        <p:grpSp>
          <p:nvGrpSpPr>
            <p:cNvPr id="22" name="Group 21"/>
            <p:cNvGrpSpPr/>
            <p:nvPr/>
          </p:nvGrpSpPr>
          <p:grpSpPr>
            <a:xfrm>
              <a:off x="2971800" y="2057399"/>
              <a:ext cx="3200400" cy="3682126"/>
              <a:chOff x="2971800" y="2057399"/>
              <a:chExt cx="3200400" cy="3682126"/>
            </a:xfrm>
          </p:grpSpPr>
          <p:pic>
            <p:nvPicPr>
              <p:cNvPr id="24" name="Picture 23" descr="http://static.freepik.com/free-photo/cartoon-elephant-clip-art_42298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692498"/>
                <a:ext cx="3200400" cy="3047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Flowchart: Delay 24"/>
              <p:cNvSpPr/>
              <p:nvPr/>
            </p:nvSpPr>
            <p:spPr>
              <a:xfrm rot="16200000">
                <a:off x="4001911" y="1560690"/>
                <a:ext cx="1063982" cy="2057399"/>
              </a:xfrm>
              <a:prstGeom prst="flowChartDelay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Moon 25"/>
              <p:cNvSpPr/>
              <p:nvPr/>
            </p:nvSpPr>
            <p:spPr>
              <a:xfrm rot="5400000">
                <a:off x="4332778" y="1894379"/>
                <a:ext cx="402241" cy="2362200"/>
              </a:xfrm>
              <a:prstGeom prst="mo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3352798" y="3075479"/>
                <a:ext cx="533402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886200" y="3075479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6" idx="0"/>
              </p:cNvCxnSpPr>
              <p:nvPr/>
            </p:nvCxnSpPr>
            <p:spPr>
              <a:xfrm>
                <a:off x="5257800" y="3075479"/>
                <a:ext cx="457199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6" idx="0"/>
              </p:cNvCxnSpPr>
              <p:nvPr/>
            </p:nvCxnSpPr>
            <p:spPr>
              <a:xfrm flipH="1" flipV="1">
                <a:off x="5600699" y="2692498"/>
                <a:ext cx="114300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endCxn id="26" idx="2"/>
              </p:cNvCxnSpPr>
              <p:nvPr/>
            </p:nvCxnSpPr>
            <p:spPr>
              <a:xfrm flipH="1">
                <a:off x="3352799" y="2692498"/>
                <a:ext cx="76201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lowchart: Delay 31"/>
              <p:cNvSpPr/>
              <p:nvPr/>
            </p:nvSpPr>
            <p:spPr>
              <a:xfrm rot="16200000">
                <a:off x="4229102" y="2298749"/>
                <a:ext cx="609600" cy="76200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4533898" y="2438401"/>
                <a:ext cx="1066801" cy="254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429000" y="2438400"/>
                <a:ext cx="1104898" cy="2540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152902" y="2565449"/>
              <a:ext cx="762000" cy="45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TRNG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843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0"/>
            <a:ext cx="840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8.2.2 </a:t>
            </a:r>
            <a:r>
              <a:rPr lang="en-US" sz="2400" dirty="0"/>
              <a:t>All safety devices and emergency shutdown switches, plus</a:t>
            </a:r>
          </a:p>
          <a:p>
            <a:r>
              <a:rPr lang="en-US" sz="2400" dirty="0"/>
              <a:t>doors, shutters, vents, and other operable devices, shall be</a:t>
            </a:r>
          </a:p>
          <a:p>
            <a:r>
              <a:rPr lang="en-US" sz="2400" dirty="0"/>
              <a:t>checked prior to any live fire training evolutions to ensure they</a:t>
            </a:r>
          </a:p>
          <a:p>
            <a:r>
              <a:rPr lang="en-US" sz="2400" dirty="0"/>
              <a:t>operate correctly.</a:t>
            </a:r>
          </a:p>
          <a:p>
            <a:r>
              <a:rPr lang="en-US" sz="2400" b="1" dirty="0"/>
              <a:t>8.2.3 </a:t>
            </a:r>
            <a:r>
              <a:rPr lang="en-US" sz="2400" dirty="0"/>
              <a:t>The structural integrity of the props shall be evaluated</a:t>
            </a:r>
          </a:p>
          <a:p>
            <a:r>
              <a:rPr lang="en-US" sz="2400" dirty="0"/>
              <a:t>and documented annually.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4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008" y="1981200"/>
            <a:ext cx="8390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Chapter 9 Reports and Records</a:t>
            </a:r>
          </a:p>
          <a:p>
            <a:r>
              <a:rPr lang="en-US" sz="2400" b="1" dirty="0"/>
              <a:t>9.1 General.</a:t>
            </a:r>
          </a:p>
          <a:p>
            <a:r>
              <a:rPr lang="en-US" sz="2400" b="1" dirty="0" smtClean="0"/>
              <a:t>9.1.1 </a:t>
            </a:r>
            <a:r>
              <a:rPr lang="en-US" sz="2400" dirty="0"/>
              <a:t>The following records and reports shall be </a:t>
            </a:r>
            <a:r>
              <a:rPr lang="en-US" sz="2400" dirty="0" smtClean="0"/>
              <a:t>maintained on </a:t>
            </a:r>
            <a:r>
              <a:rPr lang="en-US" sz="2400" dirty="0"/>
              <a:t>all live fire training evolutions in accordance with </a:t>
            </a:r>
            <a:r>
              <a:rPr lang="en-US" sz="2400" dirty="0" smtClean="0"/>
              <a:t>the requirements of </a:t>
            </a:r>
            <a:r>
              <a:rPr lang="en-US" sz="2400" dirty="0"/>
              <a:t>this standard:</a:t>
            </a:r>
          </a:p>
          <a:p>
            <a:r>
              <a:rPr lang="en-US" sz="2400" dirty="0"/>
              <a:t>(1) An accounting of the activities conducted</a:t>
            </a:r>
          </a:p>
          <a:p>
            <a:r>
              <a:rPr lang="en-US" sz="2400" dirty="0"/>
              <a:t>(2) A listing of instructors present and their assignments</a:t>
            </a:r>
          </a:p>
          <a:p>
            <a:r>
              <a:rPr lang="en-US" sz="2400" dirty="0"/>
              <a:t>(3) A listing of all other participants</a:t>
            </a:r>
          </a:p>
          <a:p>
            <a:r>
              <a:rPr lang="en-US" sz="2400" dirty="0"/>
              <a:t>(4) Documentation of unusual conditions </a:t>
            </a:r>
            <a:r>
              <a:rPr lang="en-US" sz="2400" dirty="0" smtClean="0"/>
              <a:t>encountered</a:t>
            </a:r>
            <a:endParaRPr lang="en-US" sz="2400" dirty="0"/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8194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9.1.4 </a:t>
            </a:r>
            <a:r>
              <a:rPr lang="en-US" sz="2400" dirty="0"/>
              <a:t>A post-training critique session, complete with </a:t>
            </a:r>
            <a:r>
              <a:rPr lang="en-US" sz="2400" dirty="0" smtClean="0"/>
              <a:t>documentation, shall </a:t>
            </a:r>
            <a:r>
              <a:rPr lang="en-US" sz="2400" dirty="0"/>
              <a:t>be conducted to evaluate student performance </a:t>
            </a:r>
            <a:r>
              <a:rPr lang="en-US" sz="2400" dirty="0" smtClean="0"/>
              <a:t>and to </a:t>
            </a:r>
            <a:r>
              <a:rPr lang="en-US" sz="2400" dirty="0"/>
              <a:t>reinforce the training that was covered.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662" y="2819400"/>
            <a:ext cx="7590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(5) Any injuries incurred and treatment rendered</a:t>
            </a:r>
          </a:p>
          <a:p>
            <a:r>
              <a:rPr lang="en-US" sz="2400" dirty="0"/>
              <a:t>(6) Any changes or deterioration of the structure</a:t>
            </a:r>
          </a:p>
          <a:p>
            <a:r>
              <a:rPr lang="en-US" sz="2400" dirty="0"/>
              <a:t>(7) Documentation of the condition of the premises and </a:t>
            </a:r>
            <a:r>
              <a:rPr lang="en-US" sz="2400" dirty="0" smtClean="0"/>
              <a:t>adjacent area </a:t>
            </a:r>
            <a:r>
              <a:rPr lang="en-US" sz="2400" dirty="0"/>
              <a:t>at the conclusion of the training exercise</a:t>
            </a:r>
          </a:p>
        </p:txBody>
      </p:sp>
      <p:pic>
        <p:nvPicPr>
          <p:cNvPr id="4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821883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Chapter 9 Reports and Records</a:t>
            </a:r>
          </a:p>
          <a:p>
            <a:r>
              <a:rPr lang="en-US" sz="2800" b="1" dirty="0"/>
              <a:t>9.1 General</a:t>
            </a:r>
            <a:r>
              <a:rPr lang="en-US" sz="2800" b="1" dirty="0" smtClean="0"/>
              <a:t>. continued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89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785" y="2209800"/>
            <a:ext cx="7221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A.1.1 </a:t>
            </a:r>
            <a:r>
              <a:rPr lang="en-US" sz="2400" dirty="0"/>
              <a:t>Live fire training of entry level and experienced fire</a:t>
            </a:r>
          </a:p>
          <a:p>
            <a:r>
              <a:rPr lang="en-US" sz="2400" dirty="0"/>
              <a:t>suppression personnel are high-risk activities.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risk can be</a:t>
            </a:r>
          </a:p>
          <a:p>
            <a:r>
              <a:rPr lang="en-US" sz="2400" dirty="0"/>
              <a:t>effectively </a:t>
            </a:r>
            <a:r>
              <a:rPr lang="en-US" sz="2400" dirty="0" smtClean="0"/>
              <a:t>managed</a:t>
            </a:r>
          </a:p>
          <a:p>
            <a:r>
              <a:rPr lang="en-US" sz="2400" dirty="0" smtClean="0"/>
              <a:t>through compliance</a:t>
            </a:r>
          </a:p>
          <a:p>
            <a:r>
              <a:rPr lang="en-US" sz="2400" dirty="0" smtClean="0"/>
              <a:t>with </a:t>
            </a:r>
            <a:r>
              <a:rPr lang="en-US" sz="2400" dirty="0"/>
              <a:t>this standard.</a:t>
            </a:r>
          </a:p>
        </p:txBody>
      </p:sp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WSFC data\live fire pics\2013 (111) 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8164"/>
            <a:ext cx="4038600" cy="25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smtClean="0"/>
              <a:t>These Lists </a:t>
            </a:r>
            <a:r>
              <a:rPr lang="en-US" sz="2800" b="1" dirty="0" smtClean="0"/>
              <a:t>and rules are in place because firefighters have been seriously injured or have died because the rules were not adhered to.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/>
              <a:t>Follow the rules just as we expect others to do.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/>
              <a:t>Failing to follow these rules can leave officers culpable for injuries.</a:t>
            </a:r>
          </a:p>
        </p:txBody>
      </p:sp>
    </p:spTree>
    <p:extLst>
      <p:ext uri="{BB962C8B-B14F-4D97-AF65-F5344CB8AC3E}">
        <p14:creationId xmlns:p14="http://schemas.microsoft.com/office/powerpoint/2010/main" val="27914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6231" y="1864340"/>
            <a:ext cx="2083114" cy="1671243"/>
          </a:xfrm>
          <a:prstGeom prst="cloudCallout">
            <a:avLst>
              <a:gd name="adj1" fmla="val 53035"/>
              <a:gd name="adj2" fmla="val 573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So, have you met the standard for…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2900" y="3626600"/>
            <a:ext cx="2400300" cy="2341008"/>
            <a:chOff x="2971800" y="2057399"/>
            <a:chExt cx="3200400" cy="3682126"/>
          </a:xfrm>
        </p:grpSpPr>
        <p:grpSp>
          <p:nvGrpSpPr>
            <p:cNvPr id="31" name="Group 30"/>
            <p:cNvGrpSpPr/>
            <p:nvPr/>
          </p:nvGrpSpPr>
          <p:grpSpPr>
            <a:xfrm>
              <a:off x="2971800" y="2057399"/>
              <a:ext cx="3200400" cy="3682126"/>
              <a:chOff x="2971800" y="2057399"/>
              <a:chExt cx="3200400" cy="3682126"/>
            </a:xfrm>
          </p:grpSpPr>
          <p:pic>
            <p:nvPicPr>
              <p:cNvPr id="33" name="Picture 32" descr="http://static.freepik.com/free-photo/cartoon-elephant-clip-art_42298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692498"/>
                <a:ext cx="3200400" cy="3047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Flowchart: Delay 33"/>
              <p:cNvSpPr/>
              <p:nvPr/>
            </p:nvSpPr>
            <p:spPr>
              <a:xfrm rot="16200000">
                <a:off x="4001911" y="1560690"/>
                <a:ext cx="1063982" cy="2057399"/>
              </a:xfrm>
              <a:prstGeom prst="flowChartDelay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oon 34"/>
              <p:cNvSpPr/>
              <p:nvPr/>
            </p:nvSpPr>
            <p:spPr>
              <a:xfrm rot="5400000">
                <a:off x="4332778" y="1894379"/>
                <a:ext cx="402241" cy="2362200"/>
              </a:xfrm>
              <a:prstGeom prst="mo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3352798" y="3075479"/>
                <a:ext cx="533402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86200" y="3075479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endCxn id="35" idx="0"/>
              </p:cNvCxnSpPr>
              <p:nvPr/>
            </p:nvCxnSpPr>
            <p:spPr>
              <a:xfrm>
                <a:off x="5257800" y="3075479"/>
                <a:ext cx="457199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0"/>
              </p:cNvCxnSpPr>
              <p:nvPr/>
            </p:nvCxnSpPr>
            <p:spPr>
              <a:xfrm flipH="1" flipV="1">
                <a:off x="5600699" y="2692498"/>
                <a:ext cx="114300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35" idx="2"/>
              </p:cNvCxnSpPr>
              <p:nvPr/>
            </p:nvCxnSpPr>
            <p:spPr>
              <a:xfrm flipH="1">
                <a:off x="3352799" y="2692498"/>
                <a:ext cx="76201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lowchart: Delay 40"/>
              <p:cNvSpPr/>
              <p:nvPr/>
            </p:nvSpPr>
            <p:spPr>
              <a:xfrm rot="16200000">
                <a:off x="4229102" y="2298749"/>
                <a:ext cx="609600" cy="76200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4533898" y="2438401"/>
                <a:ext cx="1066801" cy="254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429000" y="2438400"/>
                <a:ext cx="1104898" cy="2540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4152902" y="2565449"/>
              <a:ext cx="762000" cy="45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TRNG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71800" y="2057400"/>
            <a:ext cx="4953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WAC Mandated Training</a:t>
            </a:r>
          </a:p>
          <a:p>
            <a:r>
              <a:rPr lang="en-US" sz="2000" dirty="0" smtClean="0"/>
              <a:t>That must be completed before live fire</a:t>
            </a:r>
            <a:endParaRPr lang="en-US" sz="2000" dirty="0"/>
          </a:p>
        </p:txBody>
      </p:sp>
      <p:pic>
        <p:nvPicPr>
          <p:cNvPr id="25" name="Picture 9" descr="9d28d52321894277ba1a1f0347adc9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088336" y="2346018"/>
            <a:ext cx="4953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instructor-in-charge shall be responsible for full compliance with this standard.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4872" y="2649230"/>
            <a:ext cx="4953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 safety officer shall be appointed for all</a:t>
            </a:r>
          </a:p>
          <a:p>
            <a:r>
              <a:rPr lang="en-US" sz="2000" dirty="0"/>
              <a:t> live fire training evolutions.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1408" y="3008206"/>
            <a:ext cx="4953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 fire control team shall consist of a minimum of </a:t>
            </a:r>
            <a:r>
              <a:rPr lang="en-US" sz="2000" dirty="0" smtClean="0"/>
              <a:t>two personnel</a:t>
            </a:r>
            <a:r>
              <a:rPr lang="en-US" sz="20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5706" y="3296824"/>
            <a:ext cx="49530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All participants shall be inspected by the safety </a:t>
            </a:r>
            <a:r>
              <a:rPr lang="en-US" sz="2000" dirty="0" smtClean="0"/>
              <a:t>officer and Maintain </a:t>
            </a:r>
            <a:r>
              <a:rPr lang="en-US" sz="2000" dirty="0"/>
              <a:t>SCBA use as directed by WAC 296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50004" y="3928992"/>
            <a:ext cx="5029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Backup line(s) shall be provided to ensure </a:t>
            </a:r>
            <a:r>
              <a:rPr lang="en-US" dirty="0" smtClean="0"/>
              <a:t>protection for </a:t>
            </a:r>
            <a:r>
              <a:rPr lang="en-US" dirty="0"/>
              <a:t>personnel on training attack lines.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26844" y="4303054"/>
            <a:ext cx="5029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Separate </a:t>
            </a:r>
            <a:r>
              <a:rPr lang="en-US" dirty="0"/>
              <a:t>water sources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03684" y="4508445"/>
            <a:ext cx="5029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training exercise shall be stopped immediately when the instructor-in-charge or the safety officer determines … a potential hazard.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80524" y="5243964"/>
            <a:ext cx="5029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Formulate and share the </a:t>
            </a:r>
            <a:r>
              <a:rPr lang="en-US" dirty="0"/>
              <a:t>pre-burn </a:t>
            </a: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819400" y="2057400"/>
            <a:ext cx="4953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 smtClean="0"/>
              <a:t>trained RIC … shall </a:t>
            </a:r>
            <a:r>
              <a:rPr lang="en-US" sz="2000" dirty="0"/>
              <a:t>be provided during a live fire training evolution.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0899" y="2875990"/>
            <a:ext cx="4953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of the applicable Reports </a:t>
            </a:r>
            <a:r>
              <a:rPr lang="en-US" sz="2000" dirty="0"/>
              <a:t>and </a:t>
            </a:r>
            <a:r>
              <a:rPr lang="en-US" sz="2000" dirty="0" smtClean="0"/>
              <a:t>Records are completed according to Chapter 9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390900" y="3787662"/>
            <a:ext cx="4953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Remember it is not just light them and fight them; everyone goes home safe.</a:t>
            </a:r>
            <a:endParaRPr lang="en-US" sz="2000" dirty="0"/>
          </a:p>
        </p:txBody>
      </p:sp>
      <p:sp>
        <p:nvSpPr>
          <p:cNvPr id="21" name="Cloud Callout 20"/>
          <p:cNvSpPr/>
          <p:nvPr/>
        </p:nvSpPr>
        <p:spPr>
          <a:xfrm>
            <a:off x="556231" y="1864340"/>
            <a:ext cx="2083114" cy="1671243"/>
          </a:xfrm>
          <a:prstGeom prst="cloudCallout">
            <a:avLst>
              <a:gd name="adj1" fmla="val 53035"/>
              <a:gd name="adj2" fmla="val 573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So, have you met the standard for…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2900" y="3626600"/>
            <a:ext cx="2400300" cy="2341008"/>
            <a:chOff x="2971800" y="2057399"/>
            <a:chExt cx="3200400" cy="3682126"/>
          </a:xfrm>
        </p:grpSpPr>
        <p:grpSp>
          <p:nvGrpSpPr>
            <p:cNvPr id="24" name="Group 23"/>
            <p:cNvGrpSpPr/>
            <p:nvPr/>
          </p:nvGrpSpPr>
          <p:grpSpPr>
            <a:xfrm>
              <a:off x="2971800" y="2057399"/>
              <a:ext cx="3200400" cy="3682126"/>
              <a:chOff x="2971800" y="2057399"/>
              <a:chExt cx="3200400" cy="3682126"/>
            </a:xfrm>
          </p:grpSpPr>
          <p:pic>
            <p:nvPicPr>
              <p:cNvPr id="26" name="Picture 25" descr="http://static.freepik.com/free-photo/cartoon-elephant-clip-art_42298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692498"/>
                <a:ext cx="3200400" cy="3047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Flowchart: Delay 28"/>
              <p:cNvSpPr/>
              <p:nvPr/>
            </p:nvSpPr>
            <p:spPr>
              <a:xfrm rot="16200000">
                <a:off x="4001911" y="1560690"/>
                <a:ext cx="1063982" cy="2057399"/>
              </a:xfrm>
              <a:prstGeom prst="flowChartDelay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Moon 29"/>
              <p:cNvSpPr/>
              <p:nvPr/>
            </p:nvSpPr>
            <p:spPr>
              <a:xfrm rot="5400000">
                <a:off x="4332778" y="1894379"/>
                <a:ext cx="402241" cy="2362200"/>
              </a:xfrm>
              <a:prstGeom prst="mo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3352798" y="3075479"/>
                <a:ext cx="533402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886200" y="3075479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30" idx="0"/>
              </p:cNvCxnSpPr>
              <p:nvPr/>
            </p:nvCxnSpPr>
            <p:spPr>
              <a:xfrm>
                <a:off x="5257800" y="3075479"/>
                <a:ext cx="457199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0" idx="0"/>
              </p:cNvCxnSpPr>
              <p:nvPr/>
            </p:nvCxnSpPr>
            <p:spPr>
              <a:xfrm flipH="1" flipV="1">
                <a:off x="5600699" y="2692498"/>
                <a:ext cx="114300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30" idx="2"/>
              </p:cNvCxnSpPr>
              <p:nvPr/>
            </p:nvCxnSpPr>
            <p:spPr>
              <a:xfrm flipH="1">
                <a:off x="3352799" y="2692498"/>
                <a:ext cx="76201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lowchart: Delay 36"/>
              <p:cNvSpPr/>
              <p:nvPr/>
            </p:nvSpPr>
            <p:spPr>
              <a:xfrm rot="16200000">
                <a:off x="4229102" y="2298749"/>
                <a:ext cx="609600" cy="76200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4533898" y="2438401"/>
                <a:ext cx="1066801" cy="254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429000" y="2438400"/>
                <a:ext cx="1104898" cy="2540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152902" y="2565449"/>
              <a:ext cx="762000" cy="45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TRNG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46243" y="1875973"/>
            <a:ext cx="2136462" cy="1714043"/>
          </a:xfrm>
          <a:prstGeom prst="cloudCallout">
            <a:avLst>
              <a:gd name="adj1" fmla="val 53035"/>
              <a:gd name="adj2" fmla="val 573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Here are more resources for training…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886200" y="213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OSHA website Asbestos information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38600" y="3124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4"/>
              </a:rPr>
              <a:t>eHow</a:t>
            </a:r>
            <a:r>
              <a:rPr lang="en-US" dirty="0" smtClean="0">
                <a:hlinkClick r:id="rId4"/>
              </a:rPr>
              <a:t> resources for Asbestos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0" y="40668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NFPA.org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43400" y="487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Sample live fire check sheets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571500" y="3626600"/>
            <a:ext cx="2400300" cy="2341008"/>
            <a:chOff x="2971800" y="2057399"/>
            <a:chExt cx="3200400" cy="3682126"/>
          </a:xfrm>
        </p:grpSpPr>
        <p:grpSp>
          <p:nvGrpSpPr>
            <p:cNvPr id="43" name="Group 42"/>
            <p:cNvGrpSpPr/>
            <p:nvPr/>
          </p:nvGrpSpPr>
          <p:grpSpPr>
            <a:xfrm>
              <a:off x="2971800" y="2057399"/>
              <a:ext cx="3200400" cy="3682126"/>
              <a:chOff x="2971800" y="2057399"/>
              <a:chExt cx="3200400" cy="3682126"/>
            </a:xfrm>
          </p:grpSpPr>
          <p:pic>
            <p:nvPicPr>
              <p:cNvPr id="45" name="Picture 44" descr="http://static.freepik.com/free-photo/cartoon-elephant-clip-art_42298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692498"/>
                <a:ext cx="3200400" cy="3047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Flowchart: Delay 45"/>
              <p:cNvSpPr/>
              <p:nvPr/>
            </p:nvSpPr>
            <p:spPr>
              <a:xfrm rot="16200000">
                <a:off x="4001911" y="1560690"/>
                <a:ext cx="1063982" cy="2057399"/>
              </a:xfrm>
              <a:prstGeom prst="flowChartDelay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Moon 46"/>
              <p:cNvSpPr/>
              <p:nvPr/>
            </p:nvSpPr>
            <p:spPr>
              <a:xfrm rot="5400000">
                <a:off x="4332778" y="1894379"/>
                <a:ext cx="402241" cy="2362200"/>
              </a:xfrm>
              <a:prstGeom prst="mo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352798" y="3075479"/>
                <a:ext cx="533402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886200" y="3075479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endCxn id="47" idx="0"/>
              </p:cNvCxnSpPr>
              <p:nvPr/>
            </p:nvCxnSpPr>
            <p:spPr>
              <a:xfrm>
                <a:off x="5257800" y="3075479"/>
                <a:ext cx="457199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0"/>
              </p:cNvCxnSpPr>
              <p:nvPr/>
            </p:nvCxnSpPr>
            <p:spPr>
              <a:xfrm flipH="1" flipV="1">
                <a:off x="5600699" y="2692498"/>
                <a:ext cx="114300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7" idx="2"/>
              </p:cNvCxnSpPr>
              <p:nvPr/>
            </p:nvCxnSpPr>
            <p:spPr>
              <a:xfrm flipH="1">
                <a:off x="3352799" y="2692498"/>
                <a:ext cx="76201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lowchart: Delay 52"/>
              <p:cNvSpPr/>
              <p:nvPr/>
            </p:nvSpPr>
            <p:spPr>
              <a:xfrm rot="16200000">
                <a:off x="4229102" y="2298749"/>
                <a:ext cx="609600" cy="76200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4533898" y="2438401"/>
                <a:ext cx="1066801" cy="254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3429000" y="2438400"/>
                <a:ext cx="1104898" cy="2540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4152902" y="2565449"/>
              <a:ext cx="762000" cy="45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TRNG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5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6745" y="2057400"/>
            <a:ext cx="7086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Objectives: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Who influences fire service regulation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What is live fire 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What are the mandatory training </a:t>
            </a:r>
            <a:r>
              <a:rPr lang="en-US" sz="3200" dirty="0" smtClean="0"/>
              <a:t>subjects relating to Live Fire 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Have access to check lists for safe operations at live fire training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I</a:t>
            </a:r>
            <a:r>
              <a:rPr lang="en-US" dirty="0" smtClean="0"/>
              <a:t>nfluences Regulation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7725952">
            <a:off x="790615" y="2433288"/>
            <a:ext cx="1524000" cy="207395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19673" y="3121981"/>
            <a:ext cx="2946197" cy="2031325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A collection of Session Laws (enacted by the Legislature, and signed by the Governor, or enacted via the initiative process), arranged by topic, with amendments added and repealed or laws removed</a:t>
            </a:r>
            <a:endParaRPr lang="en-US" dirty="0"/>
          </a:p>
        </p:txBody>
      </p:sp>
      <p:pic>
        <p:nvPicPr>
          <p:cNvPr id="5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6767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Influences Regulation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3711222">
            <a:off x="6455405" y="2106071"/>
            <a:ext cx="1524000" cy="20739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NFPA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3016982"/>
            <a:ext cx="3657600" cy="20313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Its more than 200 technical code- and standard- development committees have over 6,000 volunteer seats.  Members are from private and public interests.</a:t>
            </a:r>
          </a:p>
          <a:p>
            <a:r>
              <a:rPr lang="en-US" dirty="0" smtClean="0"/>
              <a:t>This WAC is effected by NFPA standards.</a:t>
            </a:r>
            <a:endParaRPr lang="en-US" dirty="0"/>
          </a:p>
        </p:txBody>
      </p:sp>
      <p:pic>
        <p:nvPicPr>
          <p:cNvPr id="6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902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Influences Regulation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724400"/>
            <a:ext cx="2946197" cy="92333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Citizens, informal groups and Fire Department members that lobby for change.</a:t>
            </a:r>
            <a:endParaRPr lang="en-US" dirty="0"/>
          </a:p>
        </p:txBody>
      </p:sp>
      <p:pic>
        <p:nvPicPr>
          <p:cNvPr id="8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10" name="Down Arrow 9"/>
          <p:cNvSpPr/>
          <p:nvPr/>
        </p:nvSpPr>
        <p:spPr>
          <a:xfrm rot="5921023">
            <a:off x="6473078" y="4110830"/>
            <a:ext cx="1524000" cy="207395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Public</a:t>
            </a:r>
          </a:p>
          <a:p>
            <a:pPr algn="ctr"/>
            <a:r>
              <a:rPr lang="en-US" sz="1200" dirty="0" smtClean="0"/>
              <a:t>Interests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83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9d28d52321894277ba1a1f0347adc9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Influences Regulation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572000"/>
            <a:ext cx="2946197" cy="1200329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Private interests include:</a:t>
            </a:r>
          </a:p>
          <a:p>
            <a:r>
              <a:rPr lang="en-US" dirty="0" smtClean="0"/>
              <a:t>IAFF, IAFC, Association of Washington Cities, WSCFF, Etc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  <p:sp>
        <p:nvSpPr>
          <p:cNvPr id="11" name="Down Arrow 10"/>
          <p:cNvSpPr/>
          <p:nvPr/>
        </p:nvSpPr>
        <p:spPr>
          <a:xfrm rot="15372923">
            <a:off x="896625" y="4188139"/>
            <a:ext cx="1524000" cy="207395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Private</a:t>
            </a:r>
          </a:p>
          <a:p>
            <a:pPr algn="ctr"/>
            <a:r>
              <a:rPr lang="en-US" sz="1400" dirty="0" smtClean="0"/>
              <a:t>Interest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97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17725952">
            <a:off x="971677" y="1849107"/>
            <a:ext cx="1524000" cy="207395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3711222">
            <a:off x="6455404" y="1916764"/>
            <a:ext cx="1524000" cy="20739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NFPA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are the two resources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971800" y="2692499"/>
            <a:ext cx="3124200" cy="3047026"/>
            <a:chOff x="2971800" y="2057399"/>
            <a:chExt cx="3200400" cy="3682126"/>
          </a:xfrm>
        </p:grpSpPr>
        <p:grpSp>
          <p:nvGrpSpPr>
            <p:cNvPr id="20" name="Group 19"/>
            <p:cNvGrpSpPr/>
            <p:nvPr/>
          </p:nvGrpSpPr>
          <p:grpSpPr>
            <a:xfrm>
              <a:off x="2971800" y="2057399"/>
              <a:ext cx="3200400" cy="3682126"/>
              <a:chOff x="2971800" y="2057399"/>
              <a:chExt cx="3200400" cy="3682126"/>
            </a:xfrm>
          </p:grpSpPr>
          <p:pic>
            <p:nvPicPr>
              <p:cNvPr id="22" name="Picture 21" descr="http://static.freepik.com/free-photo/cartoon-elephant-clip-art_42298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692498"/>
                <a:ext cx="3200400" cy="3047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Flowchart: Delay 22"/>
              <p:cNvSpPr/>
              <p:nvPr/>
            </p:nvSpPr>
            <p:spPr>
              <a:xfrm rot="16200000">
                <a:off x="4001911" y="1560690"/>
                <a:ext cx="1063982" cy="2057399"/>
              </a:xfrm>
              <a:prstGeom prst="flowChartDelay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oon 23"/>
              <p:cNvSpPr/>
              <p:nvPr/>
            </p:nvSpPr>
            <p:spPr>
              <a:xfrm rot="5400000">
                <a:off x="4332778" y="1894379"/>
                <a:ext cx="402241" cy="2362200"/>
              </a:xfrm>
              <a:prstGeom prst="mo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3352798" y="3075479"/>
                <a:ext cx="533402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886200" y="3075479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24" idx="0"/>
              </p:cNvCxnSpPr>
              <p:nvPr/>
            </p:nvCxnSpPr>
            <p:spPr>
              <a:xfrm>
                <a:off x="5257800" y="3075479"/>
                <a:ext cx="457199" cy="201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4" idx="0"/>
              </p:cNvCxnSpPr>
              <p:nvPr/>
            </p:nvCxnSpPr>
            <p:spPr>
              <a:xfrm flipH="1" flipV="1">
                <a:off x="5600699" y="2692498"/>
                <a:ext cx="114300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4" idx="2"/>
              </p:cNvCxnSpPr>
              <p:nvPr/>
            </p:nvCxnSpPr>
            <p:spPr>
              <a:xfrm flipH="1">
                <a:off x="3352799" y="2692498"/>
                <a:ext cx="76201" cy="584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lowchart: Delay 29"/>
              <p:cNvSpPr/>
              <p:nvPr/>
            </p:nvSpPr>
            <p:spPr>
              <a:xfrm rot="16200000">
                <a:off x="4229102" y="2298749"/>
                <a:ext cx="609600" cy="76200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4533898" y="2438401"/>
                <a:ext cx="1066801" cy="254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429000" y="2438400"/>
                <a:ext cx="1104898" cy="2540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152902" y="2565449"/>
              <a:ext cx="762000" cy="45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TRNG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7" name="Picture 9" descr="9d28d52321894277ba1a1f0347adc9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66700"/>
            <a:ext cx="8597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547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568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2703</Words>
  <Application>Microsoft Office PowerPoint</Application>
  <PresentationFormat>On-screen Show (4:3)</PresentationFormat>
  <Paragraphs>273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Garamond</vt:lpstr>
      <vt:lpstr>Wingdings</vt:lpstr>
      <vt:lpstr>Office Theme</vt:lpstr>
      <vt:lpstr>PowerPoint Presentation</vt:lpstr>
      <vt:lpstr>WAC 296.305 application to: LIVE FIRE TRAINING </vt:lpstr>
      <vt:lpstr>PowerPoint Presentation</vt:lpstr>
      <vt:lpstr>PowerPoint Presentation</vt:lpstr>
      <vt:lpstr>Who Influences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Subjects that require more  in-depth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296.305 Lets get “WAC” Compliant 2014 Budget Impacts</dc:title>
  <dc:creator>Rob</dc:creator>
  <cp:lastModifiedBy>Kathleen Harmon</cp:lastModifiedBy>
  <cp:revision>43</cp:revision>
  <dcterms:created xsi:type="dcterms:W3CDTF">2013-05-19T15:20:58Z</dcterms:created>
  <dcterms:modified xsi:type="dcterms:W3CDTF">2013-08-20T21:39:06Z</dcterms:modified>
</cp:coreProperties>
</file>