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7" r:id="rId3"/>
    <p:sldId id="259" r:id="rId4"/>
    <p:sldId id="291" r:id="rId5"/>
    <p:sldId id="261" r:id="rId6"/>
    <p:sldId id="262" r:id="rId7"/>
    <p:sldId id="263" r:id="rId8"/>
    <p:sldId id="264" r:id="rId9"/>
    <p:sldId id="265" r:id="rId10"/>
    <p:sldId id="266" r:id="rId11"/>
    <p:sldId id="267" r:id="rId12"/>
    <p:sldId id="268" r:id="rId13"/>
    <p:sldId id="269" r:id="rId14"/>
    <p:sldId id="270" r:id="rId15"/>
    <p:sldId id="271" r:id="rId16"/>
    <p:sldId id="272" r:id="rId17"/>
    <p:sldId id="292" r:id="rId18"/>
    <p:sldId id="279" r:id="rId19"/>
    <p:sldId id="278" r:id="rId20"/>
    <p:sldId id="277" r:id="rId21"/>
    <p:sldId id="290" r:id="rId22"/>
    <p:sldId id="288" r:id="rId23"/>
    <p:sldId id="289" r:id="rId24"/>
    <p:sldId id="295" r:id="rId25"/>
    <p:sldId id="293" r:id="rId26"/>
    <p:sldId id="281" r:id="rId27"/>
    <p:sldId id="282" r:id="rId28"/>
    <p:sldId id="287" r:id="rId29"/>
    <p:sldId id="285" r:id="rId30"/>
    <p:sldId id="283" r:id="rId31"/>
    <p:sldId id="284" r:id="rId32"/>
    <p:sldId id="286" r:id="rId33"/>
    <p:sldId id="274" r:id="rId34"/>
    <p:sldId id="273" r:id="rId35"/>
    <p:sldId id="275" r:id="rId36"/>
    <p:sldId id="27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72" y="-2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D2165-DB4E-4492-A6EB-49EDEFAF1E9B}" type="datetimeFigureOut">
              <a:rPr lang="en-US" smtClean="0"/>
              <a:t>5/9/2017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D50270-9B18-449B-9F30-AAFB62180655}" type="slidenum">
              <a:rPr lang="en-US" smtClean="0"/>
              <a:t>‹#›</a:t>
            </a:fld>
            <a:endParaRPr lang="en-US"/>
          </a:p>
        </p:txBody>
      </p:sp>
    </p:spTree>
    <p:extLst>
      <p:ext uri="{BB962C8B-B14F-4D97-AF65-F5344CB8AC3E}">
        <p14:creationId xmlns:p14="http://schemas.microsoft.com/office/powerpoint/2010/main" val="285118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1D1D01F8-8FC3-4F1C-B1A7-501184BCBB6E}" type="slidenum">
              <a:rPr lang="en-US" sz="1200" smtClean="0"/>
              <a:pPr eaLnBrk="1" hangingPunct="1"/>
              <a:t>12</a:t>
            </a:fld>
            <a:endParaRPr 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Each of these will be discussed later.  Just introduce and move on.</a:t>
            </a:r>
          </a:p>
        </p:txBody>
      </p:sp>
    </p:spTree>
    <p:extLst>
      <p:ext uri="{BB962C8B-B14F-4D97-AF65-F5344CB8AC3E}">
        <p14:creationId xmlns:p14="http://schemas.microsoft.com/office/powerpoint/2010/main" val="3004142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A41B01-8E3D-4D3D-907A-805B40285471}" type="slidenum">
              <a:rPr lang="en-US" smtClean="0"/>
              <a:t>32</a:t>
            </a:fld>
            <a:endParaRPr lang="en-US"/>
          </a:p>
        </p:txBody>
      </p:sp>
    </p:spTree>
    <p:extLst>
      <p:ext uri="{BB962C8B-B14F-4D97-AF65-F5344CB8AC3E}">
        <p14:creationId xmlns:p14="http://schemas.microsoft.com/office/powerpoint/2010/main" val="347870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fld id="{8767E2A2-E07A-498A-8237-45512BD12B0D}" type="slidenum">
              <a:rPr lang="en-US" sz="1200" smtClean="0"/>
              <a:pPr eaLnBrk="1" hangingPunct="1"/>
              <a:t>34</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Awareness and Prep – Use airplane safety checks as example</a:t>
            </a:r>
          </a:p>
        </p:txBody>
      </p:sp>
    </p:spTree>
    <p:extLst>
      <p:ext uri="{BB962C8B-B14F-4D97-AF65-F5344CB8AC3E}">
        <p14:creationId xmlns:p14="http://schemas.microsoft.com/office/powerpoint/2010/main" val="46268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Trauma Care for Educators program – KC Medic One</a:t>
            </a:r>
          </a:p>
          <a:p>
            <a:endParaRPr lang="en-US" dirty="0"/>
          </a:p>
          <a:p>
            <a:r>
              <a:rPr lang="en-US" dirty="0"/>
              <a:t>Care</a:t>
            </a:r>
            <a:r>
              <a:rPr lang="en-US" baseline="0" dirty="0"/>
              <a:t> Under Fire training – various police agencies</a:t>
            </a:r>
            <a:endParaRPr lang="en-US" dirty="0"/>
          </a:p>
        </p:txBody>
      </p:sp>
      <p:sp>
        <p:nvSpPr>
          <p:cNvPr id="4" name="Slide Number Placeholder 3"/>
          <p:cNvSpPr>
            <a:spLocks noGrp="1"/>
          </p:cNvSpPr>
          <p:nvPr>
            <p:ph type="sldNum" sz="quarter" idx="10"/>
          </p:nvPr>
        </p:nvSpPr>
        <p:spPr/>
        <p:txBody>
          <a:bodyPr/>
          <a:lstStyle/>
          <a:p>
            <a:fld id="{1DFC1025-9740-514C-8CF5-5AB3E447AFD7}" type="slidenum">
              <a:rPr lang="en-US" smtClean="0"/>
              <a:t>18</a:t>
            </a:fld>
            <a:endParaRPr lang="en-US"/>
          </a:p>
        </p:txBody>
      </p:sp>
    </p:spTree>
    <p:extLst>
      <p:ext uri="{BB962C8B-B14F-4D97-AF65-F5344CB8AC3E}">
        <p14:creationId xmlns:p14="http://schemas.microsoft.com/office/powerpoint/2010/main" val="95480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intervention</a:t>
            </a:r>
            <a:r>
              <a:rPr lang="en-US" baseline="0" dirty="0"/>
              <a:t> at the right time and place</a:t>
            </a:r>
            <a:endParaRPr lang="en-US" dirty="0"/>
          </a:p>
        </p:txBody>
      </p:sp>
      <p:sp>
        <p:nvSpPr>
          <p:cNvPr id="4" name="Slide Number Placeholder 3"/>
          <p:cNvSpPr>
            <a:spLocks noGrp="1"/>
          </p:cNvSpPr>
          <p:nvPr>
            <p:ph type="sldNum" sz="quarter" idx="10"/>
          </p:nvPr>
        </p:nvSpPr>
        <p:spPr/>
        <p:txBody>
          <a:bodyPr/>
          <a:lstStyle/>
          <a:p>
            <a:fld id="{1DFC1025-9740-514C-8CF5-5AB3E447AFD7}" type="slidenum">
              <a:rPr lang="en-US" smtClean="0"/>
              <a:t>19</a:t>
            </a:fld>
            <a:endParaRPr lang="en-US"/>
          </a:p>
        </p:txBody>
      </p:sp>
    </p:spTree>
    <p:extLst>
      <p:ext uri="{BB962C8B-B14F-4D97-AF65-F5344CB8AC3E}">
        <p14:creationId xmlns:p14="http://schemas.microsoft.com/office/powerpoint/2010/main" val="77965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C1025-9740-514C-8CF5-5AB3E447AFD7}" type="slidenum">
              <a:rPr lang="en-US" smtClean="0"/>
              <a:t>23</a:t>
            </a:fld>
            <a:endParaRPr lang="en-US"/>
          </a:p>
        </p:txBody>
      </p:sp>
    </p:spTree>
    <p:extLst>
      <p:ext uri="{BB962C8B-B14F-4D97-AF65-F5344CB8AC3E}">
        <p14:creationId xmlns:p14="http://schemas.microsoft.com/office/powerpoint/2010/main" val="2271663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22313"/>
            <a:ext cx="6096000" cy="3430587"/>
          </a:xfrm>
        </p:spPr>
      </p:sp>
      <p:sp>
        <p:nvSpPr>
          <p:cNvPr id="3" name="Notes Placeholder 2"/>
          <p:cNvSpPr>
            <a:spLocks noGrp="1"/>
          </p:cNvSpPr>
          <p:nvPr>
            <p:ph type="body" idx="1"/>
          </p:nvPr>
        </p:nvSpPr>
        <p:spPr/>
        <p:txBody>
          <a:bodyPr/>
          <a:lstStyle/>
          <a:p>
            <a:r>
              <a:rPr lang="en-US" dirty="0"/>
              <a:t>Why CAT over SOFTT?</a:t>
            </a:r>
          </a:p>
          <a:p>
            <a:r>
              <a:rPr lang="en-US" dirty="0"/>
              <a:t>Both</a:t>
            </a:r>
            <a:r>
              <a:rPr lang="en-US" baseline="0" dirty="0"/>
              <a:t> are good tourniquets, but the CAT has MUCH more data showing it’s efficacy and safety</a:t>
            </a:r>
          </a:p>
          <a:p>
            <a:r>
              <a:rPr lang="en-US" baseline="0" dirty="0"/>
              <a:t>~80% of military usage has been with the CAT</a:t>
            </a:r>
          </a:p>
          <a:p>
            <a:r>
              <a:rPr lang="en-US" baseline="0" dirty="0"/>
              <a:t>The 6</a:t>
            </a:r>
            <a:r>
              <a:rPr lang="en-US" baseline="30000" dirty="0"/>
              <a:t>th</a:t>
            </a:r>
            <a:r>
              <a:rPr lang="en-US" baseline="0" dirty="0"/>
              <a:t> Generation of the CAT has proven very reliable</a:t>
            </a:r>
          </a:p>
          <a:p>
            <a:r>
              <a:rPr lang="en-US" baseline="0" dirty="0"/>
              <a:t>The 7</a:t>
            </a:r>
            <a:r>
              <a:rPr lang="en-US" baseline="30000" dirty="0"/>
              <a:t>th</a:t>
            </a:r>
            <a:r>
              <a:rPr lang="en-US" baseline="0" dirty="0"/>
              <a:t> Generation of the CAT is new, and has various changes, including a single-route buckle</a:t>
            </a:r>
          </a:p>
          <a:p>
            <a:r>
              <a:rPr lang="en-US" baseline="0" dirty="0"/>
              <a:t>The current generation (3</a:t>
            </a:r>
            <a:r>
              <a:rPr lang="en-US" baseline="30000" dirty="0"/>
              <a:t>rd</a:t>
            </a:r>
            <a:r>
              <a:rPr lang="en-US" baseline="0" dirty="0"/>
              <a:t> Gen) of the SOFTT looks like it ought to be very good, but hasn’t yet been proven with many field applications</a:t>
            </a:r>
            <a:endParaRPr lang="en-US" dirty="0"/>
          </a:p>
        </p:txBody>
      </p:sp>
      <p:sp>
        <p:nvSpPr>
          <p:cNvPr id="4" name="Slide Number Placeholder 3"/>
          <p:cNvSpPr>
            <a:spLocks noGrp="1"/>
          </p:cNvSpPr>
          <p:nvPr>
            <p:ph type="sldNum" sz="quarter" idx="10"/>
          </p:nvPr>
        </p:nvSpPr>
        <p:spPr/>
        <p:txBody>
          <a:bodyPr/>
          <a:lstStyle/>
          <a:p>
            <a:fld id="{27CA6B6B-2EF7-45E5-AC3B-4C6B37737152}" type="slidenum">
              <a:rPr lang="en-US" smtClean="0"/>
              <a:pPr/>
              <a:t>25</a:t>
            </a:fld>
            <a:endParaRPr lang="en-US"/>
          </a:p>
        </p:txBody>
      </p:sp>
    </p:spTree>
    <p:extLst>
      <p:ext uri="{BB962C8B-B14F-4D97-AF65-F5344CB8AC3E}">
        <p14:creationId xmlns:p14="http://schemas.microsoft.com/office/powerpoint/2010/main" val="2697116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22313"/>
            <a:ext cx="6096000" cy="3430587"/>
          </a:xfrm>
        </p:spPr>
      </p:sp>
      <p:sp>
        <p:nvSpPr>
          <p:cNvPr id="3" name="Notes Placeholder 2"/>
          <p:cNvSpPr>
            <a:spLocks noGrp="1"/>
          </p:cNvSpPr>
          <p:nvPr>
            <p:ph type="body" idx="1"/>
          </p:nvPr>
        </p:nvSpPr>
        <p:spPr/>
        <p:txBody>
          <a:bodyPr/>
          <a:lstStyle/>
          <a:p>
            <a:r>
              <a:rPr lang="en-US" dirty="0"/>
              <a:t>Tourniquets hurt. Within about 20-30 minutes,</a:t>
            </a:r>
            <a:r>
              <a:rPr lang="en-US" baseline="0" dirty="0"/>
              <a:t> the pain will be severe.</a:t>
            </a:r>
          </a:p>
          <a:p>
            <a:r>
              <a:rPr lang="en-US" baseline="0" dirty="0"/>
              <a:t>Improvised tourniquets hurt worse than the commercial varieties.</a:t>
            </a:r>
          </a:p>
          <a:p>
            <a:endParaRPr lang="en-US" baseline="0" dirty="0"/>
          </a:p>
          <a:p>
            <a:r>
              <a:rPr lang="en-US" baseline="0" dirty="0"/>
              <a:t>Don’t let the patients complaint about the pain keep you from tightening the tourniquet adequately to stop the bleeding!</a:t>
            </a:r>
          </a:p>
          <a:p>
            <a:r>
              <a:rPr lang="en-US" baseline="0" dirty="0"/>
              <a:t>The solution to the pain is pain management drugs!</a:t>
            </a:r>
            <a:endParaRPr lang="en-US" dirty="0"/>
          </a:p>
        </p:txBody>
      </p:sp>
      <p:sp>
        <p:nvSpPr>
          <p:cNvPr id="4" name="Slide Number Placeholder 3"/>
          <p:cNvSpPr>
            <a:spLocks noGrp="1"/>
          </p:cNvSpPr>
          <p:nvPr>
            <p:ph type="sldNum" sz="quarter" idx="10"/>
          </p:nvPr>
        </p:nvSpPr>
        <p:spPr/>
        <p:txBody>
          <a:bodyPr/>
          <a:lstStyle/>
          <a:p>
            <a:fld id="{27CA6B6B-2EF7-45E5-AC3B-4C6B37737152}" type="slidenum">
              <a:rPr lang="en-US" smtClean="0"/>
              <a:pPr/>
              <a:t>26</a:t>
            </a:fld>
            <a:endParaRPr lang="en-US"/>
          </a:p>
        </p:txBody>
      </p:sp>
    </p:spTree>
    <p:extLst>
      <p:ext uri="{BB962C8B-B14F-4D97-AF65-F5344CB8AC3E}">
        <p14:creationId xmlns:p14="http://schemas.microsoft.com/office/powerpoint/2010/main" val="76285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22313"/>
            <a:ext cx="6096000" cy="3430587"/>
          </a:xfrm>
        </p:spPr>
      </p:sp>
      <p:sp>
        <p:nvSpPr>
          <p:cNvPr id="3" name="Notes Placeholder 2"/>
          <p:cNvSpPr>
            <a:spLocks noGrp="1"/>
          </p:cNvSpPr>
          <p:nvPr>
            <p:ph type="body" idx="1"/>
          </p:nvPr>
        </p:nvSpPr>
        <p:spPr/>
        <p:txBody>
          <a:bodyPr/>
          <a:lstStyle/>
          <a:p>
            <a:r>
              <a:rPr lang="en-US" dirty="0"/>
              <a:t>BP cuffs should be taped</a:t>
            </a:r>
            <a:r>
              <a:rPr lang="en-US" baseline="0" dirty="0"/>
              <a:t> to prevent </a:t>
            </a:r>
            <a:r>
              <a:rPr lang="en-US" baseline="0" dirty="0" err="1"/>
              <a:t>velcro</a:t>
            </a:r>
            <a:r>
              <a:rPr lang="en-US" baseline="0" dirty="0"/>
              <a:t> slippage, or accidental removal</a:t>
            </a:r>
          </a:p>
          <a:p>
            <a:r>
              <a:rPr lang="en-US" baseline="0" dirty="0"/>
              <a:t>BP cuffs aren’t designed to hold pressure for long periods. They will need to be checked very frequently or the tubing must be clamped or knotted</a:t>
            </a:r>
          </a:p>
          <a:p>
            <a:endParaRPr lang="en-US" baseline="0" dirty="0"/>
          </a:p>
          <a:p>
            <a:r>
              <a:rPr lang="en-US" baseline="0" dirty="0"/>
              <a:t>Triangular bandages come out of the package ready to be used as a tourniquet (about 3 in band)</a:t>
            </a:r>
          </a:p>
          <a:p>
            <a:r>
              <a:rPr lang="en-US" baseline="0" dirty="0"/>
              <a:t>Windlass must be sturdy – consider using a pair of trauma shears</a:t>
            </a:r>
            <a:endParaRPr lang="en-US" dirty="0"/>
          </a:p>
        </p:txBody>
      </p:sp>
      <p:sp>
        <p:nvSpPr>
          <p:cNvPr id="4" name="Slide Number Placeholder 3"/>
          <p:cNvSpPr>
            <a:spLocks noGrp="1"/>
          </p:cNvSpPr>
          <p:nvPr>
            <p:ph type="sldNum" sz="quarter" idx="10"/>
          </p:nvPr>
        </p:nvSpPr>
        <p:spPr/>
        <p:txBody>
          <a:bodyPr/>
          <a:lstStyle/>
          <a:p>
            <a:fld id="{27CA6B6B-2EF7-45E5-AC3B-4C6B37737152}" type="slidenum">
              <a:rPr lang="en-US" smtClean="0"/>
              <a:pPr/>
              <a:t>27</a:t>
            </a:fld>
            <a:endParaRPr lang="en-US"/>
          </a:p>
        </p:txBody>
      </p:sp>
    </p:spTree>
    <p:extLst>
      <p:ext uri="{BB962C8B-B14F-4D97-AF65-F5344CB8AC3E}">
        <p14:creationId xmlns:p14="http://schemas.microsoft.com/office/powerpoint/2010/main" val="821061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Jerry </a:t>
            </a:r>
            <a:r>
              <a:rPr lang="en-US" dirty="0" err="1"/>
              <a:t>Stromyer</a:t>
            </a:r>
            <a:r>
              <a:rPr lang="en-US" dirty="0"/>
              <a:t>, age 24 from Kincaid, WV - 1986</a:t>
            </a:r>
          </a:p>
          <a:p>
            <a:r>
              <a:rPr lang="en-US" dirty="0"/>
              <a:t>Bit down on blasting cap at party</a:t>
            </a:r>
          </a:p>
          <a:p>
            <a:r>
              <a:rPr lang="en-US" dirty="0"/>
              <a:t>“Hold my beer and watch this…”</a:t>
            </a:r>
          </a:p>
        </p:txBody>
      </p:sp>
      <p:sp>
        <p:nvSpPr>
          <p:cNvPr id="4" name="Slide Number Placeholder 3"/>
          <p:cNvSpPr>
            <a:spLocks noGrp="1"/>
          </p:cNvSpPr>
          <p:nvPr>
            <p:ph type="sldNum" sz="quarter" idx="10"/>
          </p:nvPr>
        </p:nvSpPr>
        <p:spPr/>
        <p:txBody>
          <a:bodyPr/>
          <a:lstStyle/>
          <a:p>
            <a:fld id="{1DFC1025-9740-514C-8CF5-5AB3E447AFD7}" type="slidenum">
              <a:rPr lang="en-US" smtClean="0"/>
              <a:t>28</a:t>
            </a:fld>
            <a:endParaRPr lang="en-US"/>
          </a:p>
        </p:txBody>
      </p:sp>
    </p:spTree>
    <p:extLst>
      <p:ext uri="{BB962C8B-B14F-4D97-AF65-F5344CB8AC3E}">
        <p14:creationId xmlns:p14="http://schemas.microsoft.com/office/powerpoint/2010/main" val="176073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FC1025-9740-514C-8CF5-5AB3E447AFD7}" type="slidenum">
              <a:rPr lang="en-US" smtClean="0"/>
              <a:t>31</a:t>
            </a:fld>
            <a:endParaRPr lang="en-US"/>
          </a:p>
        </p:txBody>
      </p:sp>
    </p:spTree>
    <p:extLst>
      <p:ext uri="{BB962C8B-B14F-4D97-AF65-F5344CB8AC3E}">
        <p14:creationId xmlns:p14="http://schemas.microsoft.com/office/powerpoint/2010/main" val="425933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2058D6-60F2-4FE0-A038-8668651AD4A2}"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4AA5AAC-FA9C-4BA8-AE74-678A1E2D904C}" type="datetime1">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6EC2C6D8-3928-4715-B6AD-4A802669F449}"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5A5C509-0CB7-4E6D-937C-0DF59905EC8F}"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1302D0D-A8D8-4734-943B-06B98F08B9E4}"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291051D-D7AC-4C73-B4C9-3C4958C30E3D}" type="datetime1">
              <a:rPr lang="en-US" smtClean="0"/>
              <a:t>5/9/2017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EC7DDE-6470-478C-805B-0868F368A8AE}" type="datetime1">
              <a:rPr lang="en-US" smtClean="0"/>
              <a:t>5/9/2017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F72D43-5429-4C33-807F-51098334E4C4}"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B0CD08-B2CF-433F-9D59-834D86EB63AE}"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101936-E9A6-4939-958E-5793C0FA050D}"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B54797-22AD-4B59-805A-F2C60B7780AE}" type="datetime1">
              <a:rPr lang="en-US" smtClean="0"/>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0ACFE4-B847-4F96-9DFF-2C26290CE0D7}" type="datetime1">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CEDD23-186D-4979-AD09-38C8D76A5B55}" type="datetime1">
              <a:rPr lang="en-US" smtClean="0"/>
              <a:t>5/9/2017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98889A5-2076-405F-A8CF-0CFE1056D9B0}" type="datetime1">
              <a:rPr lang="en-US" smtClean="0"/>
              <a:t>5/9/2017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9597D9B-3C53-4F1D-88D0-90289F477DCA}" type="datetime1">
              <a:rPr lang="en-US" smtClean="0"/>
              <a:t>5/9/2017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8E64635-3FFA-468D-9A69-8A1D092F9D11}" type="datetime1">
              <a:rPr lang="en-US" smtClean="0"/>
              <a:t>5/9/2017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52FFD0-A9B8-4BDA-8E72-CFCD72FFB8FD}" type="datetime1">
              <a:rPr lang="en-US" smtClean="0"/>
              <a:t>5/9/2017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205A785-3F70-4DB9-9732-2FA6F982409B}" type="datetime1">
              <a:rPr lang="en-US" smtClean="0"/>
              <a:t>5/9/2017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w9nldEZv16k" TargetMode="External"/><Relationship Id="rId2" Type="http://schemas.openxmlformats.org/officeDocument/2006/relationships/hyperlink" Target="https://www.youtube.com/watch?v=DFQ-oxhdFjE" TargetMode="External"/><Relationship Id="rId1" Type="http://schemas.openxmlformats.org/officeDocument/2006/relationships/slideLayout" Target="../slideLayouts/slideLayout2.xml"/><Relationship Id="rId5" Type="http://schemas.openxmlformats.org/officeDocument/2006/relationships/hyperlink" Target="https://www.dhs.gov/options-consideration-active-shooter-preparedness-video" TargetMode="External"/><Relationship Id="rId4" Type="http://schemas.openxmlformats.org/officeDocument/2006/relationships/hyperlink" Target="https://www.youtube.com/watch?v=5VcSwejU2D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dhs.gov/sites/default/files/publications/active_shooter_pamphlet_508.pdf" TargetMode="External"/><Relationship Id="rId2" Type="http://schemas.openxmlformats.org/officeDocument/2006/relationships/hyperlink" Target="https://www.dhs.gov/sites/default/files/publications/active-shooter-how-to-respond-508.pdf" TargetMode="External"/><Relationship Id="rId1" Type="http://schemas.openxmlformats.org/officeDocument/2006/relationships/slideLayout" Target="../slideLayouts/slideLayout6.xml"/><Relationship Id="rId4" Type="http://schemas.openxmlformats.org/officeDocument/2006/relationships/hyperlink" Target="https://www.dhs.gov/sites/default/files/publications/dhs-active-shooter-preparedness-program-fact-sheet-01-16-508.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1447800"/>
            <a:ext cx="10598022" cy="3329581"/>
          </a:xfrm>
        </p:spPr>
        <p:txBody>
          <a:bodyPr/>
          <a:lstStyle/>
          <a:p>
            <a:r>
              <a:rPr lang="en-US" dirty="0">
                <a:latin typeface="Baskerville Old Face" panose="02020602080505020303" pitchFamily="18" charset="0"/>
              </a:rPr>
              <a:t>Active Shooter Preparedness for  Administrative Professionals</a:t>
            </a:r>
          </a:p>
        </p:txBody>
      </p:sp>
      <p:sp>
        <p:nvSpPr>
          <p:cNvPr id="3" name="Subtitle 2"/>
          <p:cNvSpPr>
            <a:spLocks noGrp="1"/>
          </p:cNvSpPr>
          <p:nvPr>
            <p:ph type="subTitle" idx="1"/>
          </p:nvPr>
        </p:nvSpPr>
        <p:spPr/>
        <p:txBody>
          <a:bodyPr>
            <a:normAutofit/>
          </a:bodyPr>
          <a:lstStyle/>
          <a:p>
            <a:r>
              <a:rPr lang="en-US" dirty="0">
                <a:latin typeface="Baskerville Old Face" panose="02020602080505020303" pitchFamily="18" charset="0"/>
              </a:rPr>
              <a:t>Presented by </a:t>
            </a:r>
          </a:p>
          <a:p>
            <a:r>
              <a:rPr lang="en-US" dirty="0">
                <a:latin typeface="Baskerville Old Face" panose="02020602080505020303" pitchFamily="18" charset="0"/>
              </a:rPr>
              <a:t>Sergeant Paul Fairbanks and lieutenant Justin Walker</a:t>
            </a:r>
          </a:p>
        </p:txBody>
      </p:sp>
      <p:sp>
        <p:nvSpPr>
          <p:cNvPr id="5" name="Slide Number Placeholder 4"/>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25001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72965" y="609600"/>
            <a:ext cx="9879575" cy="838200"/>
          </a:xfrm>
        </p:spPr>
        <p:txBody>
          <a:bodyPr/>
          <a:lstStyle/>
          <a:p>
            <a:r>
              <a:rPr lang="en-US" sz="4000" dirty="0">
                <a:solidFill>
                  <a:srgbClr val="FFFF00"/>
                </a:solidFill>
                <a:latin typeface="Baskerville Old Face" panose="02020602080505020303" pitchFamily="18" charset="0"/>
              </a:rPr>
              <a:t>Visualization Exercise: “What if..” questions</a:t>
            </a:r>
          </a:p>
        </p:txBody>
      </p:sp>
      <p:sp>
        <p:nvSpPr>
          <p:cNvPr id="3" name="Content Placeholder 2"/>
          <p:cNvSpPr>
            <a:spLocks noGrp="1"/>
          </p:cNvSpPr>
          <p:nvPr>
            <p:ph idx="1"/>
          </p:nvPr>
        </p:nvSpPr>
        <p:spPr>
          <a:xfrm>
            <a:off x="472966" y="1576552"/>
            <a:ext cx="11366936" cy="4671847"/>
          </a:xfrm>
        </p:spPr>
        <p:txBody>
          <a:bodyPr>
            <a:normAutofit lnSpcReduction="10000"/>
          </a:bodyPr>
          <a:lstStyle/>
          <a:p>
            <a:pPr>
              <a:lnSpc>
                <a:spcPct val="150000"/>
              </a:lnSpc>
              <a:defRPr/>
            </a:pPr>
            <a:r>
              <a:rPr lang="en-US" sz="3200" dirty="0">
                <a:latin typeface="Baskerville Old Face" panose="02020602080505020303" pitchFamily="18" charset="0"/>
              </a:rPr>
              <a:t>What if I hear shooting and screaming down the hallway?</a:t>
            </a:r>
          </a:p>
          <a:p>
            <a:pPr>
              <a:lnSpc>
                <a:spcPct val="150000"/>
              </a:lnSpc>
              <a:defRPr/>
            </a:pPr>
            <a:r>
              <a:rPr lang="en-US" sz="3200" dirty="0">
                <a:latin typeface="Baskerville Old Face" panose="02020602080505020303" pitchFamily="18" charset="0"/>
              </a:rPr>
              <a:t>What if I’m running away from the shooting and I see bodies on the ground?</a:t>
            </a:r>
          </a:p>
          <a:p>
            <a:pPr>
              <a:lnSpc>
                <a:spcPct val="150000"/>
              </a:lnSpc>
              <a:defRPr/>
            </a:pPr>
            <a:r>
              <a:rPr lang="en-US" sz="3200" dirty="0">
                <a:latin typeface="Baskerville Old Face" panose="02020602080505020303" pitchFamily="18" charset="0"/>
              </a:rPr>
              <a:t>What do I do if the shooter is in front of me shooting at people, but they haven’t seen me yet?</a:t>
            </a:r>
          </a:p>
          <a:p>
            <a:pPr>
              <a:lnSpc>
                <a:spcPct val="150000"/>
              </a:lnSpc>
              <a:defRPr/>
            </a:pPr>
            <a:r>
              <a:rPr lang="en-US" sz="3200" dirty="0">
                <a:latin typeface="Baskerville Old Face" panose="02020602080505020303" pitchFamily="18" charset="0"/>
              </a:rPr>
              <a:t>Can I help everyone?  Should I help everyone?</a:t>
            </a:r>
          </a:p>
          <a:p>
            <a:pPr marL="0" indent="0">
              <a:lnSpc>
                <a:spcPct val="150000"/>
              </a:lnSpc>
              <a:buNone/>
              <a:defRPr/>
            </a:pPr>
            <a:endParaRPr lang="en-US" sz="3600" dirty="0">
              <a:latin typeface="Baskerville Old Face" panose="02020602080505020303" pitchFamily="18" charset="0"/>
            </a:endParaRPr>
          </a:p>
          <a:p>
            <a:pPr marL="0" indent="0">
              <a:buNone/>
              <a:defRPr/>
            </a:pPr>
            <a:endParaRPr lang="en-US" sz="2400" dirty="0">
              <a:solidFill>
                <a:srgbClr val="FFFF00"/>
              </a:solidFill>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23532451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4294967295"/>
          </p:nvPr>
        </p:nvSpPr>
        <p:spPr>
          <a:xfrm>
            <a:off x="431800" y="1291904"/>
            <a:ext cx="11404600" cy="5045395"/>
          </a:xfrm>
        </p:spPr>
        <p:txBody>
          <a:bodyPr>
            <a:normAutofit fontScale="92500"/>
          </a:bodyPr>
          <a:lstStyle/>
          <a:p>
            <a:pPr marL="0" indent="0">
              <a:buNone/>
            </a:pPr>
            <a:r>
              <a:rPr lang="en-US" sz="3600" dirty="0">
                <a:latin typeface="Baskerville Old Face" panose="02020602080505020303" pitchFamily="18" charset="0"/>
              </a:rPr>
              <a:t>Make up your own What IF questions.  Be specific or broad as you want.  The more answered questions you generate, the more you are preparing yourself for if the incident happens.</a:t>
            </a:r>
          </a:p>
          <a:p>
            <a:pPr marL="0" indent="0">
              <a:buNone/>
            </a:pPr>
            <a:endParaRPr lang="en-US" sz="2800" dirty="0">
              <a:latin typeface="Baskerville Old Face" panose="02020602080505020303" pitchFamily="18" charset="0"/>
            </a:endParaRPr>
          </a:p>
          <a:p>
            <a:pPr marL="0" indent="0">
              <a:buNone/>
            </a:pPr>
            <a:r>
              <a:rPr lang="en-US" sz="4000" dirty="0">
                <a:solidFill>
                  <a:srgbClr val="FFFF00"/>
                </a:solidFill>
                <a:latin typeface="Baskerville Old Face" panose="02020602080505020303" pitchFamily="18" charset="0"/>
              </a:rPr>
              <a:t>**Practice asking What If questions frequently.</a:t>
            </a:r>
          </a:p>
          <a:p>
            <a:pPr marL="0" indent="0">
              <a:buNone/>
            </a:pPr>
            <a:endParaRPr lang="en-US" sz="4000" dirty="0">
              <a:solidFill>
                <a:srgbClr val="FFFF00"/>
              </a:solidFill>
              <a:latin typeface="Baskerville Old Face" panose="02020602080505020303" pitchFamily="18" charset="0"/>
            </a:endParaRPr>
          </a:p>
          <a:p>
            <a:pPr marL="0" indent="0">
              <a:buNone/>
            </a:pPr>
            <a:r>
              <a:rPr lang="en-US" sz="4000" dirty="0">
                <a:solidFill>
                  <a:srgbClr val="FFFF00"/>
                </a:solidFill>
                <a:latin typeface="Baskerville Old Face" panose="02020602080505020303" pitchFamily="18" charset="0"/>
              </a:rPr>
              <a:t>**Make it your own simulation.  When you see a random person, pretend they are shooter.  What would you do?</a:t>
            </a:r>
          </a:p>
        </p:txBody>
      </p:sp>
      <p:sp>
        <p:nvSpPr>
          <p:cNvPr id="2" name="Slide Number Placeholder 1"/>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2929523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68300" y="1257300"/>
            <a:ext cx="11480800" cy="1816100"/>
          </a:xfrm>
        </p:spPr>
        <p:txBody>
          <a:bodyPr/>
          <a:lstStyle/>
          <a:p>
            <a:pPr eaLnBrk="1" hangingPunct="1"/>
            <a:r>
              <a:rPr lang="en-US" sz="2800" dirty="0">
                <a:latin typeface="Baskerville Old Face" panose="02020602080505020303" pitchFamily="18" charset="0"/>
                <a:cs typeface="Times New Roman" pitchFamily="18" charset="0"/>
              </a:rPr>
              <a:t>“</a:t>
            </a:r>
            <a:r>
              <a:rPr lang="en-US" sz="3600" dirty="0">
                <a:latin typeface="Baskerville Old Face" panose="02020602080505020303" pitchFamily="18" charset="0"/>
                <a:cs typeface="Times New Roman" pitchFamily="18" charset="0"/>
              </a:rPr>
              <a:t>An individual must use his/her own discretion during an active shooter event as to whether he/she chooses to run to safety or remain in place…but, do SOMETHING.”</a:t>
            </a:r>
            <a:r>
              <a:rPr lang="en-US" sz="2400" dirty="0">
                <a:cs typeface="Times New Roman" pitchFamily="18" charset="0"/>
              </a:rPr>
              <a:t/>
            </a:r>
            <a:br>
              <a:rPr lang="en-US" sz="2400" dirty="0">
                <a:cs typeface="Times New Roman" pitchFamily="18" charset="0"/>
              </a:rPr>
            </a:br>
            <a:r>
              <a:rPr lang="en-US" sz="2000" dirty="0">
                <a:cs typeface="Times New Roman" pitchFamily="18" charset="0"/>
              </a:rPr>
              <a:t/>
            </a:r>
            <a:br>
              <a:rPr lang="en-US" sz="2000" dirty="0">
                <a:cs typeface="Times New Roman" pitchFamily="18" charset="0"/>
              </a:rPr>
            </a:br>
            <a:endParaRPr lang="en-US" dirty="0">
              <a:cs typeface="Times New Roman" pitchFamily="18" charset="0"/>
            </a:endParaRPr>
          </a:p>
        </p:txBody>
      </p:sp>
      <p:sp>
        <p:nvSpPr>
          <p:cNvPr id="14339" name="Rectangle 3"/>
          <p:cNvSpPr>
            <a:spLocks noGrp="1" noChangeArrowheads="1"/>
          </p:cNvSpPr>
          <p:nvPr>
            <p:ph type="body" idx="1"/>
          </p:nvPr>
        </p:nvSpPr>
        <p:spPr>
          <a:xfrm>
            <a:off x="368300" y="2971800"/>
            <a:ext cx="11480800" cy="3276600"/>
          </a:xfrm>
        </p:spPr>
        <p:txBody>
          <a:bodyPr/>
          <a:lstStyle/>
          <a:p>
            <a:pPr marL="0" indent="0">
              <a:buNone/>
              <a:defRPr/>
            </a:pPr>
            <a:endParaRPr lang="en-US" dirty="0"/>
          </a:p>
          <a:p>
            <a:pPr marL="0" indent="0">
              <a:buNone/>
              <a:defRPr/>
            </a:pPr>
            <a:r>
              <a:rPr lang="en-US" sz="4000" b="1" dirty="0">
                <a:latin typeface="Baskerville Old Face" panose="02020602080505020303" pitchFamily="18" charset="0"/>
                <a:cs typeface="Times New Roman" pitchFamily="18" charset="0"/>
              </a:rPr>
              <a:t>                 MAKE A DECISION</a:t>
            </a:r>
            <a:r>
              <a:rPr lang="en-US" sz="4000" dirty="0">
                <a:latin typeface="Baskerville Old Face" panose="02020602080505020303" pitchFamily="18" charset="0"/>
              </a:rPr>
              <a:t>!</a:t>
            </a:r>
          </a:p>
          <a:p>
            <a:pPr lvl="1" eaLnBrk="1" hangingPunct="1">
              <a:defRPr/>
            </a:pPr>
            <a:r>
              <a:rPr lang="en-US" sz="3600" dirty="0">
                <a:solidFill>
                  <a:srgbClr val="FFFF00"/>
                </a:solidFill>
                <a:latin typeface="Baskerville Old Face" panose="02020602080505020303" pitchFamily="18" charset="0"/>
              </a:rPr>
              <a:t>Run</a:t>
            </a:r>
          </a:p>
          <a:p>
            <a:pPr lvl="1" eaLnBrk="1" hangingPunct="1">
              <a:defRPr/>
            </a:pPr>
            <a:r>
              <a:rPr lang="en-US" sz="3600" dirty="0">
                <a:solidFill>
                  <a:schemeClr val="tx2">
                    <a:lumMod val="75000"/>
                  </a:schemeClr>
                </a:solidFill>
                <a:latin typeface="Baskerville Old Face" panose="02020602080505020303" pitchFamily="18" charset="0"/>
              </a:rPr>
              <a:t>Hide (</a:t>
            </a:r>
            <a:r>
              <a:rPr lang="en-US" sz="3600" dirty="0" err="1">
                <a:solidFill>
                  <a:schemeClr val="tx2">
                    <a:lumMod val="75000"/>
                  </a:schemeClr>
                </a:solidFill>
                <a:latin typeface="Baskerville Old Face" panose="02020602080505020303" pitchFamily="18" charset="0"/>
              </a:rPr>
              <a:t>ie</a:t>
            </a:r>
            <a:r>
              <a:rPr lang="en-US" sz="3600" dirty="0">
                <a:solidFill>
                  <a:schemeClr val="tx2">
                    <a:lumMod val="75000"/>
                  </a:schemeClr>
                </a:solidFill>
                <a:latin typeface="Baskerville Old Face" panose="02020602080505020303" pitchFamily="18" charset="0"/>
              </a:rPr>
              <a:t>. Lock Down Protocol, if Safe)</a:t>
            </a:r>
            <a:endParaRPr lang="en-US" sz="3600" dirty="0">
              <a:solidFill>
                <a:schemeClr val="accent5">
                  <a:lumMod val="50000"/>
                </a:schemeClr>
              </a:solidFill>
              <a:latin typeface="Baskerville Old Face" panose="02020602080505020303" pitchFamily="18" charset="0"/>
            </a:endParaRPr>
          </a:p>
          <a:p>
            <a:pPr lvl="1" eaLnBrk="1" hangingPunct="1">
              <a:defRPr/>
            </a:pPr>
            <a:r>
              <a:rPr lang="en-US" sz="3600" dirty="0">
                <a:solidFill>
                  <a:srgbClr val="FF0000"/>
                </a:solidFill>
                <a:latin typeface="Baskerville Old Face" panose="02020602080505020303" pitchFamily="18" charset="0"/>
              </a:rPr>
              <a:t>Fight</a:t>
            </a:r>
          </a:p>
          <a:p>
            <a:pPr lvl="1" eaLnBrk="1" hangingPunct="1">
              <a:buFontTx/>
              <a:buNone/>
              <a:defRPr/>
            </a:pPr>
            <a:endParaRPr lang="en-US" dirty="0"/>
          </a:p>
        </p:txBody>
      </p:sp>
      <p:sp>
        <p:nvSpPr>
          <p:cNvPr id="2" name="Slide Number Placeholder 1"/>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4254518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457200"/>
            <a:ext cx="11582400" cy="1143000"/>
          </a:xfrm>
        </p:spPr>
        <p:txBody>
          <a:bodyPr/>
          <a:lstStyle/>
          <a:p>
            <a:pPr eaLnBrk="1" hangingPunct="1"/>
            <a:r>
              <a:rPr lang="en-US" sz="4800" b="1" dirty="0">
                <a:solidFill>
                  <a:srgbClr val="FFFF00"/>
                </a:solidFill>
                <a:latin typeface="Baskerville Old Face" panose="02020602080505020303" pitchFamily="18" charset="0"/>
                <a:cs typeface="Times New Roman" pitchFamily="18" charset="0"/>
              </a:rPr>
              <a:t>Run</a:t>
            </a:r>
          </a:p>
        </p:txBody>
      </p:sp>
      <p:sp>
        <p:nvSpPr>
          <p:cNvPr id="16387" name="Rectangle 3"/>
          <p:cNvSpPr>
            <a:spLocks noGrp="1" noChangeArrowheads="1"/>
          </p:cNvSpPr>
          <p:nvPr>
            <p:ph type="body" idx="1"/>
          </p:nvPr>
        </p:nvSpPr>
        <p:spPr>
          <a:xfrm>
            <a:off x="304800" y="1676400"/>
            <a:ext cx="11582400" cy="4114800"/>
          </a:xfrm>
        </p:spPr>
        <p:txBody>
          <a:bodyPr>
            <a:noAutofit/>
          </a:bodyPr>
          <a:lstStyle/>
          <a:p>
            <a:pPr eaLnBrk="1" hangingPunct="1"/>
            <a:r>
              <a:rPr lang="en-US" sz="3600" dirty="0">
                <a:latin typeface="Baskerville Old Face" panose="02020602080505020303" pitchFamily="18" charset="0"/>
                <a:cs typeface="Times New Roman" pitchFamily="18" charset="0"/>
              </a:rPr>
              <a:t>If you can and you deem it safe, get out and get to a safe place</a:t>
            </a:r>
            <a:r>
              <a:rPr lang="en-US" sz="3600" dirty="0">
                <a:latin typeface="Baskerville Old Face" panose="02020602080505020303" pitchFamily="18" charset="0"/>
              </a:rPr>
              <a:t>.  (Consider having a planned off-campus run to location that administration knows about).</a:t>
            </a:r>
          </a:p>
          <a:p>
            <a:pPr eaLnBrk="1" hangingPunct="1"/>
            <a:r>
              <a:rPr lang="en-US" sz="3600" dirty="0">
                <a:latin typeface="Baskerville Old Face" panose="02020602080505020303" pitchFamily="18" charset="0"/>
                <a:cs typeface="Times New Roman" pitchFamily="18" charset="0"/>
              </a:rPr>
              <a:t>You will have to rely partially on instinct.</a:t>
            </a:r>
          </a:p>
          <a:p>
            <a:pPr eaLnBrk="1" hangingPunct="1"/>
            <a:r>
              <a:rPr lang="en-US" sz="3600" dirty="0">
                <a:latin typeface="Baskerville Old Face" panose="02020602080505020303" pitchFamily="18" charset="0"/>
                <a:cs typeface="Times New Roman" pitchFamily="18" charset="0"/>
              </a:rPr>
              <a:t>Leave belongings behind, but take your cell phone if it is handy.  (Remember to silence your cell phones). </a:t>
            </a:r>
            <a:br>
              <a:rPr lang="en-US" sz="3600" dirty="0">
                <a:latin typeface="Baskerville Old Face" panose="02020602080505020303" pitchFamily="18" charset="0"/>
                <a:cs typeface="Times New Roman" pitchFamily="18" charset="0"/>
              </a:rPr>
            </a:br>
            <a:endParaRPr lang="en-US" sz="3600" dirty="0">
              <a:latin typeface="Baskerville Old Face" panose="02020602080505020303"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3647455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452718"/>
            <a:ext cx="11493500" cy="1400530"/>
          </a:xfrm>
        </p:spPr>
        <p:txBody>
          <a:bodyPr/>
          <a:lstStyle/>
          <a:p>
            <a:pPr eaLnBrk="1" hangingPunct="1"/>
            <a:r>
              <a:rPr lang="en-US" sz="6000" b="1" dirty="0">
                <a:latin typeface="Baskerville Old Face" panose="02020602080505020303" pitchFamily="18" charset="0"/>
                <a:cs typeface="Times New Roman" pitchFamily="18" charset="0"/>
              </a:rPr>
              <a:t>Hide</a:t>
            </a:r>
          </a:p>
        </p:txBody>
      </p:sp>
      <p:sp>
        <p:nvSpPr>
          <p:cNvPr id="17411" name="Rectangle 3"/>
          <p:cNvSpPr>
            <a:spLocks noGrp="1" noChangeArrowheads="1"/>
          </p:cNvSpPr>
          <p:nvPr>
            <p:ph type="body" idx="1"/>
          </p:nvPr>
        </p:nvSpPr>
        <p:spPr>
          <a:xfrm>
            <a:off x="381000" y="1434354"/>
            <a:ext cx="11493500" cy="5091952"/>
          </a:xfrm>
        </p:spPr>
        <p:txBody>
          <a:bodyPr/>
          <a:lstStyle/>
          <a:p>
            <a:pPr eaLnBrk="1" hangingPunct="1">
              <a:lnSpc>
                <a:spcPct val="90000"/>
              </a:lnSpc>
            </a:pPr>
            <a:r>
              <a:rPr lang="en-US" sz="3600" dirty="0">
                <a:latin typeface="Baskerville Old Face" panose="02020602080505020303" pitchFamily="18" charset="0"/>
                <a:cs typeface="Times New Roman" pitchFamily="18" charset="0"/>
              </a:rPr>
              <a:t>Find a hidden, safe location</a:t>
            </a:r>
            <a:r>
              <a:rPr lang="en-US" sz="3600" dirty="0">
                <a:latin typeface="Baskerville Old Face" panose="02020602080505020303" pitchFamily="18" charset="0"/>
              </a:rPr>
              <a:t> (10 to 12 minutes of hiding)</a:t>
            </a:r>
          </a:p>
          <a:p>
            <a:pPr lvl="1" eaLnBrk="1" hangingPunct="1">
              <a:lnSpc>
                <a:spcPct val="90000"/>
              </a:lnSpc>
            </a:pPr>
            <a:r>
              <a:rPr lang="en-US" sz="3200" dirty="0">
                <a:latin typeface="Baskerville Old Face" panose="02020602080505020303" pitchFamily="18" charset="0"/>
              </a:rPr>
              <a:t>Remember if the shooter is an employee, they will be aware of LOCK DOWN Procedures and the facility layout.</a:t>
            </a:r>
          </a:p>
          <a:p>
            <a:pPr eaLnBrk="1" hangingPunct="1">
              <a:lnSpc>
                <a:spcPct val="90000"/>
              </a:lnSpc>
            </a:pPr>
            <a:r>
              <a:rPr lang="en-US" sz="3600" dirty="0">
                <a:latin typeface="Baskerville Old Face" panose="02020602080505020303" pitchFamily="18" charset="0"/>
                <a:cs typeface="Times New Roman" pitchFamily="18" charset="0"/>
              </a:rPr>
              <a:t>Find protection behind furniture if possible.</a:t>
            </a:r>
          </a:p>
          <a:p>
            <a:pPr lvl="1">
              <a:lnSpc>
                <a:spcPct val="90000"/>
              </a:lnSpc>
            </a:pPr>
            <a:r>
              <a:rPr lang="en-US" sz="3200" dirty="0">
                <a:latin typeface="Baskerville Old Face" panose="02020602080505020303" pitchFamily="18" charset="0"/>
                <a:cs typeface="Times New Roman" pitchFamily="18" charset="0"/>
              </a:rPr>
              <a:t>Know difference between concealment and cover.</a:t>
            </a:r>
            <a:r>
              <a:rPr lang="en-US" sz="3200" dirty="0">
                <a:latin typeface="Baskerville Old Face" panose="02020602080505020303" pitchFamily="18" charset="0"/>
              </a:rPr>
              <a:t>  </a:t>
            </a:r>
          </a:p>
          <a:p>
            <a:pPr eaLnBrk="1" hangingPunct="1">
              <a:lnSpc>
                <a:spcPct val="90000"/>
              </a:lnSpc>
            </a:pPr>
            <a:r>
              <a:rPr lang="en-US" sz="3600" dirty="0">
                <a:latin typeface="Baskerville Old Face" panose="02020602080505020303" pitchFamily="18" charset="0"/>
                <a:cs typeface="Times New Roman" pitchFamily="18" charset="0"/>
              </a:rPr>
              <a:t>Blockade the door with furniture or other heavy objects</a:t>
            </a:r>
            <a:r>
              <a:rPr lang="en-US" sz="3600" dirty="0">
                <a:latin typeface="Baskerville Old Face" panose="02020602080505020303" pitchFamily="18" charset="0"/>
              </a:rPr>
              <a:t>.</a:t>
            </a:r>
          </a:p>
          <a:p>
            <a:pPr eaLnBrk="1" hangingPunct="1">
              <a:lnSpc>
                <a:spcPct val="90000"/>
              </a:lnSpc>
            </a:pPr>
            <a:r>
              <a:rPr lang="en-US" sz="3600" dirty="0">
                <a:latin typeface="Baskerville Old Face" panose="02020602080505020303" pitchFamily="18" charset="0"/>
              </a:rPr>
              <a:t>Be prepared to transition to Run or Fight as the situation changes.</a:t>
            </a:r>
          </a:p>
          <a:p>
            <a:pPr eaLnBrk="1" hangingPunct="1">
              <a:lnSpc>
                <a:spcPct val="90000"/>
              </a:lnSpc>
              <a:buFontTx/>
              <a:buNone/>
            </a:pPr>
            <a:endParaRPr lang="en-US" dirty="0"/>
          </a:p>
        </p:txBody>
      </p:sp>
      <p:sp>
        <p:nvSpPr>
          <p:cNvPr id="2" name="Slide Number Placeholder 1"/>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2806045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452718"/>
            <a:ext cx="11531599" cy="1172882"/>
          </a:xfrm>
        </p:spPr>
        <p:txBody>
          <a:bodyPr/>
          <a:lstStyle/>
          <a:p>
            <a:pPr eaLnBrk="1" hangingPunct="1"/>
            <a:r>
              <a:rPr lang="en-US" sz="5400" b="1" dirty="0">
                <a:solidFill>
                  <a:srgbClr val="FF0000"/>
                </a:solidFill>
                <a:latin typeface="Baskerville Old Face" panose="02020602080505020303" pitchFamily="18" charset="0"/>
              </a:rPr>
              <a:t>FIGHT</a:t>
            </a:r>
          </a:p>
        </p:txBody>
      </p:sp>
      <p:sp>
        <p:nvSpPr>
          <p:cNvPr id="18435" name="Rectangle 3"/>
          <p:cNvSpPr>
            <a:spLocks noGrp="1" noChangeArrowheads="1"/>
          </p:cNvSpPr>
          <p:nvPr>
            <p:ph type="body" idx="1"/>
          </p:nvPr>
        </p:nvSpPr>
        <p:spPr>
          <a:xfrm>
            <a:off x="304800" y="1625600"/>
            <a:ext cx="11531599" cy="4800600"/>
          </a:xfrm>
        </p:spPr>
        <p:txBody>
          <a:bodyPr>
            <a:normAutofit lnSpcReduction="10000"/>
          </a:bodyPr>
          <a:lstStyle/>
          <a:p>
            <a:pPr eaLnBrk="1" hangingPunct="1">
              <a:lnSpc>
                <a:spcPct val="90000"/>
              </a:lnSpc>
            </a:pPr>
            <a:r>
              <a:rPr lang="en-US" sz="4000" b="1" dirty="0">
                <a:solidFill>
                  <a:srgbClr val="FFFF00"/>
                </a:solidFill>
                <a:latin typeface="Baskerville Old Face" panose="02020602080505020303" pitchFamily="18" charset="0"/>
                <a:cs typeface="Times New Roman" pitchFamily="18" charset="0"/>
              </a:rPr>
              <a:t>This is a very personal decision…. What do you have worth living for and what will you do to live?</a:t>
            </a:r>
          </a:p>
          <a:p>
            <a:pPr>
              <a:lnSpc>
                <a:spcPct val="90000"/>
              </a:lnSpc>
            </a:pPr>
            <a:r>
              <a:rPr lang="en-US" sz="3200" b="1" dirty="0">
                <a:latin typeface="Baskerville Old Face" panose="02020602080505020303" pitchFamily="18" charset="0"/>
                <a:cs typeface="Times New Roman" pitchFamily="18" charset="0"/>
              </a:rPr>
              <a:t>IF SUSPECT IS IN CLOSE PROXIMITY</a:t>
            </a:r>
            <a:r>
              <a:rPr lang="en-US" sz="3200" dirty="0">
                <a:latin typeface="Baskerville Old Face" panose="02020602080505020303" pitchFamily="18" charset="0"/>
              </a:rPr>
              <a:t> </a:t>
            </a:r>
            <a:endParaRPr lang="en-US" sz="3200" dirty="0">
              <a:latin typeface="Baskerville Old Face" panose="02020602080505020303" pitchFamily="18" charset="0"/>
              <a:cs typeface="Times New Roman" pitchFamily="18" charset="0"/>
            </a:endParaRPr>
          </a:p>
          <a:p>
            <a:pPr lvl="1" eaLnBrk="1" hangingPunct="1">
              <a:lnSpc>
                <a:spcPct val="90000"/>
              </a:lnSpc>
            </a:pPr>
            <a:r>
              <a:rPr lang="en-US" sz="2800" dirty="0">
                <a:latin typeface="Baskerville Old Face" panose="02020602080505020303" pitchFamily="18" charset="0"/>
                <a:cs typeface="Times New Roman" pitchFamily="18" charset="0"/>
              </a:rPr>
              <a:t>An individual must use his/her own discretion about when he or she must engage a shooter for survival.</a:t>
            </a:r>
            <a:r>
              <a:rPr lang="en-US" sz="2800" dirty="0">
                <a:latin typeface="Baskerville Old Face" panose="02020602080505020303" pitchFamily="18" charset="0"/>
              </a:rPr>
              <a:t> </a:t>
            </a:r>
          </a:p>
          <a:p>
            <a:pPr lvl="1" eaLnBrk="1" hangingPunct="1">
              <a:lnSpc>
                <a:spcPct val="90000"/>
              </a:lnSpc>
            </a:pPr>
            <a:r>
              <a:rPr lang="en-US" sz="2800" dirty="0">
                <a:latin typeface="Baskerville Old Face" panose="02020602080505020303" pitchFamily="18" charset="0"/>
                <a:cs typeface="Times New Roman" pitchFamily="18" charset="0"/>
              </a:rPr>
              <a:t>Make a plan as to how you will survive the situation.</a:t>
            </a:r>
            <a:r>
              <a:rPr lang="en-US" sz="2800" dirty="0">
                <a:latin typeface="Baskerville Old Face" panose="02020602080505020303" pitchFamily="18" charset="0"/>
              </a:rPr>
              <a:t> </a:t>
            </a:r>
          </a:p>
          <a:p>
            <a:pPr lvl="1" eaLnBrk="1" hangingPunct="1">
              <a:lnSpc>
                <a:spcPct val="90000"/>
              </a:lnSpc>
            </a:pPr>
            <a:r>
              <a:rPr lang="en-US" sz="2800" dirty="0">
                <a:latin typeface="Baskerville Old Face" panose="02020602080505020303" pitchFamily="18" charset="0"/>
                <a:cs typeface="Times New Roman" pitchFamily="18" charset="0"/>
              </a:rPr>
              <a:t>Make a total commitment to action and act as a team with others if possible.</a:t>
            </a:r>
          </a:p>
          <a:p>
            <a:pPr lvl="1" eaLnBrk="1" hangingPunct="1">
              <a:lnSpc>
                <a:spcPct val="90000"/>
              </a:lnSpc>
            </a:pPr>
            <a:r>
              <a:rPr lang="en-US" sz="2800" dirty="0">
                <a:latin typeface="Baskerville Old Face" panose="02020602080505020303" pitchFamily="18" charset="0"/>
                <a:cs typeface="Times New Roman" pitchFamily="18" charset="0"/>
              </a:rPr>
              <a:t>What do you have around you to use as a weapon?</a:t>
            </a:r>
            <a:r>
              <a:rPr lang="en-US" sz="2800" dirty="0">
                <a:latin typeface="Baskerville Old Face" panose="02020602080505020303" pitchFamily="18" charset="0"/>
              </a:rPr>
              <a:t> </a:t>
            </a:r>
          </a:p>
          <a:p>
            <a:pPr lvl="1" eaLnBrk="1" hangingPunct="1">
              <a:lnSpc>
                <a:spcPct val="90000"/>
              </a:lnSpc>
            </a:pPr>
            <a:r>
              <a:rPr lang="en-US" sz="2800" dirty="0">
                <a:latin typeface="Baskerville Old Face" panose="02020602080505020303" pitchFamily="18" charset="0"/>
                <a:cs typeface="Times New Roman" pitchFamily="18" charset="0"/>
              </a:rPr>
              <a:t>Do </a:t>
            </a:r>
            <a:r>
              <a:rPr lang="en-US" sz="2800" b="1" u="sng" dirty="0">
                <a:latin typeface="Baskerville Old Face" panose="02020602080505020303" pitchFamily="18" charset="0"/>
                <a:cs typeface="Times New Roman" pitchFamily="18" charset="0"/>
              </a:rPr>
              <a:t>WHATEVER</a:t>
            </a:r>
            <a:r>
              <a:rPr lang="en-US" sz="2800" dirty="0">
                <a:latin typeface="Baskerville Old Face" panose="02020602080505020303" pitchFamily="18" charset="0"/>
                <a:cs typeface="Times New Roman" pitchFamily="18" charset="0"/>
              </a:rPr>
              <a:t> is necessary to survive the situation.</a:t>
            </a:r>
            <a:r>
              <a:rPr lang="en-US" sz="2800" dirty="0">
                <a:latin typeface="Baskerville Old Face" panose="02020602080505020303" pitchFamily="18" charset="0"/>
              </a:rPr>
              <a:t> </a:t>
            </a:r>
          </a:p>
          <a:p>
            <a:pPr marL="457200" lvl="1" indent="0" eaLnBrk="1" hangingPunct="1">
              <a:lnSpc>
                <a:spcPct val="90000"/>
              </a:lnSpc>
              <a:buNone/>
            </a:pPr>
            <a:endParaRPr lang="en-US" sz="2800" dirty="0">
              <a:latin typeface="Baskerville Old Face" panose="02020602080505020303" pitchFamily="18" charset="0"/>
            </a:endParaRPr>
          </a:p>
          <a:p>
            <a:pPr eaLnBrk="1" hangingPunct="1">
              <a:lnSpc>
                <a:spcPct val="90000"/>
              </a:lnSpc>
              <a:buFontTx/>
              <a:buNone/>
            </a:pPr>
            <a:endParaRPr lang="en-US" sz="2800" dirty="0"/>
          </a:p>
        </p:txBody>
      </p:sp>
      <p:sp>
        <p:nvSpPr>
          <p:cNvPr id="2" name="Slide Number Placeholder 1"/>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360968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452718"/>
            <a:ext cx="11531599" cy="1400530"/>
          </a:xfrm>
        </p:spPr>
        <p:txBody>
          <a:bodyPr/>
          <a:lstStyle/>
          <a:p>
            <a:r>
              <a:rPr lang="en-US" sz="4800" dirty="0">
                <a:latin typeface="Baskerville Old Face" panose="02020602080505020303" pitchFamily="18" charset="0"/>
              </a:rPr>
              <a:t>What to Expect from Police:</a:t>
            </a:r>
          </a:p>
        </p:txBody>
      </p:sp>
      <p:sp>
        <p:nvSpPr>
          <p:cNvPr id="3" name="Content Placeholder 2"/>
          <p:cNvSpPr>
            <a:spLocks noGrp="1"/>
          </p:cNvSpPr>
          <p:nvPr>
            <p:ph idx="1"/>
          </p:nvPr>
        </p:nvSpPr>
        <p:spPr>
          <a:xfrm>
            <a:off x="381000" y="1559860"/>
            <a:ext cx="11531600" cy="4688540"/>
          </a:xfrm>
        </p:spPr>
        <p:txBody>
          <a:bodyPr/>
          <a:lstStyle/>
          <a:p>
            <a:pPr>
              <a:defRPr/>
            </a:pPr>
            <a:r>
              <a:rPr lang="en-US" sz="3600" dirty="0">
                <a:latin typeface="Baskerville Old Face" panose="02020602080505020303" pitchFamily="18" charset="0"/>
              </a:rPr>
              <a:t>They are there to find and stop the threat.</a:t>
            </a:r>
          </a:p>
          <a:p>
            <a:pPr>
              <a:defRPr/>
            </a:pPr>
            <a:r>
              <a:rPr lang="en-US" sz="3600" dirty="0">
                <a:latin typeface="Baskerville Old Face" panose="02020602080505020303" pitchFamily="18" charset="0"/>
              </a:rPr>
              <a:t>Officers are in a heightened sense of awareness to threats.</a:t>
            </a:r>
          </a:p>
          <a:p>
            <a:pPr>
              <a:defRPr/>
            </a:pPr>
            <a:r>
              <a:rPr lang="en-US" sz="3600" dirty="0">
                <a:latin typeface="Baskerville Old Face" panose="02020602080505020303" pitchFamily="18" charset="0"/>
              </a:rPr>
              <a:t>Do not run at them, make sudden movements, yell, scream at Officers</a:t>
            </a:r>
          </a:p>
          <a:p>
            <a:pPr>
              <a:defRPr/>
            </a:pPr>
            <a:r>
              <a:rPr lang="en-US" sz="3600" dirty="0">
                <a:latin typeface="Baskerville Old Face" panose="02020602080505020303" pitchFamily="18" charset="0"/>
              </a:rPr>
              <a:t>Show them your hands, tell them what you know, comply with their directions</a:t>
            </a:r>
          </a:p>
          <a:p>
            <a:pPr marL="0" indent="0">
              <a:buNone/>
              <a:defRPr/>
            </a:pPr>
            <a:endParaRPr lang="en-US" sz="2800" dirty="0"/>
          </a:p>
          <a:p>
            <a:pPr>
              <a:defRPr/>
            </a:pPr>
            <a:endParaRPr lang="en-US" dirty="0"/>
          </a:p>
          <a:p>
            <a:pPr>
              <a:defRPr/>
            </a:pPr>
            <a:endParaRPr lang="en-US" dirty="0"/>
          </a:p>
          <a:p>
            <a:pPr>
              <a:defRPr/>
            </a:pPr>
            <a:endParaRPr lang="en-US" dirty="0"/>
          </a:p>
        </p:txBody>
      </p:sp>
      <p:sp>
        <p:nvSpPr>
          <p:cNvPr id="2" name="Slide Number Placeholder 1"/>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2292997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65021"/>
          </a:xfrm>
        </p:spPr>
        <p:txBody>
          <a:bodyPr/>
          <a:lstStyle/>
          <a:p>
            <a:pPr algn="ctr"/>
            <a:r>
              <a:rPr lang="en-US" sz="4400" dirty="0">
                <a:latin typeface="Baskerville Old Face" panose="02020602080505020303" pitchFamily="18" charset="0"/>
              </a:rPr>
              <a:t>Calling 911</a:t>
            </a:r>
          </a:p>
        </p:txBody>
      </p:sp>
      <p:sp>
        <p:nvSpPr>
          <p:cNvPr id="3" name="Content Placeholder 2"/>
          <p:cNvSpPr>
            <a:spLocks noGrp="1"/>
          </p:cNvSpPr>
          <p:nvPr>
            <p:ph idx="1"/>
          </p:nvPr>
        </p:nvSpPr>
        <p:spPr>
          <a:xfrm>
            <a:off x="385894" y="2052918"/>
            <a:ext cx="9663959" cy="4195481"/>
          </a:xfrm>
        </p:spPr>
        <p:txBody>
          <a:bodyPr>
            <a:normAutofit/>
          </a:bodyPr>
          <a:lstStyle/>
          <a:p>
            <a:r>
              <a:rPr lang="en-US" sz="3600" dirty="0">
                <a:latin typeface="Baskerville Old Face" panose="02020602080505020303" pitchFamily="18" charset="0"/>
              </a:rPr>
              <a:t>Only call when you're safe</a:t>
            </a:r>
          </a:p>
          <a:p>
            <a:r>
              <a:rPr lang="en-US" sz="3600" dirty="0">
                <a:latin typeface="Baskerville Old Face" panose="02020602080505020303" pitchFamily="18" charset="0"/>
              </a:rPr>
              <a:t>Know where you're calling from</a:t>
            </a:r>
          </a:p>
          <a:p>
            <a:r>
              <a:rPr lang="en-US" sz="3600" dirty="0">
                <a:latin typeface="Baskerville Old Face" panose="02020602080505020303" pitchFamily="18" charset="0"/>
              </a:rPr>
              <a:t>Who, what, where, when?</a:t>
            </a:r>
          </a:p>
        </p:txBody>
      </p:sp>
      <p:sp>
        <p:nvSpPr>
          <p:cNvPr id="5" name="Slide Number Placeholder 4"/>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3246384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366" y="155448"/>
            <a:ext cx="8229600" cy="1252728"/>
          </a:xfrm>
        </p:spPr>
        <p:txBody>
          <a:bodyPr>
            <a:normAutofit fontScale="90000"/>
          </a:bodyPr>
          <a:lstStyle/>
          <a:p>
            <a:pPr algn="ctr"/>
            <a:r>
              <a:rPr lang="en-US" b="1" i="1" dirty="0">
                <a:solidFill>
                  <a:schemeClr val="tx2">
                    <a:lumMod val="60000"/>
                    <a:lumOff val="40000"/>
                  </a:schemeClr>
                </a:solidFill>
                <a:latin typeface="Baskerville Old Face" panose="02020602080505020303" pitchFamily="18" charset="0"/>
              </a:rPr>
              <a:t>First Care Providers</a:t>
            </a:r>
            <a:br>
              <a:rPr lang="en-US" b="1" i="1" dirty="0">
                <a:solidFill>
                  <a:schemeClr val="tx2">
                    <a:lumMod val="60000"/>
                    <a:lumOff val="40000"/>
                  </a:schemeClr>
                </a:solidFill>
                <a:latin typeface="Baskerville Old Face" panose="02020602080505020303" pitchFamily="18" charset="0"/>
              </a:rPr>
            </a:br>
            <a:r>
              <a:rPr lang="en-US" sz="2800" b="1" i="1" dirty="0">
                <a:solidFill>
                  <a:schemeClr val="tx2">
                    <a:lumMod val="60000"/>
                    <a:lumOff val="40000"/>
                  </a:schemeClr>
                </a:solidFill>
                <a:latin typeface="Baskerville Old Face" panose="02020602080505020303" pitchFamily="18" charset="0"/>
              </a:rPr>
              <a:t>and</a:t>
            </a:r>
            <a:r>
              <a:rPr lang="en-US" b="1" i="1" dirty="0">
                <a:solidFill>
                  <a:schemeClr val="tx2">
                    <a:lumMod val="60000"/>
                    <a:lumOff val="40000"/>
                  </a:schemeClr>
                </a:solidFill>
                <a:latin typeface="Baskerville Old Face" panose="02020602080505020303" pitchFamily="18" charset="0"/>
              </a:rPr>
              <a:t> Non-Medical First Responders</a:t>
            </a:r>
          </a:p>
        </p:txBody>
      </p:sp>
      <p:pic>
        <p:nvPicPr>
          <p:cNvPr id="4" name="Picture 3"/>
          <p:cNvPicPr>
            <a:picLocks noChangeAspect="1"/>
          </p:cNvPicPr>
          <p:nvPr/>
        </p:nvPicPr>
        <p:blipFill>
          <a:blip r:embed="rId3"/>
          <a:stretch>
            <a:fillRect/>
          </a:stretch>
        </p:blipFill>
        <p:spPr>
          <a:xfrm>
            <a:off x="2229366" y="1974296"/>
            <a:ext cx="3617731" cy="2715295"/>
          </a:xfrm>
          <a:prstGeom prst="rect">
            <a:avLst/>
          </a:prstGeom>
        </p:spPr>
      </p:pic>
      <p:pic>
        <p:nvPicPr>
          <p:cNvPr id="5" name="Picture 4"/>
          <p:cNvPicPr>
            <a:picLocks noChangeAspect="1"/>
          </p:cNvPicPr>
          <p:nvPr/>
        </p:nvPicPr>
        <p:blipFill>
          <a:blip r:embed="rId4"/>
          <a:stretch>
            <a:fillRect/>
          </a:stretch>
        </p:blipFill>
        <p:spPr>
          <a:xfrm>
            <a:off x="6519231" y="3331944"/>
            <a:ext cx="3810000" cy="2717800"/>
          </a:xfrm>
          <a:prstGeom prst="rect">
            <a:avLst/>
          </a:prstGeom>
        </p:spPr>
      </p:pic>
      <p:sp>
        <p:nvSpPr>
          <p:cNvPr id="6" name="TextBox 5"/>
          <p:cNvSpPr txBox="1"/>
          <p:nvPr/>
        </p:nvSpPr>
        <p:spPr>
          <a:xfrm>
            <a:off x="6258275" y="2362919"/>
            <a:ext cx="4030687" cy="461665"/>
          </a:xfrm>
          <a:prstGeom prst="rect">
            <a:avLst/>
          </a:prstGeom>
          <a:noFill/>
        </p:spPr>
        <p:txBody>
          <a:bodyPr wrap="square" rtlCol="0">
            <a:spAutoFit/>
          </a:bodyPr>
          <a:lstStyle/>
          <a:p>
            <a:r>
              <a:rPr lang="en-US" sz="2400" dirty="0">
                <a:latin typeface="Baskerville Old Face" panose="02020602080505020303" pitchFamily="18" charset="0"/>
              </a:rPr>
              <a:t>Law Enforcement Officers</a:t>
            </a:r>
          </a:p>
        </p:txBody>
      </p:sp>
      <p:sp>
        <p:nvSpPr>
          <p:cNvPr id="7" name="TextBox 6"/>
          <p:cNvSpPr txBox="1"/>
          <p:nvPr/>
        </p:nvSpPr>
        <p:spPr>
          <a:xfrm>
            <a:off x="2229366" y="5255711"/>
            <a:ext cx="3617730" cy="461665"/>
          </a:xfrm>
          <a:prstGeom prst="rect">
            <a:avLst/>
          </a:prstGeom>
          <a:noFill/>
        </p:spPr>
        <p:txBody>
          <a:bodyPr wrap="square" rtlCol="0">
            <a:spAutoFit/>
          </a:bodyPr>
          <a:lstStyle/>
          <a:p>
            <a:r>
              <a:rPr lang="en-US" sz="2400" dirty="0">
                <a:latin typeface="Baskerville Old Face" panose="02020602080505020303" pitchFamily="18" charset="0"/>
              </a:rPr>
              <a:t>Eye witnesses</a:t>
            </a:r>
          </a:p>
        </p:txBody>
      </p:sp>
      <p:cxnSp>
        <p:nvCxnSpPr>
          <p:cNvPr id="9" name="Straight Connector 8"/>
          <p:cNvCxnSpPr/>
          <p:nvPr/>
        </p:nvCxnSpPr>
        <p:spPr>
          <a:xfrm>
            <a:off x="2229366" y="6049744"/>
            <a:ext cx="36711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6258276" y="2863278"/>
            <a:ext cx="403068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3456618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1312807" cy="1400530"/>
          </a:xfrm>
        </p:spPr>
        <p:txBody>
          <a:bodyPr/>
          <a:lstStyle/>
          <a:p>
            <a:pPr algn="ctr"/>
            <a:r>
              <a:rPr lang="en-US" sz="6000" b="1" i="1" dirty="0">
                <a:solidFill>
                  <a:schemeClr val="tx2">
                    <a:lumMod val="60000"/>
                    <a:lumOff val="40000"/>
                  </a:schemeClr>
                </a:solidFill>
                <a:latin typeface="Baskerville Old Face" panose="02020602080505020303" pitchFamily="18" charset="0"/>
              </a:rPr>
              <a:t>Trauma Chain of Survival</a:t>
            </a:r>
            <a:r>
              <a:rPr lang="en-US" b="1" i="1" dirty="0">
                <a:solidFill>
                  <a:schemeClr val="tx2">
                    <a:lumMod val="60000"/>
                    <a:lumOff val="40000"/>
                  </a:schemeClr>
                </a:solidFill>
              </a:rPr>
              <a:t/>
            </a:r>
            <a:br>
              <a:rPr lang="en-US" b="1" i="1" dirty="0">
                <a:solidFill>
                  <a:schemeClr val="tx2">
                    <a:lumMod val="60000"/>
                    <a:lumOff val="40000"/>
                  </a:schemeClr>
                </a:solidFill>
              </a:rPr>
            </a:br>
            <a:endParaRPr lang="en-US" b="1" i="1" dirty="0">
              <a:solidFill>
                <a:schemeClr val="tx2">
                  <a:lumMod val="60000"/>
                  <a:lumOff val="40000"/>
                </a:schemeClr>
              </a:solidFill>
            </a:endParaRPr>
          </a:p>
        </p:txBody>
      </p:sp>
      <p:pic>
        <p:nvPicPr>
          <p:cNvPr id="4" name="Content Placeholder 3"/>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t="-453" b="-191"/>
          <a:stretch/>
        </p:blipFill>
        <p:spPr>
          <a:xfrm>
            <a:off x="2174090" y="1722521"/>
            <a:ext cx="8229600" cy="1947334"/>
          </a:xfrm>
          <a:prstGeom prst="rect">
            <a:avLst/>
          </a:prstGeom>
        </p:spPr>
      </p:pic>
      <p:sp>
        <p:nvSpPr>
          <p:cNvPr id="5" name="Rectangle 4"/>
          <p:cNvSpPr/>
          <p:nvPr/>
        </p:nvSpPr>
        <p:spPr>
          <a:xfrm rot="17979148">
            <a:off x="2984668" y="4924027"/>
            <a:ext cx="2949151" cy="707886"/>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Non medical </a:t>
            </a:r>
          </a:p>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First Responders (LEO) </a:t>
            </a:r>
          </a:p>
        </p:txBody>
      </p:sp>
      <p:sp>
        <p:nvSpPr>
          <p:cNvPr id="6" name="Rectangle 5"/>
          <p:cNvSpPr/>
          <p:nvPr/>
        </p:nvSpPr>
        <p:spPr>
          <a:xfrm rot="18175444">
            <a:off x="1439062" y="4616829"/>
            <a:ext cx="2951246" cy="1323439"/>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First Care Providers</a:t>
            </a:r>
          </a:p>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(community members, teachers, security)</a:t>
            </a:r>
          </a:p>
        </p:txBody>
      </p:sp>
      <p:sp>
        <p:nvSpPr>
          <p:cNvPr id="7" name="Rectangle 6"/>
          <p:cNvSpPr/>
          <p:nvPr/>
        </p:nvSpPr>
        <p:spPr>
          <a:xfrm rot="17993234">
            <a:off x="5276496" y="4677977"/>
            <a:ext cx="1327608" cy="707886"/>
          </a:xfrm>
          <a:prstGeom prst="rect">
            <a:avLst/>
          </a:prstGeom>
          <a:noFill/>
        </p:spPr>
        <p:txBody>
          <a:bodyPr wrap="none" lIns="91440" tIns="45720" rIns="91440" bIns="45720">
            <a:spAutoFit/>
          </a:bodyPr>
          <a:lstStyle/>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Fire/EMS</a:t>
            </a:r>
          </a:p>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(BLS/ALS)</a:t>
            </a:r>
          </a:p>
        </p:txBody>
      </p:sp>
      <p:sp>
        <p:nvSpPr>
          <p:cNvPr id="8" name="Rectangle 7"/>
          <p:cNvSpPr/>
          <p:nvPr/>
        </p:nvSpPr>
        <p:spPr>
          <a:xfrm rot="17985264">
            <a:off x="6286880" y="4608489"/>
            <a:ext cx="2157023" cy="1015663"/>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Emergency Medicine</a:t>
            </a:r>
          </a:p>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(ER)</a:t>
            </a:r>
          </a:p>
        </p:txBody>
      </p:sp>
      <p:sp>
        <p:nvSpPr>
          <p:cNvPr id="9" name="Rectangle 8"/>
          <p:cNvSpPr/>
          <p:nvPr/>
        </p:nvSpPr>
        <p:spPr>
          <a:xfrm rot="17892358">
            <a:off x="7674880" y="4890299"/>
            <a:ext cx="2436066" cy="707886"/>
          </a:xfrm>
          <a:prstGeom prst="rect">
            <a:avLst/>
          </a:prstGeom>
          <a:noFill/>
        </p:spPr>
        <p:txBody>
          <a:bodyPr wrap="square" lIns="91440" tIns="45720" rIns="91440" bIns="45720">
            <a:spAutoFit/>
          </a:bodyPr>
          <a:lstStyle/>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Trauma Surgeons</a:t>
            </a:r>
          </a:p>
          <a:p>
            <a:pPr algn="ctr"/>
            <a:r>
              <a:rPr lang="en-US" sz="2000" b="1" dirty="0">
                <a:ln w="12700">
                  <a:solidFill>
                    <a:schemeClr val="tx2">
                      <a:satMod val="155000"/>
                    </a:schemeClr>
                  </a:solidFill>
                  <a:prstDash val="solid"/>
                </a:ln>
                <a:effectLst>
                  <a:outerShdw blurRad="41275" dist="20320" dir="1800000" algn="tl" rotWithShape="0">
                    <a:srgbClr val="000000">
                      <a:alpha val="40000"/>
                    </a:srgbClr>
                  </a:outerShdw>
                </a:effectLst>
              </a:rPr>
              <a:t>(OR)</a:t>
            </a:r>
          </a:p>
        </p:txBody>
      </p:sp>
      <p:sp>
        <p:nvSpPr>
          <p:cNvPr id="14" name="Slide Number Placeholder 13"/>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967019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087821"/>
            <a:ext cx="8825658" cy="961696"/>
          </a:xfrm>
        </p:spPr>
        <p:txBody>
          <a:bodyPr/>
          <a:lstStyle/>
          <a:p>
            <a:pPr algn="ctr"/>
            <a:r>
              <a:rPr lang="en-US" dirty="0">
                <a:latin typeface="Baskerville Old Face" panose="02020602080505020303" pitchFamily="18" charset="0"/>
              </a:rPr>
              <a:t>Mental Preparation</a:t>
            </a:r>
          </a:p>
        </p:txBody>
      </p:sp>
      <p:sp>
        <p:nvSpPr>
          <p:cNvPr id="3" name="Subtitle 2"/>
          <p:cNvSpPr>
            <a:spLocks noGrp="1"/>
          </p:cNvSpPr>
          <p:nvPr>
            <p:ph type="subTitle" idx="1"/>
          </p:nvPr>
        </p:nvSpPr>
        <p:spPr>
          <a:xfrm>
            <a:off x="1154955" y="2759977"/>
            <a:ext cx="8825658" cy="3649211"/>
          </a:xfrm>
        </p:spPr>
        <p:txBody>
          <a:bodyPr>
            <a:normAutofit/>
          </a:bodyPr>
          <a:lstStyle/>
          <a:p>
            <a:pPr algn="ctr"/>
            <a:r>
              <a:rPr lang="en-US" sz="5400" dirty="0">
                <a:solidFill>
                  <a:schemeClr val="tx1"/>
                </a:solidFill>
                <a:latin typeface="Baskerville Old Face" panose="02020602080505020303" pitchFamily="18" charset="0"/>
              </a:rPr>
              <a:t>WHAT IF?</a:t>
            </a:r>
          </a:p>
          <a:p>
            <a:pPr algn="ctr"/>
            <a:r>
              <a:rPr lang="en-US" sz="4300" dirty="0">
                <a:solidFill>
                  <a:schemeClr val="tx1"/>
                </a:solidFill>
                <a:latin typeface="Baskerville Old Face" panose="02020602080505020303" pitchFamily="18" charset="0"/>
              </a:rPr>
              <a:t>-</a:t>
            </a:r>
            <a:r>
              <a:rPr lang="en-US" sz="4400" dirty="0">
                <a:solidFill>
                  <a:schemeClr val="tx1"/>
                </a:solidFill>
                <a:latin typeface="Baskerville Old Face" panose="02020602080505020303" pitchFamily="18" charset="0"/>
              </a:rPr>
              <a:t>What will you do?</a:t>
            </a:r>
            <a:br>
              <a:rPr lang="en-US" sz="4400" dirty="0">
                <a:solidFill>
                  <a:schemeClr val="tx1"/>
                </a:solidFill>
                <a:latin typeface="Baskerville Old Face" panose="02020602080505020303" pitchFamily="18" charset="0"/>
              </a:rPr>
            </a:br>
            <a:r>
              <a:rPr lang="en-US" sz="4400" dirty="0">
                <a:solidFill>
                  <a:schemeClr val="tx1"/>
                </a:solidFill>
                <a:latin typeface="Baskerville Old Face" panose="02020602080505020303" pitchFamily="18" charset="0"/>
              </a:rPr>
              <a:t>-Do you feel like you are prepared?</a:t>
            </a:r>
            <a:endParaRPr lang="en-US" sz="4400" dirty="0">
              <a:solidFill>
                <a:schemeClr val="tx1"/>
              </a:solidFill>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34367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skerville Old Face" panose="02020602080505020303" pitchFamily="18" charset="0"/>
              </a:rPr>
              <a:t>What to do while waiting for Police and Fire, when in a safe location or after the threat is neutralized?</a:t>
            </a:r>
          </a:p>
        </p:txBody>
      </p:sp>
      <p:sp>
        <p:nvSpPr>
          <p:cNvPr id="3" name="Content Placeholder 2"/>
          <p:cNvSpPr>
            <a:spLocks noGrp="1"/>
          </p:cNvSpPr>
          <p:nvPr>
            <p:ph idx="1"/>
          </p:nvPr>
        </p:nvSpPr>
        <p:spPr>
          <a:xfrm>
            <a:off x="1103312" y="2969703"/>
            <a:ext cx="8946541" cy="3278696"/>
          </a:xfrm>
        </p:spPr>
        <p:txBody>
          <a:bodyPr>
            <a:normAutofit/>
          </a:bodyPr>
          <a:lstStyle/>
          <a:p>
            <a:r>
              <a:rPr lang="en-US" sz="4000" dirty="0">
                <a:latin typeface="Baskerville Old Face" panose="02020602080505020303" pitchFamily="18" charset="0"/>
              </a:rPr>
              <a:t>How to care for the injured?</a:t>
            </a:r>
          </a:p>
          <a:p>
            <a:r>
              <a:rPr lang="en-US" sz="4000" dirty="0">
                <a:latin typeface="Baskerville Old Face" panose="02020602080505020303" pitchFamily="18" charset="0"/>
              </a:rPr>
              <a:t>Do you have public access trauma kits?</a:t>
            </a:r>
          </a:p>
          <a:p>
            <a:r>
              <a:rPr lang="en-US" sz="4000" dirty="0">
                <a:latin typeface="Baskerville Old Face" panose="02020602080505020303" pitchFamily="18" charset="0"/>
              </a:rPr>
              <a:t>Do you know how to control bleeding?</a:t>
            </a:r>
          </a:p>
          <a:p>
            <a:r>
              <a:rPr lang="en-US" sz="4000" dirty="0">
                <a:latin typeface="Baskerville Old Face" panose="02020602080505020303" pitchFamily="18" charset="0"/>
              </a:rPr>
              <a:t>Do you know how to protect an airway?</a:t>
            </a:r>
          </a:p>
        </p:txBody>
      </p:sp>
      <p:sp>
        <p:nvSpPr>
          <p:cNvPr id="5" name="Slide Number Placeholder 4"/>
          <p:cNvSpPr>
            <a:spLocks noGrp="1"/>
          </p:cNvSpPr>
          <p:nvPr>
            <p:ph type="sldNum" sz="quarter" idx="12"/>
          </p:nvPr>
        </p:nvSpPr>
        <p:spPr/>
        <p:txBody>
          <a:bodyPr/>
          <a:lstStyle/>
          <a:p>
            <a:fld id="{D57F1E4F-1CFF-5643-939E-02111984F565}" type="slidenum">
              <a:rPr lang="en-US" smtClean="0"/>
              <a:t>20</a:t>
            </a:fld>
            <a:endParaRPr lang="en-US" dirty="0"/>
          </a:p>
        </p:txBody>
      </p:sp>
    </p:spTree>
    <p:extLst>
      <p:ext uri="{BB962C8B-B14F-4D97-AF65-F5344CB8AC3E}">
        <p14:creationId xmlns:p14="http://schemas.microsoft.com/office/powerpoint/2010/main" val="1621185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7924800" cy="715962"/>
          </a:xfrm>
        </p:spPr>
        <p:txBody>
          <a:bodyPr/>
          <a:lstStyle/>
          <a:p>
            <a:pPr algn="ctr"/>
            <a:r>
              <a:rPr lang="en-US" sz="3600" b="1" i="1" dirty="0">
                <a:solidFill>
                  <a:schemeClr val="tx2">
                    <a:lumMod val="60000"/>
                    <a:lumOff val="40000"/>
                  </a:schemeClr>
                </a:solidFill>
                <a:latin typeface="Baskerville Old Face" panose="02020602080505020303" pitchFamily="18" charset="0"/>
              </a:rPr>
              <a:t>MARCH-E Priorities</a:t>
            </a:r>
            <a:endParaRPr lang="en-US" i="1" dirty="0">
              <a:solidFill>
                <a:schemeClr val="tx2">
                  <a:lumMod val="60000"/>
                  <a:lumOff val="40000"/>
                </a:schemeClr>
              </a:solidFill>
              <a:latin typeface="Baskerville Old Face" panose="02020602080505020303" pitchFamily="18" charset="0"/>
            </a:endParaRPr>
          </a:p>
        </p:txBody>
      </p:sp>
      <p:sp>
        <p:nvSpPr>
          <p:cNvPr id="3" name="Content Placeholder 2"/>
          <p:cNvSpPr>
            <a:spLocks noGrp="1"/>
          </p:cNvSpPr>
          <p:nvPr>
            <p:ph sz="quarter" idx="13"/>
          </p:nvPr>
        </p:nvSpPr>
        <p:spPr>
          <a:xfrm>
            <a:off x="595617" y="1367406"/>
            <a:ext cx="10981190" cy="5075338"/>
          </a:xfrm>
        </p:spPr>
        <p:txBody>
          <a:bodyPr>
            <a:noAutofit/>
          </a:bodyPr>
          <a:lstStyle/>
          <a:p>
            <a:pPr>
              <a:buFont typeface="Wingdings" panose="05000000000000000000" pitchFamily="2" charset="2"/>
              <a:buChar char="§"/>
            </a:pPr>
            <a:r>
              <a:rPr lang="en-US" sz="3600" b="1" dirty="0">
                <a:latin typeface="Baskerville Old Face" panose="02020602080505020303" pitchFamily="18" charset="0"/>
              </a:rPr>
              <a:t>M</a:t>
            </a:r>
            <a:r>
              <a:rPr lang="en-US" sz="3600" dirty="0">
                <a:latin typeface="Baskerville Old Face" panose="02020602080505020303" pitchFamily="18" charset="0"/>
              </a:rPr>
              <a:t>assive hemorrhage</a:t>
            </a:r>
          </a:p>
          <a:p>
            <a:pPr>
              <a:buFont typeface="Wingdings" panose="05000000000000000000" pitchFamily="2" charset="2"/>
              <a:buChar char="§"/>
            </a:pPr>
            <a:r>
              <a:rPr lang="en-US" sz="3600" b="1" dirty="0">
                <a:latin typeface="Baskerville Old Face" panose="02020602080505020303" pitchFamily="18" charset="0"/>
              </a:rPr>
              <a:t>A</a:t>
            </a:r>
            <a:r>
              <a:rPr lang="en-US" sz="3600" dirty="0">
                <a:latin typeface="Baskerville Old Face" panose="02020602080505020303" pitchFamily="18" charset="0"/>
              </a:rPr>
              <a:t>irway</a:t>
            </a:r>
          </a:p>
          <a:p>
            <a:pPr>
              <a:buFont typeface="Wingdings" panose="05000000000000000000" pitchFamily="2" charset="2"/>
              <a:buChar char="§"/>
            </a:pPr>
            <a:r>
              <a:rPr lang="en-US" sz="3600" b="1" dirty="0">
                <a:latin typeface="Baskerville Old Face" panose="02020602080505020303" pitchFamily="18" charset="0"/>
              </a:rPr>
              <a:t>R</a:t>
            </a:r>
            <a:r>
              <a:rPr lang="en-US" sz="3600" dirty="0">
                <a:latin typeface="Baskerville Old Face" panose="02020602080505020303" pitchFamily="18" charset="0"/>
              </a:rPr>
              <a:t>espirations</a:t>
            </a:r>
          </a:p>
          <a:p>
            <a:pPr>
              <a:buFont typeface="Wingdings" panose="05000000000000000000" pitchFamily="2" charset="2"/>
              <a:buChar char="§"/>
            </a:pPr>
            <a:r>
              <a:rPr lang="en-US" sz="3600" b="1" dirty="0">
                <a:latin typeface="Baskerville Old Face" panose="02020602080505020303" pitchFamily="18" charset="0"/>
              </a:rPr>
              <a:t>C</a:t>
            </a:r>
            <a:r>
              <a:rPr lang="en-US" sz="3600" dirty="0">
                <a:latin typeface="Baskerville Old Face" panose="02020602080505020303" pitchFamily="18" charset="0"/>
              </a:rPr>
              <a:t>irculation</a:t>
            </a:r>
          </a:p>
          <a:p>
            <a:pPr>
              <a:buFont typeface="Wingdings" panose="05000000000000000000" pitchFamily="2" charset="2"/>
              <a:buChar char="§"/>
            </a:pPr>
            <a:r>
              <a:rPr lang="en-US" sz="3600" b="1" dirty="0">
                <a:latin typeface="Baskerville Old Face" panose="02020602080505020303" pitchFamily="18" charset="0"/>
              </a:rPr>
              <a:t>H</a:t>
            </a:r>
            <a:r>
              <a:rPr lang="en-US" sz="3600" dirty="0">
                <a:latin typeface="Baskerville Old Face" panose="02020602080505020303" pitchFamily="18" charset="0"/>
              </a:rPr>
              <a:t>ypothermia / </a:t>
            </a:r>
            <a:r>
              <a:rPr lang="en-US" sz="3600" b="1" dirty="0">
                <a:latin typeface="Baskerville Old Face" panose="02020602080505020303" pitchFamily="18" charset="0"/>
              </a:rPr>
              <a:t>H</a:t>
            </a:r>
            <a:r>
              <a:rPr lang="en-US" sz="3600" dirty="0">
                <a:latin typeface="Baskerville Old Face" panose="02020602080505020303" pitchFamily="18" charset="0"/>
              </a:rPr>
              <a:t>ead &amp; spine injury / </a:t>
            </a:r>
            <a:r>
              <a:rPr lang="en-US" sz="3600" b="1" dirty="0">
                <a:latin typeface="Baskerville Old Face" panose="02020602080505020303" pitchFamily="18" charset="0"/>
              </a:rPr>
              <a:t>H</a:t>
            </a:r>
            <a:r>
              <a:rPr lang="en-US" sz="3600" dirty="0">
                <a:latin typeface="Baskerville Old Face" panose="02020602080505020303" pitchFamily="18" charset="0"/>
              </a:rPr>
              <a:t>andling</a:t>
            </a:r>
          </a:p>
          <a:p>
            <a:pPr>
              <a:buFont typeface="Wingdings" panose="05000000000000000000" pitchFamily="2" charset="2"/>
              <a:buChar char="§"/>
            </a:pPr>
            <a:r>
              <a:rPr lang="en-US" sz="3600" b="1" dirty="0">
                <a:latin typeface="Baskerville Old Face" panose="02020602080505020303" pitchFamily="18" charset="0"/>
              </a:rPr>
              <a:t>- </a:t>
            </a:r>
            <a:r>
              <a:rPr lang="en-US" sz="3600" b="1" i="1" dirty="0">
                <a:latin typeface="Baskerville Old Face" panose="02020602080505020303" pitchFamily="18" charset="0"/>
              </a:rPr>
              <a:t>E</a:t>
            </a:r>
            <a:r>
              <a:rPr lang="en-US" sz="3600" i="1" dirty="0">
                <a:latin typeface="Baskerville Old Face" panose="02020602080505020303" pitchFamily="18" charset="0"/>
              </a:rPr>
              <a:t>verything else</a:t>
            </a:r>
            <a:r>
              <a:rPr lang="is-IS" sz="3600" i="1" dirty="0">
                <a:latin typeface="Baskerville Old Face" panose="02020602080505020303" pitchFamily="18" charset="0"/>
              </a:rPr>
              <a:t>…</a:t>
            </a:r>
            <a:endParaRPr lang="en-US" sz="3600" i="1" dirty="0">
              <a:latin typeface="Baskerville Old Face" panose="02020602080505020303" pitchFamily="18" charset="0"/>
            </a:endParaRPr>
          </a:p>
          <a:p>
            <a:pPr>
              <a:buFont typeface="Wingdings" panose="05000000000000000000" pitchFamily="2" charset="2"/>
              <a:buChar char="§"/>
            </a:pPr>
            <a:endParaRPr lang="en-US" dirty="0">
              <a:latin typeface="Baskerville Old Face" panose="02020602080505020303"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28655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48243"/>
          </a:xfrm>
        </p:spPr>
        <p:txBody>
          <a:bodyPr>
            <a:normAutofit fontScale="90000"/>
          </a:bodyPr>
          <a:lstStyle/>
          <a:p>
            <a:pPr algn="ctr"/>
            <a:r>
              <a:rPr lang="en-US" sz="4900" b="1" i="1" dirty="0">
                <a:solidFill>
                  <a:schemeClr val="tx2">
                    <a:lumMod val="60000"/>
                    <a:lumOff val="40000"/>
                  </a:schemeClr>
                </a:solidFill>
                <a:latin typeface="Baskerville Old Face" panose="02020602080505020303" pitchFamily="18" charset="0"/>
              </a:rPr>
              <a:t>Hemorrhage Control Concepts</a:t>
            </a:r>
            <a:r>
              <a:rPr lang="en-US" b="1" i="1" dirty="0">
                <a:solidFill>
                  <a:schemeClr val="tx2">
                    <a:lumMod val="60000"/>
                    <a:lumOff val="40000"/>
                  </a:schemeClr>
                </a:solidFill>
                <a:latin typeface="Baskerville Old Face" panose="02020602080505020303" pitchFamily="18" charset="0"/>
              </a:rPr>
              <a:t/>
            </a:r>
            <a:br>
              <a:rPr lang="en-US" b="1" i="1" dirty="0">
                <a:solidFill>
                  <a:schemeClr val="tx2">
                    <a:lumMod val="60000"/>
                    <a:lumOff val="40000"/>
                  </a:schemeClr>
                </a:solidFill>
                <a:latin typeface="Baskerville Old Face" panose="02020602080505020303" pitchFamily="18" charset="0"/>
              </a:rPr>
            </a:br>
            <a:endParaRPr lang="en-US" b="1" i="1" dirty="0">
              <a:solidFill>
                <a:schemeClr val="tx2">
                  <a:lumMod val="60000"/>
                  <a:lumOff val="40000"/>
                </a:schemeClr>
              </a:solidFill>
              <a:latin typeface="Baskerville Old Face" panose="02020602080505020303" pitchFamily="18" charset="0"/>
            </a:endParaRPr>
          </a:p>
        </p:txBody>
      </p:sp>
      <p:sp>
        <p:nvSpPr>
          <p:cNvPr id="3" name="Content Placeholder 2"/>
          <p:cNvSpPr>
            <a:spLocks noGrp="1"/>
          </p:cNvSpPr>
          <p:nvPr>
            <p:ph idx="4294967295"/>
          </p:nvPr>
        </p:nvSpPr>
        <p:spPr>
          <a:xfrm>
            <a:off x="646111" y="2055303"/>
            <a:ext cx="10981030" cy="4070861"/>
          </a:xfrm>
          <a:prstGeom prst="rect">
            <a:avLst/>
          </a:prstGeom>
        </p:spPr>
        <p:txBody>
          <a:bodyPr>
            <a:normAutofit/>
          </a:bodyPr>
          <a:lstStyle/>
          <a:p>
            <a:pPr>
              <a:buFont typeface="Wingdings" panose="05000000000000000000" pitchFamily="2" charset="2"/>
              <a:buChar char="§"/>
            </a:pPr>
            <a:r>
              <a:rPr lang="en-US" sz="3200" dirty="0">
                <a:latin typeface="Baskerville Old Face" panose="02020602080505020303" pitchFamily="18" charset="0"/>
              </a:rPr>
              <a:t>Bleeding is bad</a:t>
            </a:r>
          </a:p>
          <a:p>
            <a:pPr>
              <a:buFont typeface="Wingdings" panose="05000000000000000000" pitchFamily="2" charset="2"/>
              <a:buChar char="§"/>
            </a:pPr>
            <a:r>
              <a:rPr lang="en-US" sz="3200" dirty="0">
                <a:latin typeface="Baskerville Old Face" panose="02020602080505020303" pitchFamily="18" charset="0"/>
              </a:rPr>
              <a:t>Massive bleeding is massively bad</a:t>
            </a:r>
          </a:p>
          <a:p>
            <a:pPr>
              <a:buFont typeface="Wingdings" panose="05000000000000000000" pitchFamily="2" charset="2"/>
              <a:buChar char="§"/>
            </a:pPr>
            <a:r>
              <a:rPr lang="en-US" sz="3200" dirty="0">
                <a:latin typeface="Baskerville Old Face" panose="02020602080505020303" pitchFamily="18" charset="0"/>
              </a:rPr>
              <a:t>Requires RAPID and AGGRESSIVE interventions</a:t>
            </a:r>
          </a:p>
          <a:p>
            <a:pPr>
              <a:buFont typeface="Wingdings" panose="05000000000000000000" pitchFamily="2" charset="2"/>
              <a:buChar char="§"/>
            </a:pPr>
            <a:endParaRPr lang="en-US" sz="3200" dirty="0">
              <a:latin typeface="Baskerville Old Face" panose="02020602080505020303"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1102856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97910"/>
          </a:xfrm>
        </p:spPr>
        <p:txBody>
          <a:bodyPr/>
          <a:lstStyle/>
          <a:p>
            <a:pPr algn="ctr"/>
            <a:r>
              <a:rPr lang="en-US" b="1" i="1" dirty="0">
                <a:solidFill>
                  <a:schemeClr val="tx2">
                    <a:lumMod val="60000"/>
                    <a:lumOff val="40000"/>
                  </a:schemeClr>
                </a:solidFill>
                <a:latin typeface="Baskerville Old Face" panose="02020602080505020303" pitchFamily="18" charset="0"/>
              </a:rPr>
              <a:t>Massive Hemorrhage</a:t>
            </a:r>
          </a:p>
        </p:txBody>
      </p:sp>
      <p:sp>
        <p:nvSpPr>
          <p:cNvPr id="3" name="Content Placeholder 2"/>
          <p:cNvSpPr>
            <a:spLocks noGrp="1"/>
          </p:cNvSpPr>
          <p:nvPr>
            <p:ph sz="half" idx="4294967295"/>
          </p:nvPr>
        </p:nvSpPr>
        <p:spPr>
          <a:xfrm>
            <a:off x="973123" y="1602298"/>
            <a:ext cx="5046677" cy="4985828"/>
          </a:xfrm>
          <a:prstGeom prst="rect">
            <a:avLst/>
          </a:prstGeom>
        </p:spPr>
        <p:txBody>
          <a:bodyPr>
            <a:noAutofit/>
          </a:bodyPr>
          <a:lstStyle/>
          <a:p>
            <a:pPr>
              <a:buFont typeface="Wingdings" panose="05000000000000000000" pitchFamily="2" charset="2"/>
              <a:buChar char="§"/>
            </a:pPr>
            <a:r>
              <a:rPr lang="en-US" sz="2800" dirty="0">
                <a:latin typeface="Baskerville Old Face" panose="02020602080505020303" pitchFamily="18" charset="0"/>
              </a:rPr>
              <a:t>Need for a rational approach to hemorrhage control</a:t>
            </a:r>
          </a:p>
          <a:p>
            <a:pPr>
              <a:buFont typeface="Wingdings" panose="05000000000000000000" pitchFamily="2" charset="2"/>
              <a:buChar char="§"/>
            </a:pPr>
            <a:r>
              <a:rPr lang="en-US" sz="2800" dirty="0">
                <a:latin typeface="Baskerville Old Face" panose="02020602080505020303" pitchFamily="18" charset="0"/>
              </a:rPr>
              <a:t>Immediate, very aggressive direct pressure to the ground!</a:t>
            </a:r>
          </a:p>
          <a:p>
            <a:pPr>
              <a:buFont typeface="Wingdings" panose="05000000000000000000" pitchFamily="2" charset="2"/>
              <a:buChar char="§"/>
            </a:pPr>
            <a:r>
              <a:rPr lang="en-US" sz="2800" dirty="0">
                <a:latin typeface="Baskerville Old Face" panose="02020602080505020303" pitchFamily="18" charset="0"/>
              </a:rPr>
              <a:t>Think tourniquet early!</a:t>
            </a:r>
          </a:p>
          <a:p>
            <a:pPr>
              <a:buFont typeface="Wingdings" panose="05000000000000000000" pitchFamily="2" charset="2"/>
              <a:buChar char="§"/>
            </a:pPr>
            <a:r>
              <a:rPr lang="en-US" sz="2800" dirty="0">
                <a:latin typeface="Baskerville Old Face" panose="02020602080505020303" pitchFamily="18" charset="0"/>
              </a:rPr>
              <a:t>Elevation? – no evidence it works</a:t>
            </a:r>
          </a:p>
          <a:p>
            <a:pPr>
              <a:buFont typeface="Wingdings" panose="05000000000000000000" pitchFamily="2" charset="2"/>
              <a:buChar char="§"/>
            </a:pPr>
            <a:r>
              <a:rPr lang="en-US" sz="2800" dirty="0">
                <a:latin typeface="Baskerville Old Face" panose="02020602080505020303" pitchFamily="18" charset="0"/>
              </a:rPr>
              <a:t>Pressure points? </a:t>
            </a:r>
          </a:p>
          <a:p>
            <a:pPr>
              <a:buFont typeface="Wingdings" panose="05000000000000000000" pitchFamily="2" charset="2"/>
              <a:buChar char="§"/>
            </a:pPr>
            <a:r>
              <a:rPr lang="en-US" sz="2800" dirty="0">
                <a:latin typeface="Baskerville Old Face" panose="02020602080505020303" pitchFamily="18" charset="0"/>
              </a:rPr>
              <a:t>Are the damaged blood vessels compressible or not?</a:t>
            </a:r>
          </a:p>
        </p:txBody>
      </p:sp>
      <p:pic>
        <p:nvPicPr>
          <p:cNvPr id="5" name="Picture 4" descr="Boston Marathon - Direct Press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7639" y="1685847"/>
            <a:ext cx="4077180" cy="2495183"/>
          </a:xfrm>
          <a:prstGeom prst="rect">
            <a:avLst/>
          </a:prstGeom>
        </p:spPr>
      </p:pic>
      <p:pic>
        <p:nvPicPr>
          <p:cNvPr id="4" name="Picture 3"/>
          <p:cNvPicPr>
            <a:picLocks noChangeAspect="1"/>
          </p:cNvPicPr>
          <p:nvPr/>
        </p:nvPicPr>
        <p:blipFill rotWithShape="1">
          <a:blip r:embed="rId4"/>
          <a:srcRect l="11705" t="-453" r="8545" b="-1"/>
          <a:stretch/>
        </p:blipFill>
        <p:spPr>
          <a:xfrm>
            <a:off x="7071251" y="4317535"/>
            <a:ext cx="2829955" cy="2007801"/>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16588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rgbClr val="838284"/>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rgbClr val="838284"/>
                                      </p:to>
                                    </p:animClr>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rgbClr val="838284"/>
                                      </p:to>
                                    </p:animClr>
                                  </p:sub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rgbClr val="838284"/>
                                      </p:to>
                                    </p:animClr>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rgbClr val="838284"/>
                                      </p:to>
                                    </p:animClr>
                                  </p:sub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rgbClr val="838284"/>
                                      </p:to>
                                    </p:animClr>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dissolv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02111984F565}" type="slidenum">
              <a:rPr lang="en-US" smtClean="0"/>
              <a:t>24</a:t>
            </a:fld>
            <a:endParaRPr lang="en-US" dirty="0"/>
          </a:p>
        </p:txBody>
      </p:sp>
      <p:pic>
        <p:nvPicPr>
          <p:cNvPr id="1026" name="Picture 2" descr="C:\Users\Jamie Formisano\Desktop\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33" y="1204218"/>
            <a:ext cx="10625087" cy="520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81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solidFill>
                  <a:schemeClr val="tx2">
                    <a:lumMod val="60000"/>
                    <a:lumOff val="40000"/>
                  </a:schemeClr>
                </a:solidFill>
                <a:latin typeface="Baskerville Old Face" panose="02020602080505020303" pitchFamily="18" charset="0"/>
              </a:rPr>
              <a:t>Limb Tourniquets</a:t>
            </a:r>
            <a:r>
              <a:rPr lang="en-US" b="1" i="1" dirty="0">
                <a:solidFill>
                  <a:schemeClr val="tx2">
                    <a:lumMod val="60000"/>
                    <a:lumOff val="40000"/>
                  </a:schemeClr>
                </a:solidFill>
              </a:rPr>
              <a:t/>
            </a:r>
            <a:br>
              <a:rPr lang="en-US" b="1" i="1" dirty="0">
                <a:solidFill>
                  <a:schemeClr val="tx2">
                    <a:lumMod val="60000"/>
                    <a:lumOff val="40000"/>
                  </a:schemeClr>
                </a:solidFill>
              </a:rPr>
            </a:br>
            <a:endParaRPr lang="en-US" b="1" i="1" dirty="0">
              <a:solidFill>
                <a:schemeClr val="tx2">
                  <a:lumMod val="60000"/>
                  <a:lumOff val="40000"/>
                </a:schemeClr>
              </a:solidFill>
            </a:endParaRPr>
          </a:p>
        </p:txBody>
      </p:sp>
      <p:sp>
        <p:nvSpPr>
          <p:cNvPr id="4" name="Content Placeholder 3"/>
          <p:cNvSpPr>
            <a:spLocks noGrp="1"/>
          </p:cNvSpPr>
          <p:nvPr>
            <p:ph sz="half" idx="4294967295"/>
          </p:nvPr>
        </p:nvSpPr>
        <p:spPr>
          <a:xfrm>
            <a:off x="1981200" y="1600201"/>
            <a:ext cx="4038600" cy="4525963"/>
          </a:xfrm>
          <a:prstGeom prst="rect">
            <a:avLst/>
          </a:prstGeom>
        </p:spPr>
        <p:txBody>
          <a:bodyPr>
            <a:normAutofit/>
          </a:bodyPr>
          <a:lstStyle/>
          <a:p>
            <a:pPr>
              <a:buFont typeface="Wingdings" panose="05000000000000000000" pitchFamily="2" charset="2"/>
              <a:buChar char="§"/>
            </a:pPr>
            <a:r>
              <a:rPr lang="en-US" dirty="0">
                <a:latin typeface="Baskerville Old Face" panose="02020602080505020303" pitchFamily="18" charset="0"/>
              </a:rPr>
              <a:t>Combat Application Tourniquet (CAT) – Generation 6 or 7</a:t>
            </a:r>
          </a:p>
          <a:p>
            <a:pPr lvl="1">
              <a:buFont typeface="Wingdings" panose="05000000000000000000" pitchFamily="2" charset="2"/>
              <a:buChar char="§"/>
            </a:pPr>
            <a:r>
              <a:rPr lang="en-US" sz="2000" dirty="0">
                <a:latin typeface="Baskerville Old Face" panose="02020602080505020303" pitchFamily="18" charset="0"/>
              </a:rPr>
              <a:t>Eastside F&amp;R, Bellevue FD, Seattle FD</a:t>
            </a:r>
          </a:p>
          <a:p>
            <a:pPr lvl="1">
              <a:buFont typeface="Wingdings" panose="05000000000000000000" pitchFamily="2" charset="2"/>
              <a:buChar char="§"/>
            </a:pPr>
            <a:r>
              <a:rPr lang="en-US" sz="2000" dirty="0">
                <a:latin typeface="Baskerville Old Face" panose="02020602080505020303" pitchFamily="18" charset="0"/>
              </a:rPr>
              <a:t>Most LE agencies in King County</a:t>
            </a:r>
          </a:p>
          <a:p>
            <a:pPr>
              <a:buFont typeface="Wingdings" panose="05000000000000000000" pitchFamily="2" charset="2"/>
              <a:buChar char="§"/>
            </a:pPr>
            <a:endParaRPr lang="en-US" dirty="0">
              <a:latin typeface="Baskerville Old Face" panose="02020602080505020303" pitchFamily="18" charset="0"/>
            </a:endParaRPr>
          </a:p>
          <a:p>
            <a:pPr>
              <a:buFont typeface="Wingdings" panose="05000000000000000000" pitchFamily="2" charset="2"/>
              <a:buChar char="§"/>
            </a:pPr>
            <a:r>
              <a:rPr lang="en-US" dirty="0">
                <a:latin typeface="Baskerville Old Face" panose="02020602080505020303" pitchFamily="18" charset="0"/>
              </a:rPr>
              <a:t>Special Operations Forces Tactical Tourniquet – Wide (SOFTT-W)</a:t>
            </a:r>
          </a:p>
          <a:p>
            <a:pPr lvl="1">
              <a:buFont typeface="Wingdings" panose="05000000000000000000" pitchFamily="2" charset="2"/>
              <a:buChar char="§"/>
            </a:pPr>
            <a:r>
              <a:rPr lang="en-US" sz="2000" dirty="0">
                <a:latin typeface="Baskerville Old Face" panose="02020602080505020303" pitchFamily="18" charset="0"/>
              </a:rPr>
              <a:t>Various KC fire/EMS agencies</a:t>
            </a:r>
          </a:p>
          <a:p>
            <a:pPr lvl="1">
              <a:buFont typeface="Wingdings" panose="05000000000000000000" pitchFamily="2" charset="2"/>
              <a:buChar char="§"/>
            </a:pPr>
            <a:r>
              <a:rPr lang="en-US" sz="2000" dirty="0">
                <a:latin typeface="Baskerville Old Face" panose="02020602080505020303" pitchFamily="18" charset="0"/>
              </a:rPr>
              <a:t>Public access trauma kits</a:t>
            </a:r>
          </a:p>
          <a:p>
            <a:pPr>
              <a:buFont typeface="Wingdings" panose="05000000000000000000" pitchFamily="2" charset="2"/>
              <a:buChar char="§"/>
            </a:pPr>
            <a:endParaRPr lang="en-US" dirty="0">
              <a:latin typeface="Baskerville Old Face" panose="02020602080505020303" pitchFamily="18" charset="0"/>
            </a:endParaRPr>
          </a:p>
          <a:p>
            <a:pPr marL="36576" indent="0">
              <a:buNone/>
            </a:pPr>
            <a:endParaRPr lang="en-US" dirty="0"/>
          </a:p>
        </p:txBody>
      </p:sp>
      <p:pic>
        <p:nvPicPr>
          <p:cNvPr id="5" name="Picture 4"/>
          <p:cNvPicPr>
            <a:picLocks noChangeAspect="1"/>
          </p:cNvPicPr>
          <p:nvPr/>
        </p:nvPicPr>
        <p:blipFill>
          <a:blip r:embed="rId3"/>
          <a:stretch>
            <a:fillRect/>
          </a:stretch>
        </p:blipFill>
        <p:spPr>
          <a:xfrm>
            <a:off x="6955525" y="1733416"/>
            <a:ext cx="2411154" cy="1583324"/>
          </a:xfrm>
          <a:prstGeom prst="rect">
            <a:avLst/>
          </a:prstGeom>
        </p:spPr>
      </p:pic>
      <p:pic>
        <p:nvPicPr>
          <p:cNvPr id="6" name="Picture 5"/>
          <p:cNvPicPr>
            <a:picLocks noChangeAspect="1"/>
          </p:cNvPicPr>
          <p:nvPr/>
        </p:nvPicPr>
        <p:blipFill>
          <a:blip r:embed="rId4"/>
          <a:stretch>
            <a:fillRect/>
          </a:stretch>
        </p:blipFill>
        <p:spPr>
          <a:xfrm>
            <a:off x="6828755" y="3968791"/>
            <a:ext cx="3066315" cy="2157372"/>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2877682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90188"/>
          </a:xfrm>
        </p:spPr>
        <p:txBody>
          <a:bodyPr/>
          <a:lstStyle/>
          <a:p>
            <a:pPr algn="ctr"/>
            <a:r>
              <a:rPr lang="en-US" b="1" i="1" dirty="0">
                <a:solidFill>
                  <a:schemeClr val="tx2">
                    <a:lumMod val="60000"/>
                    <a:lumOff val="40000"/>
                  </a:schemeClr>
                </a:solidFill>
                <a:latin typeface="Baskerville Old Face" panose="02020602080505020303" pitchFamily="18" charset="0"/>
              </a:rPr>
              <a:t>How to apply</a:t>
            </a:r>
            <a:r>
              <a:rPr lang="en-US" b="1" i="1" dirty="0">
                <a:solidFill>
                  <a:schemeClr val="tx2">
                    <a:lumMod val="60000"/>
                    <a:lumOff val="40000"/>
                  </a:schemeClr>
                </a:solidFill>
              </a:rPr>
              <a:t/>
            </a:r>
            <a:br>
              <a:rPr lang="en-US" b="1" i="1" dirty="0">
                <a:solidFill>
                  <a:schemeClr val="tx2">
                    <a:lumMod val="60000"/>
                    <a:lumOff val="40000"/>
                  </a:schemeClr>
                </a:solidFill>
              </a:rPr>
            </a:br>
            <a:endParaRPr lang="en-US" b="1" i="1" dirty="0">
              <a:solidFill>
                <a:schemeClr val="tx2">
                  <a:lumMod val="60000"/>
                  <a:lumOff val="40000"/>
                </a:schemeClr>
              </a:solidFill>
            </a:endParaRPr>
          </a:p>
        </p:txBody>
      </p:sp>
      <p:sp>
        <p:nvSpPr>
          <p:cNvPr id="3" name="Content Placeholder 2"/>
          <p:cNvSpPr>
            <a:spLocks noGrp="1"/>
          </p:cNvSpPr>
          <p:nvPr>
            <p:ph idx="4294967295"/>
          </p:nvPr>
        </p:nvSpPr>
        <p:spPr>
          <a:xfrm>
            <a:off x="1981200" y="1600201"/>
            <a:ext cx="8229600" cy="4525963"/>
          </a:xfrm>
          <a:prstGeom prst="rect">
            <a:avLst/>
          </a:prstGeom>
        </p:spPr>
        <p:txBody>
          <a:bodyPr>
            <a:noAutofit/>
          </a:bodyPr>
          <a:lstStyle/>
          <a:p>
            <a:pPr>
              <a:buFont typeface="Wingdings" panose="05000000000000000000" pitchFamily="2" charset="2"/>
              <a:buChar char="§"/>
            </a:pPr>
            <a:r>
              <a:rPr lang="en-US" sz="2800" dirty="0">
                <a:latin typeface="Baskerville Old Face" panose="02020602080505020303" pitchFamily="18" charset="0"/>
              </a:rPr>
              <a:t>Take up all slack possible before cranking windlass</a:t>
            </a:r>
          </a:p>
          <a:p>
            <a:pPr>
              <a:buFont typeface="Wingdings" panose="05000000000000000000" pitchFamily="2" charset="2"/>
              <a:buChar char="§"/>
            </a:pPr>
            <a:endParaRPr lang="en-US" sz="2800" dirty="0">
              <a:latin typeface="Baskerville Old Face" panose="02020602080505020303" pitchFamily="18" charset="0"/>
            </a:endParaRPr>
          </a:p>
          <a:p>
            <a:pPr>
              <a:buFont typeface="Wingdings" panose="05000000000000000000" pitchFamily="2" charset="2"/>
              <a:buChar char="§"/>
            </a:pPr>
            <a:r>
              <a:rPr lang="en-US" sz="2800" dirty="0">
                <a:latin typeface="Baskerville Old Face" panose="02020602080505020303" pitchFamily="18" charset="0"/>
              </a:rPr>
              <a:t>Tighten until bleeding stops</a:t>
            </a:r>
          </a:p>
          <a:p>
            <a:pPr>
              <a:buFont typeface="Wingdings" panose="05000000000000000000" pitchFamily="2" charset="2"/>
              <a:buChar char="§"/>
            </a:pPr>
            <a:endParaRPr lang="en-US" sz="2800" dirty="0">
              <a:latin typeface="Baskerville Old Face" panose="02020602080505020303" pitchFamily="18" charset="0"/>
            </a:endParaRPr>
          </a:p>
          <a:p>
            <a:pPr>
              <a:buFont typeface="Wingdings" panose="05000000000000000000" pitchFamily="2" charset="2"/>
              <a:buChar char="§"/>
            </a:pPr>
            <a:r>
              <a:rPr lang="en-US" sz="2800" dirty="0">
                <a:latin typeface="Baskerville Old Face" panose="02020602080505020303" pitchFamily="18" charset="0"/>
              </a:rPr>
              <a:t>Secure and reassess frequently</a:t>
            </a:r>
          </a:p>
          <a:p>
            <a:pPr>
              <a:buFont typeface="Wingdings" panose="05000000000000000000" pitchFamily="2" charset="2"/>
              <a:buChar char="§"/>
            </a:pPr>
            <a:endParaRPr lang="en-US" sz="2800" dirty="0">
              <a:latin typeface="Baskerville Old Face" panose="02020602080505020303" pitchFamily="18" charset="0"/>
            </a:endParaRPr>
          </a:p>
          <a:p>
            <a:pPr>
              <a:buFont typeface="Wingdings" panose="05000000000000000000" pitchFamily="2" charset="2"/>
              <a:buChar char="§"/>
            </a:pPr>
            <a:r>
              <a:rPr lang="en-US" sz="2800" dirty="0">
                <a:latin typeface="Baskerville Old Face" panose="02020602080505020303" pitchFamily="18" charset="0"/>
              </a:rPr>
              <a:t>Note application time</a:t>
            </a:r>
          </a:p>
        </p:txBody>
      </p:sp>
      <p:sp>
        <p:nvSpPr>
          <p:cNvPr id="5" name="Slide Number Placeholder 4"/>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323221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66899"/>
          </a:xfrm>
        </p:spPr>
        <p:txBody>
          <a:bodyPr/>
          <a:lstStyle/>
          <a:p>
            <a:pPr algn="ctr"/>
            <a:r>
              <a:rPr lang="en-US" b="1" i="1" dirty="0">
                <a:solidFill>
                  <a:schemeClr val="tx2">
                    <a:lumMod val="60000"/>
                    <a:lumOff val="40000"/>
                  </a:schemeClr>
                </a:solidFill>
                <a:latin typeface="Baskerville Old Face" panose="02020602080505020303" pitchFamily="18" charset="0"/>
              </a:rPr>
              <a:t>Improvised Tourniquets</a:t>
            </a:r>
          </a:p>
        </p:txBody>
      </p:sp>
      <p:sp>
        <p:nvSpPr>
          <p:cNvPr id="3" name="Content Placeholder 2"/>
          <p:cNvSpPr>
            <a:spLocks noGrp="1"/>
          </p:cNvSpPr>
          <p:nvPr>
            <p:ph idx="4294967295"/>
          </p:nvPr>
        </p:nvSpPr>
        <p:spPr>
          <a:xfrm>
            <a:off x="1981200" y="1600201"/>
            <a:ext cx="8229600" cy="4525963"/>
          </a:xfrm>
          <a:prstGeom prst="rect">
            <a:avLst/>
          </a:prstGeom>
        </p:spPr>
        <p:txBody>
          <a:bodyPr/>
          <a:lstStyle/>
          <a:p>
            <a:pPr>
              <a:buFont typeface="Wingdings" panose="05000000000000000000" pitchFamily="2" charset="2"/>
              <a:buChar char="§"/>
            </a:pPr>
            <a:r>
              <a:rPr lang="en-US" sz="2800" dirty="0">
                <a:latin typeface="Baskerville Old Face" panose="02020602080505020303" pitchFamily="18" charset="0"/>
              </a:rPr>
              <a:t>BP cuff</a:t>
            </a:r>
          </a:p>
          <a:p>
            <a:pPr>
              <a:buFont typeface="Wingdings" panose="05000000000000000000" pitchFamily="2" charset="2"/>
              <a:buChar char="§"/>
            </a:pPr>
            <a:r>
              <a:rPr lang="en-US" sz="2800" dirty="0">
                <a:latin typeface="Baskerville Old Face" panose="02020602080505020303" pitchFamily="18" charset="0"/>
              </a:rPr>
              <a:t>Triangular bandage &amp; windlass</a:t>
            </a:r>
          </a:p>
          <a:p>
            <a:pPr>
              <a:buFont typeface="Wingdings" panose="05000000000000000000" pitchFamily="2" charset="2"/>
              <a:buChar char="§"/>
            </a:pPr>
            <a:r>
              <a:rPr lang="en-US" sz="2800" dirty="0">
                <a:latin typeface="Baskerville Old Face" panose="02020602080505020303" pitchFamily="18" charset="0"/>
              </a:rPr>
              <a:t>Suit tie and scissors</a:t>
            </a:r>
          </a:p>
        </p:txBody>
      </p:sp>
      <p:pic>
        <p:nvPicPr>
          <p:cNvPr id="4" name="Picture 3" descr="Imp TQ - BP Cu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0874" y="3367748"/>
            <a:ext cx="3437109" cy="2577832"/>
          </a:xfrm>
          <a:prstGeom prst="rect">
            <a:avLst/>
          </a:prstGeom>
        </p:spPr>
      </p:pic>
      <p:pic>
        <p:nvPicPr>
          <p:cNvPr id="5" name="Picture 4" descr="Imp TQ - Crav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658" y="3367749"/>
            <a:ext cx="3427706" cy="2570780"/>
          </a:xfrm>
          <a:prstGeom prst="rect">
            <a:avLst/>
          </a:prstGeom>
        </p:spPr>
      </p:pic>
      <p:sp>
        <p:nvSpPr>
          <p:cNvPr id="7" name="Slide Number Placeholder 6"/>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1594893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14688"/>
          </a:xfrm>
        </p:spPr>
        <p:txBody>
          <a:bodyPr/>
          <a:lstStyle/>
          <a:p>
            <a:pPr algn="ctr"/>
            <a:r>
              <a:rPr lang="en-US" sz="4400" b="1" i="1" dirty="0">
                <a:solidFill>
                  <a:schemeClr val="tx2">
                    <a:lumMod val="60000"/>
                    <a:lumOff val="40000"/>
                  </a:schemeClr>
                </a:solidFill>
                <a:latin typeface="Baskerville Old Face" panose="02020602080505020303" pitchFamily="18" charset="0"/>
              </a:rPr>
              <a:t>Airway</a:t>
            </a:r>
            <a:r>
              <a:rPr lang="en-US" sz="4400" b="1" i="1" dirty="0">
                <a:solidFill>
                  <a:schemeClr val="tx2">
                    <a:lumMod val="60000"/>
                    <a:lumOff val="40000"/>
                  </a:schemeClr>
                </a:solidFill>
              </a:rPr>
              <a:t/>
            </a:r>
            <a:br>
              <a:rPr lang="en-US" sz="4400" b="1" i="1" dirty="0">
                <a:solidFill>
                  <a:schemeClr val="tx2">
                    <a:lumMod val="60000"/>
                    <a:lumOff val="40000"/>
                  </a:schemeClr>
                </a:solidFill>
              </a:rPr>
            </a:br>
            <a:endParaRPr lang="en-US" sz="4400" b="1" i="1" dirty="0">
              <a:solidFill>
                <a:schemeClr val="tx2">
                  <a:lumMod val="60000"/>
                  <a:lumOff val="40000"/>
                </a:schemeClr>
              </a:solidFill>
            </a:endParaRPr>
          </a:p>
        </p:txBody>
      </p:sp>
      <p:sp>
        <p:nvSpPr>
          <p:cNvPr id="5" name="Content Placeholder 4"/>
          <p:cNvSpPr>
            <a:spLocks noGrp="1"/>
          </p:cNvSpPr>
          <p:nvPr>
            <p:ph sz="half" idx="4294967295"/>
          </p:nvPr>
        </p:nvSpPr>
        <p:spPr>
          <a:xfrm>
            <a:off x="5612235" y="2583808"/>
            <a:ext cx="5176007" cy="2407641"/>
          </a:xfrm>
          <a:prstGeom prst="rect">
            <a:avLst/>
          </a:prstGeom>
        </p:spPr>
        <p:txBody>
          <a:bodyPr>
            <a:normAutofit/>
          </a:bodyPr>
          <a:lstStyle/>
          <a:p>
            <a:r>
              <a:rPr lang="en-US" sz="2800" dirty="0">
                <a:latin typeface="Baskerville Old Face" panose="02020602080505020303" pitchFamily="18" charset="0"/>
              </a:rPr>
              <a:t>If conscious, allow upright positioning</a:t>
            </a:r>
          </a:p>
          <a:p>
            <a:r>
              <a:rPr lang="en-US" sz="2800" dirty="0">
                <a:latin typeface="Baskerville Old Face" panose="02020602080505020303" pitchFamily="18" charset="0"/>
              </a:rPr>
              <a:t>If unconscious, put in recovery position</a:t>
            </a:r>
          </a:p>
        </p:txBody>
      </p:sp>
      <p:pic>
        <p:nvPicPr>
          <p:cNvPr id="7" name="Picture 6"/>
          <p:cNvPicPr>
            <a:picLocks noChangeAspect="1"/>
          </p:cNvPicPr>
          <p:nvPr/>
        </p:nvPicPr>
        <p:blipFill>
          <a:blip r:embed="rId3"/>
          <a:stretch>
            <a:fillRect/>
          </a:stretch>
        </p:blipFill>
        <p:spPr>
          <a:xfrm>
            <a:off x="1702674" y="3023740"/>
            <a:ext cx="3412962" cy="1217776"/>
          </a:xfrm>
          <a:prstGeom prst="rect">
            <a:avLst/>
          </a:prstGeom>
        </p:spPr>
      </p:pic>
      <p:sp>
        <p:nvSpPr>
          <p:cNvPr id="4" name="Slide Number Placeholder 3"/>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20361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
                                            <p:txEl>
                                              <p:pRg st="0" end="0"/>
                                            </p:txEl>
                                          </p:spTgt>
                                        </p:tgtEl>
                                        <p:attrNameLst>
                                          <p:attrName>ppt_c</p:attrName>
                                        </p:attrNameLst>
                                      </p:cBhvr>
                                      <p:to>
                                        <a:srgbClr val="757575"/>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5">
                                            <p:txEl>
                                              <p:pRg st="1" end="1"/>
                                            </p:txEl>
                                          </p:spTgt>
                                        </p:tgtEl>
                                        <p:attrNameLst>
                                          <p:attrName>ppt_c</p:attrName>
                                        </p:attrNameLst>
                                      </p:cBhvr>
                                      <p:to>
                                        <a:srgbClr val="757575"/>
                                      </p:to>
                                    </p:animClr>
                                  </p:sub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89521"/>
          </a:xfrm>
        </p:spPr>
        <p:txBody>
          <a:bodyPr/>
          <a:lstStyle/>
          <a:p>
            <a:pPr algn="ctr"/>
            <a:r>
              <a:rPr lang="en-US" sz="4400" b="1" i="1" dirty="0">
                <a:solidFill>
                  <a:schemeClr val="tx2">
                    <a:lumMod val="60000"/>
                    <a:lumOff val="40000"/>
                  </a:schemeClr>
                </a:solidFill>
                <a:latin typeface="Baskerville Old Face" panose="02020602080505020303" pitchFamily="18" charset="0"/>
              </a:rPr>
              <a:t>Wound Packing</a:t>
            </a:r>
            <a:r>
              <a:rPr lang="en-US" sz="3600" b="1" i="1" dirty="0">
                <a:solidFill>
                  <a:schemeClr val="tx2">
                    <a:lumMod val="60000"/>
                    <a:lumOff val="40000"/>
                  </a:schemeClr>
                </a:solidFill>
              </a:rPr>
              <a:t/>
            </a:r>
            <a:br>
              <a:rPr lang="en-US" sz="3600" b="1" i="1" dirty="0">
                <a:solidFill>
                  <a:schemeClr val="tx2">
                    <a:lumMod val="60000"/>
                    <a:lumOff val="40000"/>
                  </a:schemeClr>
                </a:solidFill>
              </a:rPr>
            </a:br>
            <a:endParaRPr lang="en-US" sz="3600" b="1" i="1" dirty="0">
              <a:solidFill>
                <a:schemeClr val="tx2">
                  <a:lumMod val="60000"/>
                  <a:lumOff val="40000"/>
                </a:schemeClr>
              </a:solidFill>
            </a:endParaRPr>
          </a:p>
        </p:txBody>
      </p:sp>
      <p:sp>
        <p:nvSpPr>
          <p:cNvPr id="3" name="Content Placeholder 2"/>
          <p:cNvSpPr>
            <a:spLocks noGrp="1"/>
          </p:cNvSpPr>
          <p:nvPr>
            <p:ph idx="4294967295"/>
          </p:nvPr>
        </p:nvSpPr>
        <p:spPr>
          <a:xfrm>
            <a:off x="503339" y="1468073"/>
            <a:ext cx="11090246" cy="5075340"/>
          </a:xfrm>
          <a:prstGeom prst="rect">
            <a:avLst/>
          </a:prstGeom>
        </p:spPr>
        <p:txBody>
          <a:bodyPr>
            <a:noAutofit/>
          </a:bodyPr>
          <a:lstStyle/>
          <a:p>
            <a:pPr>
              <a:buFont typeface="Wingdings" panose="05000000000000000000" pitchFamily="2" charset="2"/>
              <a:buChar char="§"/>
            </a:pPr>
            <a:r>
              <a:rPr lang="en-US" sz="2400" b="1" dirty="0">
                <a:latin typeface="Baskerville Old Face" panose="02020602080505020303" pitchFamily="18" charset="0"/>
              </a:rPr>
              <a:t>Find</a:t>
            </a:r>
          </a:p>
          <a:p>
            <a:pPr lvl="1">
              <a:buFont typeface="Wingdings" panose="05000000000000000000" pitchFamily="2" charset="2"/>
              <a:buChar char="§"/>
            </a:pPr>
            <a:r>
              <a:rPr lang="en-US" sz="2400" dirty="0">
                <a:latin typeface="Baskerville Old Face" panose="02020602080505020303" pitchFamily="18" charset="0"/>
              </a:rPr>
              <a:t>Find the source of the bleeding, and put your finger on it</a:t>
            </a:r>
          </a:p>
          <a:p>
            <a:pPr>
              <a:buFont typeface="Wingdings" panose="05000000000000000000" pitchFamily="2" charset="2"/>
              <a:buChar char="§"/>
            </a:pPr>
            <a:r>
              <a:rPr lang="en-US" sz="2400" b="1" dirty="0">
                <a:latin typeface="Baskerville Old Face" panose="02020602080505020303" pitchFamily="18" charset="0"/>
              </a:rPr>
              <a:t>Fill</a:t>
            </a:r>
          </a:p>
          <a:p>
            <a:pPr lvl="1">
              <a:buFont typeface="Wingdings" panose="05000000000000000000" pitchFamily="2" charset="2"/>
              <a:buChar char="§"/>
            </a:pPr>
            <a:r>
              <a:rPr lang="en-US" sz="2400" dirty="0">
                <a:latin typeface="Baskerville Old Face" panose="02020602080505020303" pitchFamily="18" charset="0"/>
              </a:rPr>
              <a:t>Fill the entire wound bowl with gauze, maintaining constant pressure, against bone if possible</a:t>
            </a:r>
          </a:p>
          <a:p>
            <a:pPr>
              <a:buFont typeface="Wingdings" panose="05000000000000000000" pitchFamily="2" charset="2"/>
              <a:buChar char="§"/>
            </a:pPr>
            <a:r>
              <a:rPr lang="en-US" sz="2400" b="1" dirty="0">
                <a:latin typeface="Baskerville Old Face" panose="02020602080505020303" pitchFamily="18" charset="0"/>
              </a:rPr>
              <a:t>Press</a:t>
            </a:r>
          </a:p>
          <a:p>
            <a:pPr lvl="1">
              <a:buFont typeface="Wingdings" panose="05000000000000000000" pitchFamily="2" charset="2"/>
              <a:buChar char="§"/>
            </a:pPr>
            <a:r>
              <a:rPr lang="en-US" sz="2400" dirty="0">
                <a:latin typeface="Baskerville Old Face" panose="02020602080505020303" pitchFamily="18" charset="0"/>
              </a:rPr>
              <a:t>Press hard while packing, and maintain direct pressure for 3-5 minutes after wound bowl filled to allow clot to develop</a:t>
            </a:r>
          </a:p>
          <a:p>
            <a:pPr>
              <a:buFont typeface="Wingdings" panose="05000000000000000000" pitchFamily="2" charset="2"/>
              <a:buChar char="§"/>
            </a:pPr>
            <a:r>
              <a:rPr lang="en-US" sz="2400" b="1" dirty="0">
                <a:latin typeface="Baskerville Old Face" panose="02020602080505020303" pitchFamily="18" charset="0"/>
              </a:rPr>
              <a:t>Protect</a:t>
            </a:r>
          </a:p>
          <a:p>
            <a:pPr lvl="1">
              <a:buFont typeface="Wingdings" panose="05000000000000000000" pitchFamily="2" charset="2"/>
              <a:buChar char="§"/>
            </a:pPr>
            <a:r>
              <a:rPr lang="en-US" sz="2400" dirty="0">
                <a:latin typeface="Baskerville Old Face" panose="02020602080505020303" pitchFamily="18" charset="0"/>
              </a:rPr>
              <a:t>Protect the clot with gentle handling and movement – the first clot is the most stable clot</a:t>
            </a:r>
            <a:r>
              <a:rPr lang="is-IS" sz="2400" dirty="0">
                <a:latin typeface="Baskerville Old Face" panose="02020602080505020303" pitchFamily="18" charset="0"/>
              </a:rPr>
              <a:t>…</a:t>
            </a:r>
            <a:endParaRPr lang="en-US" sz="2400" dirty="0">
              <a:latin typeface="Baskerville Old Face" panose="02020602080505020303"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41333977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30" y="531546"/>
            <a:ext cx="9404723" cy="1400530"/>
          </a:xfrm>
        </p:spPr>
        <p:txBody>
          <a:bodyPr/>
          <a:lstStyle/>
          <a:p>
            <a:r>
              <a:rPr lang="en-US" sz="6000" dirty="0">
                <a:latin typeface="Baskerville Old Face" panose="02020602080505020303" pitchFamily="18" charset="0"/>
              </a:rPr>
              <a:t>Preparedness Videos</a:t>
            </a:r>
          </a:p>
        </p:txBody>
      </p:sp>
      <p:sp>
        <p:nvSpPr>
          <p:cNvPr id="3" name="Content Placeholder 2"/>
          <p:cNvSpPr>
            <a:spLocks noGrp="1"/>
          </p:cNvSpPr>
          <p:nvPr>
            <p:ph idx="1"/>
          </p:nvPr>
        </p:nvSpPr>
        <p:spPr/>
        <p:txBody>
          <a:bodyPr>
            <a:noAutofit/>
          </a:bodyPr>
          <a:lstStyle/>
          <a:p>
            <a:r>
              <a:rPr lang="en-US" sz="3200" dirty="0">
                <a:solidFill>
                  <a:srgbClr val="92D050"/>
                </a:solidFill>
                <a:latin typeface="Baskerville Old Face" panose="02020602080505020303" pitchFamily="18" charset="0"/>
                <a:hlinkClick r:id="rId2"/>
              </a:rPr>
              <a:t>LA County Sheriffs Office</a:t>
            </a:r>
          </a:p>
          <a:p>
            <a:endParaRPr lang="en-US" sz="3200" dirty="0">
              <a:solidFill>
                <a:srgbClr val="92D050"/>
              </a:solidFill>
              <a:latin typeface="Baskerville Old Face" panose="02020602080505020303" pitchFamily="18" charset="0"/>
              <a:hlinkClick r:id="rId3"/>
            </a:endParaRPr>
          </a:p>
          <a:p>
            <a:r>
              <a:rPr lang="en-US" sz="3200" dirty="0">
                <a:solidFill>
                  <a:srgbClr val="92D050"/>
                </a:solidFill>
                <a:latin typeface="Baskerville Old Face" panose="02020602080505020303" pitchFamily="18" charset="0"/>
                <a:hlinkClick r:id="rId3"/>
              </a:rPr>
              <a:t>Texas State Office of Risk Management</a:t>
            </a:r>
            <a:endParaRPr lang="en-US" sz="3200" dirty="0">
              <a:solidFill>
                <a:srgbClr val="92D050"/>
              </a:solidFill>
              <a:latin typeface="Baskerville Old Face" panose="02020602080505020303" pitchFamily="18" charset="0"/>
              <a:hlinkClick r:id="rId2"/>
            </a:endParaRPr>
          </a:p>
          <a:p>
            <a:pPr marL="457200" lvl="1" indent="0">
              <a:buNone/>
            </a:pPr>
            <a:endParaRPr lang="en-US" sz="2800" dirty="0">
              <a:solidFill>
                <a:srgbClr val="92D050"/>
              </a:solidFill>
              <a:latin typeface="Baskerville Old Face" panose="02020602080505020303" pitchFamily="18" charset="0"/>
            </a:endParaRPr>
          </a:p>
          <a:p>
            <a:r>
              <a:rPr lang="en-US" sz="3200" u="sng" dirty="0">
                <a:solidFill>
                  <a:srgbClr val="92D050"/>
                </a:solidFill>
                <a:latin typeface="Baskerville Old Face" panose="02020602080505020303" pitchFamily="18" charset="0"/>
                <a:hlinkClick r:id="rId4"/>
              </a:rPr>
              <a:t>Houston</a:t>
            </a:r>
            <a:endParaRPr lang="en-US" sz="3200" u="sng" dirty="0">
              <a:solidFill>
                <a:srgbClr val="92D050"/>
              </a:solidFill>
              <a:latin typeface="Baskerville Old Face" panose="02020602080505020303" pitchFamily="18" charset="0"/>
            </a:endParaRPr>
          </a:p>
          <a:p>
            <a:endParaRPr lang="en-US" sz="3200" u="sng" dirty="0">
              <a:solidFill>
                <a:srgbClr val="92D050"/>
              </a:solidFill>
              <a:latin typeface="Baskerville Old Face" panose="02020602080505020303" pitchFamily="18" charset="0"/>
            </a:endParaRPr>
          </a:p>
          <a:p>
            <a:r>
              <a:rPr lang="en-US" sz="3200" u="sng" dirty="0">
                <a:solidFill>
                  <a:srgbClr val="92D050"/>
                </a:solidFill>
                <a:latin typeface="Baskerville Old Face" panose="02020602080505020303" pitchFamily="18" charset="0"/>
                <a:hlinkClick r:id="rId5"/>
              </a:rPr>
              <a:t>DHS</a:t>
            </a:r>
            <a:endParaRPr lang="en-US" sz="3200" u="sng" dirty="0">
              <a:solidFill>
                <a:srgbClr val="92D050"/>
              </a:solidFill>
              <a:latin typeface="Baskerville Old Face" panose="02020602080505020303" pitchFamily="18" charset="0"/>
            </a:endParaRPr>
          </a:p>
          <a:p>
            <a:pPr marL="457200" lvl="1" indent="0">
              <a:buNone/>
            </a:pPr>
            <a:endParaRPr lang="en-US" sz="2000" dirty="0">
              <a:solidFill>
                <a:schemeClr val="bg2">
                  <a:lumMod val="20000"/>
                  <a:lumOff val="80000"/>
                </a:schemeClr>
              </a:solidFill>
              <a:latin typeface="Baskerville Old Face" panose="02020602080505020303" pitchFamily="18" charset="0"/>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2679178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76170"/>
            <a:ext cx="9404723" cy="859790"/>
          </a:xfrm>
        </p:spPr>
        <p:txBody>
          <a:bodyPr/>
          <a:lstStyle/>
          <a:p>
            <a:pPr algn="ctr"/>
            <a:r>
              <a:rPr lang="en-US" sz="4400" b="1" i="1" dirty="0">
                <a:solidFill>
                  <a:schemeClr val="tx2">
                    <a:lumMod val="60000"/>
                    <a:lumOff val="40000"/>
                  </a:schemeClr>
                </a:solidFill>
                <a:latin typeface="Baskerville Old Face" panose="02020602080505020303" pitchFamily="18" charset="0"/>
              </a:rPr>
              <a:t>Wound Packing</a:t>
            </a:r>
            <a:r>
              <a:rPr lang="en-US" sz="4400" b="1" i="1" dirty="0">
                <a:solidFill>
                  <a:schemeClr val="tx2">
                    <a:lumMod val="60000"/>
                    <a:lumOff val="40000"/>
                  </a:schemeClr>
                </a:solidFill>
              </a:rPr>
              <a:t/>
            </a:r>
            <a:br>
              <a:rPr lang="en-US" sz="4400" b="1" i="1" dirty="0">
                <a:solidFill>
                  <a:schemeClr val="tx2">
                    <a:lumMod val="60000"/>
                    <a:lumOff val="40000"/>
                  </a:schemeClr>
                </a:solidFill>
              </a:rPr>
            </a:br>
            <a:endParaRPr lang="en-US" sz="4400" b="1" i="1" dirty="0">
              <a:solidFill>
                <a:schemeClr val="tx2">
                  <a:lumMod val="60000"/>
                  <a:lumOff val="40000"/>
                </a:schemeClr>
              </a:solidFill>
            </a:endParaRPr>
          </a:p>
        </p:txBody>
      </p:sp>
      <p:grpSp>
        <p:nvGrpSpPr>
          <p:cNvPr id="20" name="Group 61"/>
          <p:cNvGrpSpPr>
            <a:grpSpLocks/>
          </p:cNvGrpSpPr>
          <p:nvPr/>
        </p:nvGrpSpPr>
        <p:grpSpPr bwMode="auto">
          <a:xfrm>
            <a:off x="3816777" y="3466831"/>
            <a:ext cx="3508708" cy="1715262"/>
            <a:chOff x="1200" y="2352"/>
            <a:chExt cx="3312" cy="1632"/>
          </a:xfrm>
        </p:grpSpPr>
        <p:sp>
          <p:nvSpPr>
            <p:cNvPr id="23" name="AutoShape 44"/>
            <p:cNvSpPr>
              <a:spLocks noChangeArrowheads="1"/>
            </p:cNvSpPr>
            <p:nvPr/>
          </p:nvSpPr>
          <p:spPr bwMode="auto">
            <a:xfrm>
              <a:off x="1200" y="2352"/>
              <a:ext cx="3312" cy="1632"/>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tIns="0"/>
            <a:lstStyle/>
            <a:p>
              <a:pPr marL="342900" indent="-342900">
                <a:tabLst>
                  <a:tab pos="342900" algn="l"/>
                </a:tabLst>
              </a:pPr>
              <a:endParaRPr lang="en-US" sz="1200">
                <a:latin typeface="Impact" charset="0"/>
                <a:cs typeface="Arial" charset="0"/>
              </a:endParaRPr>
            </a:p>
          </p:txBody>
        </p:sp>
        <p:sp>
          <p:nvSpPr>
            <p:cNvPr id="24" name="Line 45"/>
            <p:cNvSpPr>
              <a:spLocks noChangeShapeType="1"/>
            </p:cNvSpPr>
            <p:nvPr/>
          </p:nvSpPr>
          <p:spPr bwMode="auto">
            <a:xfrm>
              <a:off x="1296" y="3216"/>
              <a:ext cx="31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 name="Group 46"/>
            <p:cNvGrpSpPr>
              <a:grpSpLocks/>
            </p:cNvGrpSpPr>
            <p:nvPr/>
          </p:nvGrpSpPr>
          <p:grpSpPr bwMode="auto">
            <a:xfrm>
              <a:off x="1296" y="2400"/>
              <a:ext cx="3120" cy="710"/>
              <a:chOff x="624" y="2640"/>
              <a:chExt cx="3120" cy="710"/>
            </a:xfrm>
          </p:grpSpPr>
          <p:sp>
            <p:nvSpPr>
              <p:cNvPr id="34" name="AutoShape 47"/>
              <p:cNvSpPr>
                <a:spLocks noChangeArrowheads="1"/>
              </p:cNvSpPr>
              <p:nvPr/>
            </p:nvSpPr>
            <p:spPr bwMode="auto">
              <a:xfrm>
                <a:off x="2304" y="2976"/>
                <a:ext cx="384" cy="192"/>
              </a:xfrm>
              <a:prstGeom prst="rightArrow">
                <a:avLst>
                  <a:gd name="adj1" fmla="val 50000"/>
                  <a:gd name="adj2"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cs typeface="Arial" charset="0"/>
                </a:endParaRPr>
              </a:p>
            </p:txBody>
          </p:sp>
          <p:grpSp>
            <p:nvGrpSpPr>
              <p:cNvPr id="35" name="Group 48"/>
              <p:cNvGrpSpPr>
                <a:grpSpLocks/>
              </p:cNvGrpSpPr>
              <p:nvPr/>
            </p:nvGrpSpPr>
            <p:grpSpPr bwMode="auto">
              <a:xfrm>
                <a:off x="624" y="2880"/>
                <a:ext cx="432" cy="432"/>
                <a:chOff x="3408" y="3120"/>
                <a:chExt cx="432" cy="432"/>
              </a:xfrm>
            </p:grpSpPr>
            <p:pic>
              <p:nvPicPr>
                <p:cNvPr id="38" name="Picture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6" y="3168"/>
                  <a:ext cx="277"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Oval 50"/>
                <p:cNvSpPr>
                  <a:spLocks noChangeArrowheads="1"/>
                </p:cNvSpPr>
                <p:nvPr/>
              </p:nvSpPr>
              <p:spPr bwMode="auto">
                <a:xfrm>
                  <a:off x="3408" y="3120"/>
                  <a:ext cx="432" cy="432"/>
                </a:xfrm>
                <a:prstGeom prst="ellipse">
                  <a:avLst/>
                </a:pr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pPr algn="ctr"/>
                  <a:endParaRPr lang="en-US" sz="4400" b="1" i="1">
                    <a:latin typeface="Calibri" charset="0"/>
                    <a:cs typeface="Arial" charset="0"/>
                  </a:endParaRPr>
                </a:p>
              </p:txBody>
            </p:sp>
          </p:grpSp>
          <p:pic>
            <p:nvPicPr>
              <p:cNvPr id="36"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2640"/>
                <a:ext cx="1064"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2880"/>
                <a:ext cx="1008"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53"/>
            <p:cNvGrpSpPr>
              <a:grpSpLocks/>
            </p:cNvGrpSpPr>
            <p:nvPr/>
          </p:nvGrpSpPr>
          <p:grpSpPr bwMode="auto">
            <a:xfrm>
              <a:off x="1296" y="3312"/>
              <a:ext cx="2976" cy="576"/>
              <a:chOff x="624" y="3648"/>
              <a:chExt cx="2976" cy="576"/>
            </a:xfrm>
          </p:grpSpPr>
          <p:grpSp>
            <p:nvGrpSpPr>
              <p:cNvPr id="27" name="Group 54"/>
              <p:cNvGrpSpPr>
                <a:grpSpLocks/>
              </p:cNvGrpSpPr>
              <p:nvPr/>
            </p:nvGrpSpPr>
            <p:grpSpPr bwMode="auto">
              <a:xfrm>
                <a:off x="624" y="3648"/>
                <a:ext cx="2976" cy="576"/>
                <a:chOff x="624" y="3648"/>
                <a:chExt cx="2976" cy="576"/>
              </a:xfrm>
            </p:grpSpPr>
            <p:sp>
              <p:nvSpPr>
                <p:cNvPr id="30" name="AutoShape 55"/>
                <p:cNvSpPr>
                  <a:spLocks noChangeArrowheads="1"/>
                </p:cNvSpPr>
                <p:nvPr/>
              </p:nvSpPr>
              <p:spPr bwMode="auto">
                <a:xfrm>
                  <a:off x="2304" y="3888"/>
                  <a:ext cx="384" cy="192"/>
                </a:xfrm>
                <a:prstGeom prst="rightArrow">
                  <a:avLst>
                    <a:gd name="adj1" fmla="val 50000"/>
                    <a:gd name="adj2" fmla="val 50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charset="0"/>
                    <a:cs typeface="Arial" charset="0"/>
                  </a:endParaRPr>
                </a:p>
              </p:txBody>
            </p:sp>
            <p:sp>
              <p:nvSpPr>
                <p:cNvPr id="31" name="AutoShape 56"/>
                <p:cNvSpPr>
                  <a:spLocks noChangeArrowheads="1"/>
                </p:cNvSpPr>
                <p:nvPr/>
              </p:nvSpPr>
              <p:spPr bwMode="auto">
                <a:xfrm>
                  <a:off x="624" y="3744"/>
                  <a:ext cx="480"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tx1"/>
                </a:solidFill>
                <a:ln w="9525">
                  <a:solidFill>
                    <a:schemeClr val="tx1"/>
                  </a:solidFill>
                  <a:miter lim="800000"/>
                  <a:headEnd/>
                  <a:tailEnd/>
                </a:ln>
              </p:spPr>
              <p:txBody>
                <a:bodyPr wrap="none" anchor="ctr"/>
                <a:lstStyle/>
                <a:p>
                  <a:endParaRPr lang="en-US"/>
                </a:p>
              </p:txBody>
            </p:sp>
            <p:pic>
              <p:nvPicPr>
                <p:cNvPr id="32"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 y="3648"/>
                  <a:ext cx="839"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 y="3840"/>
                  <a:ext cx="768"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Freeform 59"/>
              <p:cNvSpPr>
                <a:spLocks/>
              </p:cNvSpPr>
              <p:nvPr/>
            </p:nvSpPr>
            <p:spPr bwMode="auto">
              <a:xfrm>
                <a:off x="1762" y="4067"/>
                <a:ext cx="106" cy="81"/>
              </a:xfrm>
              <a:custGeom>
                <a:avLst/>
                <a:gdLst>
                  <a:gd name="T0" fmla="*/ 102 w 106"/>
                  <a:gd name="T1" fmla="*/ 11 h 81"/>
                  <a:gd name="T2" fmla="*/ 100 w 106"/>
                  <a:gd name="T3" fmla="*/ 17 h 81"/>
                  <a:gd name="T4" fmla="*/ 58 w 106"/>
                  <a:gd name="T5" fmla="*/ 81 h 81"/>
                  <a:gd name="T6" fmla="*/ 2 w 106"/>
                  <a:gd name="T7" fmla="*/ 19 h 81"/>
                  <a:gd name="T8" fmla="*/ 10 w 106"/>
                  <a:gd name="T9" fmla="*/ 23 h 81"/>
                  <a:gd name="T10" fmla="*/ 60 w 106"/>
                  <a:gd name="T11" fmla="*/ 49 h 81"/>
                  <a:gd name="T12" fmla="*/ 92 w 106"/>
                  <a:gd name="T13" fmla="*/ 17 h 81"/>
                  <a:gd name="T14" fmla="*/ 96 w 106"/>
                  <a:gd name="T15" fmla="*/ 5 h 81"/>
                  <a:gd name="T16" fmla="*/ 78 w 106"/>
                  <a:gd name="T17" fmla="*/ 29 h 81"/>
                  <a:gd name="T18" fmla="*/ 38 w 106"/>
                  <a:gd name="T19" fmla="*/ 29 h 81"/>
                  <a:gd name="T20" fmla="*/ 62 w 106"/>
                  <a:gd name="T21" fmla="*/ 53 h 81"/>
                  <a:gd name="T22" fmla="*/ 26 w 106"/>
                  <a:gd name="T23" fmla="*/ 43 h 81"/>
                  <a:gd name="T24" fmla="*/ 28 w 106"/>
                  <a:gd name="T25" fmla="*/ 39 h 81"/>
                  <a:gd name="T26" fmla="*/ 26 w 106"/>
                  <a:gd name="T27" fmla="*/ 51 h 81"/>
                  <a:gd name="T28" fmla="*/ 28 w 106"/>
                  <a:gd name="T29" fmla="*/ 47 h 81"/>
                  <a:gd name="T30" fmla="*/ 36 w 106"/>
                  <a:gd name="T31" fmla="*/ 41 h 81"/>
                  <a:gd name="T32" fmla="*/ 50 w 106"/>
                  <a:gd name="T33" fmla="*/ 41 h 81"/>
                  <a:gd name="T34" fmla="*/ 70 w 106"/>
                  <a:gd name="T35" fmla="*/ 35 h 81"/>
                  <a:gd name="T36" fmla="*/ 80 w 106"/>
                  <a:gd name="T37" fmla="*/ 47 h 81"/>
                  <a:gd name="T38" fmla="*/ 90 w 106"/>
                  <a:gd name="T39" fmla="*/ 35 h 81"/>
                  <a:gd name="T40" fmla="*/ 92 w 106"/>
                  <a:gd name="T41" fmla="*/ 43 h 81"/>
                  <a:gd name="T42" fmla="*/ 76 w 106"/>
                  <a:gd name="T43" fmla="*/ 41 h 81"/>
                  <a:gd name="T44" fmla="*/ 28 w 106"/>
                  <a:gd name="T45" fmla="*/ 63 h 81"/>
                  <a:gd name="T46" fmla="*/ 40 w 106"/>
                  <a:gd name="T47" fmla="*/ 57 h 81"/>
                  <a:gd name="T48" fmla="*/ 50 w 106"/>
                  <a:gd name="T49" fmla="*/ 73 h 81"/>
                  <a:gd name="T50" fmla="*/ 62 w 106"/>
                  <a:gd name="T51" fmla="*/ 73 h 81"/>
                  <a:gd name="T52" fmla="*/ 54 w 106"/>
                  <a:gd name="T53" fmla="*/ 69 h 81"/>
                  <a:gd name="T54" fmla="*/ 62 w 106"/>
                  <a:gd name="T55" fmla="*/ 67 h 81"/>
                  <a:gd name="T56" fmla="*/ 68 w 106"/>
                  <a:gd name="T57" fmla="*/ 79 h 81"/>
                  <a:gd name="T58" fmla="*/ 74 w 106"/>
                  <a:gd name="T59" fmla="*/ 61 h 81"/>
                  <a:gd name="T60" fmla="*/ 74 w 106"/>
                  <a:gd name="T61" fmla="*/ 41 h 81"/>
                  <a:gd name="T62" fmla="*/ 76 w 106"/>
                  <a:gd name="T63" fmla="*/ 61 h 81"/>
                  <a:gd name="T64" fmla="*/ 78 w 106"/>
                  <a:gd name="T65" fmla="*/ 55 h 81"/>
                  <a:gd name="T66" fmla="*/ 78 w 106"/>
                  <a:gd name="T67" fmla="*/ 53 h 81"/>
                  <a:gd name="T68" fmla="*/ 80 w 106"/>
                  <a:gd name="T69" fmla="*/ 49 h 81"/>
                  <a:gd name="T70" fmla="*/ 78 w 106"/>
                  <a:gd name="T71" fmla="*/ 55 h 81"/>
                  <a:gd name="T72" fmla="*/ 84 w 106"/>
                  <a:gd name="T73" fmla="*/ 59 h 81"/>
                  <a:gd name="T74" fmla="*/ 48 w 106"/>
                  <a:gd name="T75" fmla="*/ 33 h 81"/>
                  <a:gd name="T76" fmla="*/ 34 w 106"/>
                  <a:gd name="T77" fmla="*/ 31 h 81"/>
                  <a:gd name="T78" fmla="*/ 80 w 106"/>
                  <a:gd name="T79" fmla="*/ 55 h 81"/>
                  <a:gd name="T80" fmla="*/ 60 w 106"/>
                  <a:gd name="T81" fmla="*/ 49 h 81"/>
                  <a:gd name="T82" fmla="*/ 46 w 106"/>
                  <a:gd name="T83" fmla="*/ 43 h 81"/>
                  <a:gd name="T84" fmla="*/ 48 w 106"/>
                  <a:gd name="T85" fmla="*/ 45 h 81"/>
                  <a:gd name="T86" fmla="*/ 42 w 106"/>
                  <a:gd name="T87" fmla="*/ 55 h 81"/>
                  <a:gd name="T88" fmla="*/ 60 w 106"/>
                  <a:gd name="T89" fmla="*/ 45 h 81"/>
                  <a:gd name="T90" fmla="*/ 54 w 106"/>
                  <a:gd name="T91" fmla="*/ 33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81"/>
                  <a:gd name="T140" fmla="*/ 106 w 106"/>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81">
                    <a:moveTo>
                      <a:pt x="0" y="9"/>
                    </a:moveTo>
                    <a:cubicBezTo>
                      <a:pt x="20" y="14"/>
                      <a:pt x="37" y="22"/>
                      <a:pt x="58" y="25"/>
                    </a:cubicBezTo>
                    <a:cubicBezTo>
                      <a:pt x="102" y="22"/>
                      <a:pt x="75" y="20"/>
                      <a:pt x="102" y="11"/>
                    </a:cubicBezTo>
                    <a:cubicBezTo>
                      <a:pt x="89" y="3"/>
                      <a:pt x="77" y="17"/>
                      <a:pt x="64" y="21"/>
                    </a:cubicBezTo>
                    <a:cubicBezTo>
                      <a:pt x="78" y="26"/>
                      <a:pt x="94" y="23"/>
                      <a:pt x="106" y="15"/>
                    </a:cubicBezTo>
                    <a:cubicBezTo>
                      <a:pt x="106" y="15"/>
                      <a:pt x="102" y="16"/>
                      <a:pt x="100" y="17"/>
                    </a:cubicBezTo>
                    <a:cubicBezTo>
                      <a:pt x="96" y="22"/>
                      <a:pt x="92" y="35"/>
                      <a:pt x="92" y="35"/>
                    </a:cubicBezTo>
                    <a:cubicBezTo>
                      <a:pt x="95" y="65"/>
                      <a:pt x="102" y="64"/>
                      <a:pt x="72" y="67"/>
                    </a:cubicBezTo>
                    <a:cubicBezTo>
                      <a:pt x="70" y="73"/>
                      <a:pt x="58" y="81"/>
                      <a:pt x="58" y="81"/>
                    </a:cubicBezTo>
                    <a:cubicBezTo>
                      <a:pt x="44" y="71"/>
                      <a:pt x="46" y="70"/>
                      <a:pt x="26" y="67"/>
                    </a:cubicBezTo>
                    <a:cubicBezTo>
                      <a:pt x="20" y="57"/>
                      <a:pt x="22" y="48"/>
                      <a:pt x="12" y="41"/>
                    </a:cubicBezTo>
                    <a:cubicBezTo>
                      <a:pt x="2" y="26"/>
                      <a:pt x="5" y="34"/>
                      <a:pt x="2" y="19"/>
                    </a:cubicBezTo>
                    <a:cubicBezTo>
                      <a:pt x="9" y="17"/>
                      <a:pt x="8" y="15"/>
                      <a:pt x="12" y="23"/>
                    </a:cubicBezTo>
                    <a:cubicBezTo>
                      <a:pt x="13" y="25"/>
                      <a:pt x="16" y="29"/>
                      <a:pt x="14" y="29"/>
                    </a:cubicBezTo>
                    <a:cubicBezTo>
                      <a:pt x="12" y="29"/>
                      <a:pt x="10" y="21"/>
                      <a:pt x="10" y="23"/>
                    </a:cubicBezTo>
                    <a:cubicBezTo>
                      <a:pt x="10" y="27"/>
                      <a:pt x="14" y="35"/>
                      <a:pt x="14" y="35"/>
                    </a:cubicBezTo>
                    <a:cubicBezTo>
                      <a:pt x="18" y="24"/>
                      <a:pt x="15" y="34"/>
                      <a:pt x="24" y="37"/>
                    </a:cubicBezTo>
                    <a:cubicBezTo>
                      <a:pt x="29" y="58"/>
                      <a:pt x="32" y="51"/>
                      <a:pt x="60" y="49"/>
                    </a:cubicBezTo>
                    <a:cubicBezTo>
                      <a:pt x="68" y="46"/>
                      <a:pt x="70" y="41"/>
                      <a:pt x="76" y="35"/>
                    </a:cubicBezTo>
                    <a:cubicBezTo>
                      <a:pt x="78" y="30"/>
                      <a:pt x="76" y="24"/>
                      <a:pt x="80" y="21"/>
                    </a:cubicBezTo>
                    <a:cubicBezTo>
                      <a:pt x="83" y="18"/>
                      <a:pt x="92" y="17"/>
                      <a:pt x="92" y="17"/>
                    </a:cubicBezTo>
                    <a:cubicBezTo>
                      <a:pt x="90" y="16"/>
                      <a:pt x="86" y="15"/>
                      <a:pt x="86" y="15"/>
                    </a:cubicBezTo>
                    <a:cubicBezTo>
                      <a:pt x="93" y="5"/>
                      <a:pt x="88" y="10"/>
                      <a:pt x="102" y="1"/>
                    </a:cubicBezTo>
                    <a:cubicBezTo>
                      <a:pt x="104" y="0"/>
                      <a:pt x="98" y="4"/>
                      <a:pt x="96" y="5"/>
                    </a:cubicBezTo>
                    <a:cubicBezTo>
                      <a:pt x="88" y="8"/>
                      <a:pt x="72" y="17"/>
                      <a:pt x="72" y="17"/>
                    </a:cubicBezTo>
                    <a:cubicBezTo>
                      <a:pt x="78" y="19"/>
                      <a:pt x="87" y="16"/>
                      <a:pt x="92" y="21"/>
                    </a:cubicBezTo>
                    <a:cubicBezTo>
                      <a:pt x="96" y="25"/>
                      <a:pt x="83" y="27"/>
                      <a:pt x="78" y="29"/>
                    </a:cubicBezTo>
                    <a:cubicBezTo>
                      <a:pt x="69" y="33"/>
                      <a:pt x="59" y="37"/>
                      <a:pt x="50" y="41"/>
                    </a:cubicBezTo>
                    <a:cubicBezTo>
                      <a:pt x="46" y="43"/>
                      <a:pt x="38" y="45"/>
                      <a:pt x="38" y="45"/>
                    </a:cubicBezTo>
                    <a:cubicBezTo>
                      <a:pt x="46" y="37"/>
                      <a:pt x="56" y="34"/>
                      <a:pt x="38" y="29"/>
                    </a:cubicBezTo>
                    <a:cubicBezTo>
                      <a:pt x="30" y="24"/>
                      <a:pt x="26" y="27"/>
                      <a:pt x="16" y="25"/>
                    </a:cubicBezTo>
                    <a:cubicBezTo>
                      <a:pt x="31" y="15"/>
                      <a:pt x="55" y="34"/>
                      <a:pt x="70" y="39"/>
                    </a:cubicBezTo>
                    <a:cubicBezTo>
                      <a:pt x="56" y="48"/>
                      <a:pt x="55" y="43"/>
                      <a:pt x="62" y="53"/>
                    </a:cubicBezTo>
                    <a:cubicBezTo>
                      <a:pt x="50" y="57"/>
                      <a:pt x="43" y="50"/>
                      <a:pt x="32" y="47"/>
                    </a:cubicBezTo>
                    <a:cubicBezTo>
                      <a:pt x="29" y="43"/>
                      <a:pt x="27" y="39"/>
                      <a:pt x="24" y="35"/>
                    </a:cubicBezTo>
                    <a:cubicBezTo>
                      <a:pt x="25" y="38"/>
                      <a:pt x="28" y="41"/>
                      <a:pt x="26" y="43"/>
                    </a:cubicBezTo>
                    <a:cubicBezTo>
                      <a:pt x="20" y="49"/>
                      <a:pt x="15" y="36"/>
                      <a:pt x="14" y="35"/>
                    </a:cubicBezTo>
                    <a:cubicBezTo>
                      <a:pt x="12" y="34"/>
                      <a:pt x="6" y="33"/>
                      <a:pt x="8" y="33"/>
                    </a:cubicBezTo>
                    <a:cubicBezTo>
                      <a:pt x="15" y="33"/>
                      <a:pt x="28" y="39"/>
                      <a:pt x="28" y="39"/>
                    </a:cubicBezTo>
                    <a:cubicBezTo>
                      <a:pt x="24" y="18"/>
                      <a:pt x="18" y="37"/>
                      <a:pt x="30" y="41"/>
                    </a:cubicBezTo>
                    <a:cubicBezTo>
                      <a:pt x="36" y="64"/>
                      <a:pt x="47" y="62"/>
                      <a:pt x="30" y="45"/>
                    </a:cubicBezTo>
                    <a:cubicBezTo>
                      <a:pt x="29" y="47"/>
                      <a:pt x="27" y="49"/>
                      <a:pt x="26" y="51"/>
                    </a:cubicBezTo>
                    <a:cubicBezTo>
                      <a:pt x="25" y="53"/>
                      <a:pt x="25" y="58"/>
                      <a:pt x="24" y="57"/>
                    </a:cubicBezTo>
                    <a:cubicBezTo>
                      <a:pt x="21" y="54"/>
                      <a:pt x="20" y="45"/>
                      <a:pt x="20" y="45"/>
                    </a:cubicBezTo>
                    <a:cubicBezTo>
                      <a:pt x="24" y="27"/>
                      <a:pt x="25" y="38"/>
                      <a:pt x="28" y="47"/>
                    </a:cubicBezTo>
                    <a:cubicBezTo>
                      <a:pt x="33" y="33"/>
                      <a:pt x="30" y="31"/>
                      <a:pt x="36" y="41"/>
                    </a:cubicBezTo>
                    <a:lnTo>
                      <a:pt x="38" y="47"/>
                    </a:lnTo>
                    <a:cubicBezTo>
                      <a:pt x="38" y="47"/>
                      <a:pt x="37" y="43"/>
                      <a:pt x="36" y="41"/>
                    </a:cubicBezTo>
                    <a:cubicBezTo>
                      <a:pt x="35" y="39"/>
                      <a:pt x="40" y="44"/>
                      <a:pt x="42" y="45"/>
                    </a:cubicBezTo>
                    <a:cubicBezTo>
                      <a:pt x="47" y="60"/>
                      <a:pt x="41" y="44"/>
                      <a:pt x="46" y="35"/>
                    </a:cubicBezTo>
                    <a:cubicBezTo>
                      <a:pt x="47" y="33"/>
                      <a:pt x="49" y="39"/>
                      <a:pt x="50" y="41"/>
                    </a:cubicBezTo>
                    <a:cubicBezTo>
                      <a:pt x="55" y="27"/>
                      <a:pt x="49" y="40"/>
                      <a:pt x="54" y="43"/>
                    </a:cubicBezTo>
                    <a:cubicBezTo>
                      <a:pt x="56" y="44"/>
                      <a:pt x="58" y="40"/>
                      <a:pt x="60" y="39"/>
                    </a:cubicBezTo>
                    <a:cubicBezTo>
                      <a:pt x="63" y="49"/>
                      <a:pt x="63" y="40"/>
                      <a:pt x="70" y="35"/>
                    </a:cubicBezTo>
                    <a:cubicBezTo>
                      <a:pt x="71" y="33"/>
                      <a:pt x="72" y="29"/>
                      <a:pt x="74" y="29"/>
                    </a:cubicBezTo>
                    <a:cubicBezTo>
                      <a:pt x="81" y="29"/>
                      <a:pt x="82" y="47"/>
                      <a:pt x="82" y="47"/>
                    </a:cubicBezTo>
                    <a:cubicBezTo>
                      <a:pt x="88" y="30"/>
                      <a:pt x="82" y="49"/>
                      <a:pt x="80" y="47"/>
                    </a:cubicBezTo>
                    <a:cubicBezTo>
                      <a:pt x="78" y="45"/>
                      <a:pt x="81" y="42"/>
                      <a:pt x="82" y="39"/>
                    </a:cubicBezTo>
                    <a:cubicBezTo>
                      <a:pt x="82" y="39"/>
                      <a:pt x="86" y="31"/>
                      <a:pt x="88" y="27"/>
                    </a:cubicBezTo>
                    <a:cubicBezTo>
                      <a:pt x="89" y="30"/>
                      <a:pt x="89" y="32"/>
                      <a:pt x="90" y="35"/>
                    </a:cubicBezTo>
                    <a:cubicBezTo>
                      <a:pt x="91" y="37"/>
                      <a:pt x="90" y="41"/>
                      <a:pt x="92" y="41"/>
                    </a:cubicBezTo>
                    <a:cubicBezTo>
                      <a:pt x="94" y="41"/>
                      <a:pt x="94" y="33"/>
                      <a:pt x="94" y="35"/>
                    </a:cubicBezTo>
                    <a:cubicBezTo>
                      <a:pt x="94" y="38"/>
                      <a:pt x="92" y="40"/>
                      <a:pt x="92" y="43"/>
                    </a:cubicBezTo>
                    <a:cubicBezTo>
                      <a:pt x="92" y="45"/>
                      <a:pt x="93" y="39"/>
                      <a:pt x="94" y="37"/>
                    </a:cubicBezTo>
                    <a:cubicBezTo>
                      <a:pt x="95" y="35"/>
                      <a:pt x="100" y="32"/>
                      <a:pt x="98" y="31"/>
                    </a:cubicBezTo>
                    <a:cubicBezTo>
                      <a:pt x="94" y="30"/>
                      <a:pt x="81" y="39"/>
                      <a:pt x="76" y="41"/>
                    </a:cubicBezTo>
                    <a:cubicBezTo>
                      <a:pt x="66" y="49"/>
                      <a:pt x="61" y="49"/>
                      <a:pt x="50" y="53"/>
                    </a:cubicBezTo>
                    <a:cubicBezTo>
                      <a:pt x="43" y="42"/>
                      <a:pt x="50" y="52"/>
                      <a:pt x="34" y="55"/>
                    </a:cubicBezTo>
                    <a:cubicBezTo>
                      <a:pt x="20" y="65"/>
                      <a:pt x="24" y="33"/>
                      <a:pt x="28" y="63"/>
                    </a:cubicBezTo>
                    <a:cubicBezTo>
                      <a:pt x="30" y="62"/>
                      <a:pt x="32" y="59"/>
                      <a:pt x="34" y="59"/>
                    </a:cubicBezTo>
                    <a:cubicBezTo>
                      <a:pt x="36" y="59"/>
                      <a:pt x="36" y="66"/>
                      <a:pt x="38" y="65"/>
                    </a:cubicBezTo>
                    <a:cubicBezTo>
                      <a:pt x="41" y="64"/>
                      <a:pt x="38" y="59"/>
                      <a:pt x="40" y="57"/>
                    </a:cubicBezTo>
                    <a:cubicBezTo>
                      <a:pt x="41" y="55"/>
                      <a:pt x="44" y="54"/>
                      <a:pt x="46" y="53"/>
                    </a:cubicBezTo>
                    <a:cubicBezTo>
                      <a:pt x="48" y="62"/>
                      <a:pt x="54" y="68"/>
                      <a:pt x="44" y="71"/>
                    </a:cubicBezTo>
                    <a:cubicBezTo>
                      <a:pt x="46" y="72"/>
                      <a:pt x="48" y="72"/>
                      <a:pt x="50" y="73"/>
                    </a:cubicBezTo>
                    <a:cubicBezTo>
                      <a:pt x="52" y="75"/>
                      <a:pt x="52" y="80"/>
                      <a:pt x="54" y="79"/>
                    </a:cubicBezTo>
                    <a:cubicBezTo>
                      <a:pt x="57" y="76"/>
                      <a:pt x="58" y="67"/>
                      <a:pt x="58" y="67"/>
                    </a:cubicBezTo>
                    <a:cubicBezTo>
                      <a:pt x="58" y="67"/>
                      <a:pt x="62" y="75"/>
                      <a:pt x="62" y="73"/>
                    </a:cubicBezTo>
                    <a:cubicBezTo>
                      <a:pt x="62" y="70"/>
                      <a:pt x="59" y="68"/>
                      <a:pt x="58" y="65"/>
                    </a:cubicBezTo>
                    <a:cubicBezTo>
                      <a:pt x="57" y="69"/>
                      <a:pt x="59" y="74"/>
                      <a:pt x="56" y="77"/>
                    </a:cubicBezTo>
                    <a:cubicBezTo>
                      <a:pt x="54" y="79"/>
                      <a:pt x="54" y="72"/>
                      <a:pt x="54" y="69"/>
                    </a:cubicBezTo>
                    <a:cubicBezTo>
                      <a:pt x="54" y="62"/>
                      <a:pt x="60" y="49"/>
                      <a:pt x="60" y="49"/>
                    </a:cubicBezTo>
                    <a:cubicBezTo>
                      <a:pt x="66" y="66"/>
                      <a:pt x="65" y="57"/>
                      <a:pt x="62" y="77"/>
                    </a:cubicBezTo>
                    <a:cubicBezTo>
                      <a:pt x="59" y="72"/>
                      <a:pt x="57" y="52"/>
                      <a:pt x="62" y="67"/>
                    </a:cubicBezTo>
                    <a:cubicBezTo>
                      <a:pt x="64" y="62"/>
                      <a:pt x="62" y="50"/>
                      <a:pt x="66" y="53"/>
                    </a:cubicBezTo>
                    <a:cubicBezTo>
                      <a:pt x="70" y="55"/>
                      <a:pt x="70" y="65"/>
                      <a:pt x="70" y="65"/>
                    </a:cubicBezTo>
                    <a:cubicBezTo>
                      <a:pt x="69" y="70"/>
                      <a:pt x="70" y="75"/>
                      <a:pt x="68" y="79"/>
                    </a:cubicBezTo>
                    <a:cubicBezTo>
                      <a:pt x="67" y="81"/>
                      <a:pt x="66" y="75"/>
                      <a:pt x="66" y="73"/>
                    </a:cubicBezTo>
                    <a:cubicBezTo>
                      <a:pt x="66" y="68"/>
                      <a:pt x="67" y="64"/>
                      <a:pt x="68" y="59"/>
                    </a:cubicBezTo>
                    <a:cubicBezTo>
                      <a:pt x="70" y="60"/>
                      <a:pt x="72" y="62"/>
                      <a:pt x="74" y="61"/>
                    </a:cubicBezTo>
                    <a:cubicBezTo>
                      <a:pt x="76" y="60"/>
                      <a:pt x="76" y="55"/>
                      <a:pt x="76" y="55"/>
                    </a:cubicBezTo>
                    <a:cubicBezTo>
                      <a:pt x="72" y="70"/>
                      <a:pt x="70" y="56"/>
                      <a:pt x="66" y="49"/>
                    </a:cubicBezTo>
                    <a:cubicBezTo>
                      <a:pt x="67" y="45"/>
                      <a:pt x="71" y="38"/>
                      <a:pt x="74" y="41"/>
                    </a:cubicBezTo>
                    <a:cubicBezTo>
                      <a:pt x="78" y="45"/>
                      <a:pt x="80" y="59"/>
                      <a:pt x="80" y="59"/>
                    </a:cubicBezTo>
                    <a:lnTo>
                      <a:pt x="78" y="53"/>
                    </a:lnTo>
                    <a:cubicBezTo>
                      <a:pt x="77" y="56"/>
                      <a:pt x="78" y="60"/>
                      <a:pt x="76" y="61"/>
                    </a:cubicBezTo>
                    <a:cubicBezTo>
                      <a:pt x="74" y="62"/>
                      <a:pt x="74" y="57"/>
                      <a:pt x="74" y="55"/>
                    </a:cubicBezTo>
                    <a:cubicBezTo>
                      <a:pt x="74" y="52"/>
                      <a:pt x="75" y="50"/>
                      <a:pt x="76" y="47"/>
                    </a:cubicBezTo>
                    <a:cubicBezTo>
                      <a:pt x="77" y="50"/>
                      <a:pt x="77" y="52"/>
                      <a:pt x="78" y="55"/>
                    </a:cubicBezTo>
                    <a:cubicBezTo>
                      <a:pt x="79" y="57"/>
                      <a:pt x="80" y="61"/>
                      <a:pt x="82" y="61"/>
                    </a:cubicBezTo>
                    <a:cubicBezTo>
                      <a:pt x="84" y="61"/>
                      <a:pt x="81" y="57"/>
                      <a:pt x="80" y="55"/>
                    </a:cubicBezTo>
                    <a:cubicBezTo>
                      <a:pt x="85" y="40"/>
                      <a:pt x="93" y="63"/>
                      <a:pt x="78" y="53"/>
                    </a:cubicBezTo>
                    <a:cubicBezTo>
                      <a:pt x="79" y="51"/>
                      <a:pt x="78" y="46"/>
                      <a:pt x="80" y="47"/>
                    </a:cubicBezTo>
                    <a:cubicBezTo>
                      <a:pt x="82" y="48"/>
                      <a:pt x="83" y="58"/>
                      <a:pt x="82" y="55"/>
                    </a:cubicBezTo>
                    <a:cubicBezTo>
                      <a:pt x="81" y="53"/>
                      <a:pt x="78" y="50"/>
                      <a:pt x="80" y="49"/>
                    </a:cubicBezTo>
                    <a:cubicBezTo>
                      <a:pt x="82" y="48"/>
                      <a:pt x="86" y="55"/>
                      <a:pt x="86" y="53"/>
                    </a:cubicBezTo>
                    <a:cubicBezTo>
                      <a:pt x="86" y="50"/>
                      <a:pt x="82" y="49"/>
                      <a:pt x="80" y="47"/>
                    </a:cubicBezTo>
                    <a:cubicBezTo>
                      <a:pt x="79" y="50"/>
                      <a:pt x="76" y="53"/>
                      <a:pt x="78" y="55"/>
                    </a:cubicBezTo>
                    <a:cubicBezTo>
                      <a:pt x="80" y="57"/>
                      <a:pt x="80" y="49"/>
                      <a:pt x="82" y="49"/>
                    </a:cubicBezTo>
                    <a:cubicBezTo>
                      <a:pt x="84" y="49"/>
                      <a:pt x="83" y="53"/>
                      <a:pt x="84" y="55"/>
                    </a:cubicBezTo>
                    <a:cubicBezTo>
                      <a:pt x="88" y="38"/>
                      <a:pt x="87" y="54"/>
                      <a:pt x="84" y="59"/>
                    </a:cubicBezTo>
                    <a:cubicBezTo>
                      <a:pt x="81" y="51"/>
                      <a:pt x="72" y="48"/>
                      <a:pt x="64" y="45"/>
                    </a:cubicBezTo>
                    <a:cubicBezTo>
                      <a:pt x="54" y="35"/>
                      <a:pt x="63" y="39"/>
                      <a:pt x="72" y="33"/>
                    </a:cubicBezTo>
                    <a:cubicBezTo>
                      <a:pt x="58" y="28"/>
                      <a:pt x="75" y="33"/>
                      <a:pt x="48" y="33"/>
                    </a:cubicBezTo>
                    <a:cubicBezTo>
                      <a:pt x="45" y="33"/>
                      <a:pt x="53" y="31"/>
                      <a:pt x="56" y="31"/>
                    </a:cubicBezTo>
                    <a:cubicBezTo>
                      <a:pt x="61" y="30"/>
                      <a:pt x="65" y="30"/>
                      <a:pt x="70" y="29"/>
                    </a:cubicBezTo>
                    <a:cubicBezTo>
                      <a:pt x="95" y="21"/>
                      <a:pt x="34" y="31"/>
                      <a:pt x="34" y="31"/>
                    </a:cubicBezTo>
                    <a:cubicBezTo>
                      <a:pt x="37" y="58"/>
                      <a:pt x="34" y="48"/>
                      <a:pt x="58" y="51"/>
                    </a:cubicBezTo>
                    <a:cubicBezTo>
                      <a:pt x="67" y="54"/>
                      <a:pt x="73" y="52"/>
                      <a:pt x="76" y="61"/>
                    </a:cubicBezTo>
                    <a:cubicBezTo>
                      <a:pt x="77" y="59"/>
                      <a:pt x="78" y="55"/>
                      <a:pt x="80" y="55"/>
                    </a:cubicBezTo>
                    <a:cubicBezTo>
                      <a:pt x="82" y="55"/>
                      <a:pt x="83" y="60"/>
                      <a:pt x="82" y="61"/>
                    </a:cubicBezTo>
                    <a:cubicBezTo>
                      <a:pt x="80" y="63"/>
                      <a:pt x="75" y="62"/>
                      <a:pt x="72" y="63"/>
                    </a:cubicBezTo>
                    <a:cubicBezTo>
                      <a:pt x="64" y="60"/>
                      <a:pt x="63" y="57"/>
                      <a:pt x="60" y="49"/>
                    </a:cubicBezTo>
                    <a:cubicBezTo>
                      <a:pt x="61" y="46"/>
                      <a:pt x="67" y="42"/>
                      <a:pt x="68" y="45"/>
                    </a:cubicBezTo>
                    <a:cubicBezTo>
                      <a:pt x="70" y="53"/>
                      <a:pt x="52" y="56"/>
                      <a:pt x="40" y="57"/>
                    </a:cubicBezTo>
                    <a:cubicBezTo>
                      <a:pt x="49" y="44"/>
                      <a:pt x="32" y="48"/>
                      <a:pt x="46" y="43"/>
                    </a:cubicBezTo>
                    <a:cubicBezTo>
                      <a:pt x="53" y="44"/>
                      <a:pt x="59" y="44"/>
                      <a:pt x="66" y="45"/>
                    </a:cubicBezTo>
                    <a:cubicBezTo>
                      <a:pt x="69" y="45"/>
                      <a:pt x="77" y="47"/>
                      <a:pt x="74" y="47"/>
                    </a:cubicBezTo>
                    <a:cubicBezTo>
                      <a:pt x="65" y="47"/>
                      <a:pt x="57" y="46"/>
                      <a:pt x="48" y="45"/>
                    </a:cubicBezTo>
                    <a:cubicBezTo>
                      <a:pt x="28" y="38"/>
                      <a:pt x="37" y="45"/>
                      <a:pt x="46" y="53"/>
                    </a:cubicBezTo>
                    <a:cubicBezTo>
                      <a:pt x="48" y="54"/>
                      <a:pt x="50" y="54"/>
                      <a:pt x="52" y="55"/>
                    </a:cubicBezTo>
                    <a:cubicBezTo>
                      <a:pt x="70" y="64"/>
                      <a:pt x="44" y="56"/>
                      <a:pt x="42" y="55"/>
                    </a:cubicBezTo>
                    <a:cubicBezTo>
                      <a:pt x="34" y="49"/>
                      <a:pt x="24" y="48"/>
                      <a:pt x="34" y="41"/>
                    </a:cubicBezTo>
                    <a:cubicBezTo>
                      <a:pt x="45" y="42"/>
                      <a:pt x="55" y="41"/>
                      <a:pt x="66" y="43"/>
                    </a:cubicBezTo>
                    <a:cubicBezTo>
                      <a:pt x="68" y="43"/>
                      <a:pt x="62" y="45"/>
                      <a:pt x="60" y="45"/>
                    </a:cubicBezTo>
                    <a:cubicBezTo>
                      <a:pt x="51" y="45"/>
                      <a:pt x="43" y="44"/>
                      <a:pt x="34" y="43"/>
                    </a:cubicBezTo>
                    <a:cubicBezTo>
                      <a:pt x="27" y="33"/>
                      <a:pt x="35" y="33"/>
                      <a:pt x="44" y="31"/>
                    </a:cubicBezTo>
                    <a:cubicBezTo>
                      <a:pt x="47" y="32"/>
                      <a:pt x="51" y="32"/>
                      <a:pt x="54" y="33"/>
                    </a:cubicBezTo>
                    <a:cubicBezTo>
                      <a:pt x="58" y="34"/>
                      <a:pt x="70" y="37"/>
                      <a:pt x="66" y="37"/>
                    </a:cubicBezTo>
                    <a:cubicBezTo>
                      <a:pt x="64" y="37"/>
                      <a:pt x="62" y="37"/>
                      <a:pt x="60" y="37"/>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60"/>
              <p:cNvSpPr>
                <a:spLocks/>
              </p:cNvSpPr>
              <p:nvPr/>
            </p:nvSpPr>
            <p:spPr bwMode="auto">
              <a:xfrm>
                <a:off x="3162" y="4033"/>
                <a:ext cx="143" cy="104"/>
              </a:xfrm>
              <a:custGeom>
                <a:avLst/>
                <a:gdLst>
                  <a:gd name="T0" fmla="*/ 40 w 143"/>
                  <a:gd name="T1" fmla="*/ 25 h 104"/>
                  <a:gd name="T2" fmla="*/ 102 w 143"/>
                  <a:gd name="T3" fmla="*/ 31 h 104"/>
                  <a:gd name="T4" fmla="*/ 130 w 143"/>
                  <a:gd name="T5" fmla="*/ 27 h 104"/>
                  <a:gd name="T6" fmla="*/ 116 w 143"/>
                  <a:gd name="T7" fmla="*/ 53 h 104"/>
                  <a:gd name="T8" fmla="*/ 126 w 143"/>
                  <a:gd name="T9" fmla="*/ 43 h 104"/>
                  <a:gd name="T10" fmla="*/ 126 w 143"/>
                  <a:gd name="T11" fmla="*/ 43 h 104"/>
                  <a:gd name="T12" fmla="*/ 104 w 143"/>
                  <a:gd name="T13" fmla="*/ 65 h 104"/>
                  <a:gd name="T14" fmla="*/ 96 w 143"/>
                  <a:gd name="T15" fmla="*/ 91 h 104"/>
                  <a:gd name="T16" fmla="*/ 68 w 143"/>
                  <a:gd name="T17" fmla="*/ 97 h 104"/>
                  <a:gd name="T18" fmla="*/ 34 w 143"/>
                  <a:gd name="T19" fmla="*/ 39 h 104"/>
                  <a:gd name="T20" fmla="*/ 14 w 143"/>
                  <a:gd name="T21" fmla="*/ 23 h 104"/>
                  <a:gd name="T22" fmla="*/ 20 w 143"/>
                  <a:gd name="T23" fmla="*/ 29 h 104"/>
                  <a:gd name="T24" fmla="*/ 24 w 143"/>
                  <a:gd name="T25" fmla="*/ 37 h 104"/>
                  <a:gd name="T26" fmla="*/ 16 w 143"/>
                  <a:gd name="T27" fmla="*/ 19 h 104"/>
                  <a:gd name="T28" fmla="*/ 36 w 143"/>
                  <a:gd name="T29" fmla="*/ 35 h 104"/>
                  <a:gd name="T30" fmla="*/ 28 w 143"/>
                  <a:gd name="T31" fmla="*/ 29 h 104"/>
                  <a:gd name="T32" fmla="*/ 40 w 143"/>
                  <a:gd name="T33" fmla="*/ 35 h 104"/>
                  <a:gd name="T34" fmla="*/ 34 w 143"/>
                  <a:gd name="T35" fmla="*/ 31 h 104"/>
                  <a:gd name="T36" fmla="*/ 112 w 143"/>
                  <a:gd name="T37" fmla="*/ 39 h 104"/>
                  <a:gd name="T38" fmla="*/ 120 w 143"/>
                  <a:gd name="T39" fmla="*/ 29 h 104"/>
                  <a:gd name="T40" fmla="*/ 118 w 143"/>
                  <a:gd name="T41" fmla="*/ 29 h 104"/>
                  <a:gd name="T42" fmla="*/ 118 w 143"/>
                  <a:gd name="T43" fmla="*/ 33 h 104"/>
                  <a:gd name="T44" fmla="*/ 132 w 143"/>
                  <a:gd name="T45" fmla="*/ 25 h 104"/>
                  <a:gd name="T46" fmla="*/ 54 w 143"/>
                  <a:gd name="T47" fmla="*/ 37 h 104"/>
                  <a:gd name="T48" fmla="*/ 94 w 143"/>
                  <a:gd name="T49" fmla="*/ 49 h 104"/>
                  <a:gd name="T50" fmla="*/ 76 w 143"/>
                  <a:gd name="T51" fmla="*/ 41 h 104"/>
                  <a:gd name="T52" fmla="*/ 86 w 143"/>
                  <a:gd name="T53" fmla="*/ 45 h 104"/>
                  <a:gd name="T54" fmla="*/ 54 w 143"/>
                  <a:gd name="T55" fmla="*/ 49 h 104"/>
                  <a:gd name="T56" fmla="*/ 44 w 143"/>
                  <a:gd name="T57" fmla="*/ 51 h 104"/>
                  <a:gd name="T58" fmla="*/ 70 w 143"/>
                  <a:gd name="T59" fmla="*/ 83 h 104"/>
                  <a:gd name="T60" fmla="*/ 100 w 143"/>
                  <a:gd name="T61" fmla="*/ 75 h 104"/>
                  <a:gd name="T62" fmla="*/ 102 w 143"/>
                  <a:gd name="T63" fmla="*/ 63 h 104"/>
                  <a:gd name="T64" fmla="*/ 104 w 143"/>
                  <a:gd name="T65" fmla="*/ 55 h 104"/>
                  <a:gd name="T66" fmla="*/ 98 w 143"/>
                  <a:gd name="T67" fmla="*/ 55 h 104"/>
                  <a:gd name="T68" fmla="*/ 88 w 143"/>
                  <a:gd name="T69" fmla="*/ 73 h 104"/>
                  <a:gd name="T70" fmla="*/ 70 w 143"/>
                  <a:gd name="T71" fmla="*/ 85 h 104"/>
                  <a:gd name="T72" fmla="*/ 56 w 143"/>
                  <a:gd name="T73" fmla="*/ 75 h 104"/>
                  <a:gd name="T74" fmla="*/ 64 w 143"/>
                  <a:gd name="T75" fmla="*/ 63 h 104"/>
                  <a:gd name="T76" fmla="*/ 66 w 143"/>
                  <a:gd name="T77" fmla="*/ 79 h 104"/>
                  <a:gd name="T78" fmla="*/ 72 w 143"/>
                  <a:gd name="T79" fmla="*/ 77 h 104"/>
                  <a:gd name="T80" fmla="*/ 64 w 143"/>
                  <a:gd name="T81" fmla="*/ 59 h 104"/>
                  <a:gd name="T82" fmla="*/ 66 w 143"/>
                  <a:gd name="T83" fmla="*/ 57 h 104"/>
                  <a:gd name="T84" fmla="*/ 70 w 143"/>
                  <a:gd name="T85" fmla="*/ 57 h 104"/>
                  <a:gd name="T86" fmla="*/ 74 w 143"/>
                  <a:gd name="T87" fmla="*/ 45 h 104"/>
                  <a:gd name="T88" fmla="*/ 80 w 143"/>
                  <a:gd name="T89" fmla="*/ 65 h 104"/>
                  <a:gd name="T90" fmla="*/ 76 w 143"/>
                  <a:gd name="T91" fmla="*/ 69 h 104"/>
                  <a:gd name="T92" fmla="*/ 96 w 143"/>
                  <a:gd name="T93" fmla="*/ 65 h 104"/>
                  <a:gd name="T94" fmla="*/ 100 w 143"/>
                  <a:gd name="T95" fmla="*/ 59 h 104"/>
                  <a:gd name="T96" fmla="*/ 78 w 143"/>
                  <a:gd name="T97" fmla="*/ 51 h 104"/>
                  <a:gd name="T98" fmla="*/ 92 w 143"/>
                  <a:gd name="T99" fmla="*/ 65 h 104"/>
                  <a:gd name="T100" fmla="*/ 76 w 143"/>
                  <a:gd name="T101" fmla="*/ 89 h 104"/>
                  <a:gd name="T102" fmla="*/ 76 w 143"/>
                  <a:gd name="T103" fmla="*/ 69 h 104"/>
                  <a:gd name="T104" fmla="*/ 86 w 143"/>
                  <a:gd name="T105" fmla="*/ 53 h 104"/>
                  <a:gd name="T106" fmla="*/ 60 w 143"/>
                  <a:gd name="T107" fmla="*/ 41 h 104"/>
                  <a:gd name="T108" fmla="*/ 98 w 143"/>
                  <a:gd name="T109" fmla="*/ 41 h 104"/>
                  <a:gd name="T110" fmla="*/ 66 w 143"/>
                  <a:gd name="T111" fmla="*/ 41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3"/>
                  <a:gd name="T169" fmla="*/ 0 h 104"/>
                  <a:gd name="T170" fmla="*/ 143 w 143"/>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3" h="104">
                    <a:moveTo>
                      <a:pt x="0" y="3"/>
                    </a:moveTo>
                    <a:cubicBezTo>
                      <a:pt x="7" y="14"/>
                      <a:pt x="27" y="21"/>
                      <a:pt x="40" y="25"/>
                    </a:cubicBezTo>
                    <a:cubicBezTo>
                      <a:pt x="45" y="27"/>
                      <a:pt x="52" y="33"/>
                      <a:pt x="52" y="33"/>
                    </a:cubicBezTo>
                    <a:cubicBezTo>
                      <a:pt x="69" y="32"/>
                      <a:pt x="85" y="33"/>
                      <a:pt x="102" y="31"/>
                    </a:cubicBezTo>
                    <a:cubicBezTo>
                      <a:pt x="107" y="30"/>
                      <a:pt x="123" y="16"/>
                      <a:pt x="134" y="13"/>
                    </a:cubicBezTo>
                    <a:cubicBezTo>
                      <a:pt x="143" y="0"/>
                      <a:pt x="141" y="23"/>
                      <a:pt x="130" y="27"/>
                    </a:cubicBezTo>
                    <a:cubicBezTo>
                      <a:pt x="128" y="33"/>
                      <a:pt x="116" y="41"/>
                      <a:pt x="116" y="41"/>
                    </a:cubicBezTo>
                    <a:cubicBezTo>
                      <a:pt x="113" y="46"/>
                      <a:pt x="103" y="57"/>
                      <a:pt x="116" y="53"/>
                    </a:cubicBezTo>
                    <a:cubicBezTo>
                      <a:pt x="117" y="51"/>
                      <a:pt x="118" y="49"/>
                      <a:pt x="120" y="47"/>
                    </a:cubicBezTo>
                    <a:cubicBezTo>
                      <a:pt x="122" y="45"/>
                      <a:pt x="124" y="45"/>
                      <a:pt x="126" y="43"/>
                    </a:cubicBezTo>
                    <a:cubicBezTo>
                      <a:pt x="127" y="42"/>
                      <a:pt x="129" y="31"/>
                      <a:pt x="132" y="31"/>
                    </a:cubicBezTo>
                    <a:cubicBezTo>
                      <a:pt x="137" y="31"/>
                      <a:pt x="129" y="37"/>
                      <a:pt x="126" y="43"/>
                    </a:cubicBezTo>
                    <a:cubicBezTo>
                      <a:pt x="117" y="64"/>
                      <a:pt x="128" y="50"/>
                      <a:pt x="116" y="57"/>
                    </a:cubicBezTo>
                    <a:cubicBezTo>
                      <a:pt x="112" y="59"/>
                      <a:pt x="104" y="65"/>
                      <a:pt x="104" y="65"/>
                    </a:cubicBezTo>
                    <a:cubicBezTo>
                      <a:pt x="104" y="65"/>
                      <a:pt x="109" y="66"/>
                      <a:pt x="112" y="67"/>
                    </a:cubicBezTo>
                    <a:cubicBezTo>
                      <a:pt x="107" y="75"/>
                      <a:pt x="103" y="85"/>
                      <a:pt x="96" y="91"/>
                    </a:cubicBezTo>
                    <a:cubicBezTo>
                      <a:pt x="92" y="94"/>
                      <a:pt x="84" y="99"/>
                      <a:pt x="84" y="99"/>
                    </a:cubicBezTo>
                    <a:cubicBezTo>
                      <a:pt x="79" y="98"/>
                      <a:pt x="73" y="99"/>
                      <a:pt x="68" y="97"/>
                    </a:cubicBezTo>
                    <a:cubicBezTo>
                      <a:pt x="61" y="94"/>
                      <a:pt x="62" y="80"/>
                      <a:pt x="54" y="75"/>
                    </a:cubicBezTo>
                    <a:cubicBezTo>
                      <a:pt x="50" y="69"/>
                      <a:pt x="37" y="41"/>
                      <a:pt x="34" y="39"/>
                    </a:cubicBezTo>
                    <a:cubicBezTo>
                      <a:pt x="29" y="35"/>
                      <a:pt x="21" y="35"/>
                      <a:pt x="16" y="31"/>
                    </a:cubicBezTo>
                    <a:cubicBezTo>
                      <a:pt x="7" y="17"/>
                      <a:pt x="4" y="16"/>
                      <a:pt x="14" y="23"/>
                    </a:cubicBezTo>
                    <a:cubicBezTo>
                      <a:pt x="13" y="21"/>
                      <a:pt x="11" y="16"/>
                      <a:pt x="12" y="17"/>
                    </a:cubicBezTo>
                    <a:cubicBezTo>
                      <a:pt x="15" y="20"/>
                      <a:pt x="20" y="29"/>
                      <a:pt x="20" y="29"/>
                    </a:cubicBezTo>
                    <a:cubicBezTo>
                      <a:pt x="22" y="28"/>
                      <a:pt x="25" y="25"/>
                      <a:pt x="26" y="27"/>
                    </a:cubicBezTo>
                    <a:cubicBezTo>
                      <a:pt x="28" y="30"/>
                      <a:pt x="27" y="35"/>
                      <a:pt x="24" y="37"/>
                    </a:cubicBezTo>
                    <a:cubicBezTo>
                      <a:pt x="22" y="38"/>
                      <a:pt x="21" y="33"/>
                      <a:pt x="20" y="31"/>
                    </a:cubicBezTo>
                    <a:cubicBezTo>
                      <a:pt x="18" y="27"/>
                      <a:pt x="17" y="23"/>
                      <a:pt x="16" y="19"/>
                    </a:cubicBezTo>
                    <a:cubicBezTo>
                      <a:pt x="14" y="14"/>
                      <a:pt x="21" y="27"/>
                      <a:pt x="24" y="31"/>
                    </a:cubicBezTo>
                    <a:cubicBezTo>
                      <a:pt x="26" y="35"/>
                      <a:pt x="36" y="35"/>
                      <a:pt x="36" y="35"/>
                    </a:cubicBezTo>
                    <a:cubicBezTo>
                      <a:pt x="35" y="32"/>
                      <a:pt x="37" y="27"/>
                      <a:pt x="34" y="25"/>
                    </a:cubicBezTo>
                    <a:cubicBezTo>
                      <a:pt x="32" y="24"/>
                      <a:pt x="26" y="28"/>
                      <a:pt x="28" y="29"/>
                    </a:cubicBezTo>
                    <a:cubicBezTo>
                      <a:pt x="36" y="34"/>
                      <a:pt x="32" y="32"/>
                      <a:pt x="40" y="35"/>
                    </a:cubicBezTo>
                    <a:cubicBezTo>
                      <a:pt x="63" y="31"/>
                      <a:pt x="48" y="38"/>
                      <a:pt x="40" y="35"/>
                    </a:cubicBezTo>
                    <a:cubicBezTo>
                      <a:pt x="40" y="34"/>
                      <a:pt x="37" y="22"/>
                      <a:pt x="32" y="25"/>
                    </a:cubicBezTo>
                    <a:cubicBezTo>
                      <a:pt x="30" y="26"/>
                      <a:pt x="33" y="29"/>
                      <a:pt x="34" y="31"/>
                    </a:cubicBezTo>
                    <a:cubicBezTo>
                      <a:pt x="39" y="38"/>
                      <a:pt x="50" y="42"/>
                      <a:pt x="58" y="45"/>
                    </a:cubicBezTo>
                    <a:cubicBezTo>
                      <a:pt x="83" y="44"/>
                      <a:pt x="91" y="42"/>
                      <a:pt x="112" y="39"/>
                    </a:cubicBezTo>
                    <a:cubicBezTo>
                      <a:pt x="117" y="35"/>
                      <a:pt x="131" y="20"/>
                      <a:pt x="116" y="25"/>
                    </a:cubicBezTo>
                    <a:cubicBezTo>
                      <a:pt x="110" y="35"/>
                      <a:pt x="95" y="37"/>
                      <a:pt x="120" y="29"/>
                    </a:cubicBezTo>
                    <a:cubicBezTo>
                      <a:pt x="121" y="25"/>
                      <a:pt x="125" y="16"/>
                      <a:pt x="128" y="19"/>
                    </a:cubicBezTo>
                    <a:cubicBezTo>
                      <a:pt x="131" y="22"/>
                      <a:pt x="118" y="29"/>
                      <a:pt x="118" y="29"/>
                    </a:cubicBezTo>
                    <a:cubicBezTo>
                      <a:pt x="122" y="29"/>
                      <a:pt x="126" y="26"/>
                      <a:pt x="130" y="25"/>
                    </a:cubicBezTo>
                    <a:cubicBezTo>
                      <a:pt x="135" y="23"/>
                      <a:pt x="118" y="33"/>
                      <a:pt x="118" y="33"/>
                    </a:cubicBezTo>
                    <a:cubicBezTo>
                      <a:pt x="122" y="21"/>
                      <a:pt x="117" y="31"/>
                      <a:pt x="126" y="29"/>
                    </a:cubicBezTo>
                    <a:cubicBezTo>
                      <a:pt x="128" y="29"/>
                      <a:pt x="134" y="25"/>
                      <a:pt x="132" y="25"/>
                    </a:cubicBezTo>
                    <a:cubicBezTo>
                      <a:pt x="123" y="25"/>
                      <a:pt x="112" y="34"/>
                      <a:pt x="102" y="35"/>
                    </a:cubicBezTo>
                    <a:cubicBezTo>
                      <a:pt x="86" y="36"/>
                      <a:pt x="70" y="36"/>
                      <a:pt x="54" y="37"/>
                    </a:cubicBezTo>
                    <a:cubicBezTo>
                      <a:pt x="66" y="45"/>
                      <a:pt x="62" y="41"/>
                      <a:pt x="40" y="43"/>
                    </a:cubicBezTo>
                    <a:cubicBezTo>
                      <a:pt x="57" y="49"/>
                      <a:pt x="94" y="49"/>
                      <a:pt x="94" y="49"/>
                    </a:cubicBezTo>
                    <a:cubicBezTo>
                      <a:pt x="97" y="48"/>
                      <a:pt x="104" y="49"/>
                      <a:pt x="102" y="47"/>
                    </a:cubicBezTo>
                    <a:cubicBezTo>
                      <a:pt x="100" y="44"/>
                      <a:pt x="78" y="41"/>
                      <a:pt x="76" y="41"/>
                    </a:cubicBezTo>
                    <a:cubicBezTo>
                      <a:pt x="73" y="42"/>
                      <a:pt x="65" y="42"/>
                      <a:pt x="68" y="43"/>
                    </a:cubicBezTo>
                    <a:cubicBezTo>
                      <a:pt x="74" y="45"/>
                      <a:pt x="80" y="45"/>
                      <a:pt x="86" y="45"/>
                    </a:cubicBezTo>
                    <a:cubicBezTo>
                      <a:pt x="88" y="45"/>
                      <a:pt x="82" y="44"/>
                      <a:pt x="80" y="43"/>
                    </a:cubicBezTo>
                    <a:cubicBezTo>
                      <a:pt x="61" y="48"/>
                      <a:pt x="69" y="46"/>
                      <a:pt x="54" y="49"/>
                    </a:cubicBezTo>
                    <a:cubicBezTo>
                      <a:pt x="53" y="51"/>
                      <a:pt x="52" y="55"/>
                      <a:pt x="50" y="55"/>
                    </a:cubicBezTo>
                    <a:cubicBezTo>
                      <a:pt x="48" y="55"/>
                      <a:pt x="42" y="51"/>
                      <a:pt x="44" y="51"/>
                    </a:cubicBezTo>
                    <a:cubicBezTo>
                      <a:pt x="48" y="51"/>
                      <a:pt x="56" y="55"/>
                      <a:pt x="56" y="55"/>
                    </a:cubicBezTo>
                    <a:cubicBezTo>
                      <a:pt x="60" y="66"/>
                      <a:pt x="60" y="76"/>
                      <a:pt x="70" y="83"/>
                    </a:cubicBezTo>
                    <a:cubicBezTo>
                      <a:pt x="75" y="99"/>
                      <a:pt x="83" y="95"/>
                      <a:pt x="94" y="87"/>
                    </a:cubicBezTo>
                    <a:cubicBezTo>
                      <a:pt x="96" y="83"/>
                      <a:pt x="97" y="78"/>
                      <a:pt x="100" y="75"/>
                    </a:cubicBezTo>
                    <a:cubicBezTo>
                      <a:pt x="103" y="72"/>
                      <a:pt x="112" y="67"/>
                      <a:pt x="112" y="67"/>
                    </a:cubicBezTo>
                    <a:cubicBezTo>
                      <a:pt x="120" y="55"/>
                      <a:pt x="108" y="59"/>
                      <a:pt x="102" y="63"/>
                    </a:cubicBezTo>
                    <a:cubicBezTo>
                      <a:pt x="98" y="69"/>
                      <a:pt x="89" y="77"/>
                      <a:pt x="82" y="79"/>
                    </a:cubicBezTo>
                    <a:cubicBezTo>
                      <a:pt x="86" y="66"/>
                      <a:pt x="90" y="60"/>
                      <a:pt x="104" y="55"/>
                    </a:cubicBezTo>
                    <a:cubicBezTo>
                      <a:pt x="102" y="74"/>
                      <a:pt x="99" y="75"/>
                      <a:pt x="90" y="89"/>
                    </a:cubicBezTo>
                    <a:cubicBezTo>
                      <a:pt x="88" y="84"/>
                      <a:pt x="93" y="55"/>
                      <a:pt x="98" y="55"/>
                    </a:cubicBezTo>
                    <a:cubicBezTo>
                      <a:pt x="100" y="55"/>
                      <a:pt x="97" y="59"/>
                      <a:pt x="96" y="61"/>
                    </a:cubicBezTo>
                    <a:cubicBezTo>
                      <a:pt x="94" y="65"/>
                      <a:pt x="88" y="73"/>
                      <a:pt x="88" y="73"/>
                    </a:cubicBezTo>
                    <a:cubicBezTo>
                      <a:pt x="83" y="91"/>
                      <a:pt x="90" y="75"/>
                      <a:pt x="80" y="75"/>
                    </a:cubicBezTo>
                    <a:cubicBezTo>
                      <a:pt x="75" y="75"/>
                      <a:pt x="74" y="82"/>
                      <a:pt x="70" y="85"/>
                    </a:cubicBezTo>
                    <a:cubicBezTo>
                      <a:pt x="63" y="74"/>
                      <a:pt x="63" y="65"/>
                      <a:pt x="52" y="57"/>
                    </a:cubicBezTo>
                    <a:cubicBezTo>
                      <a:pt x="49" y="65"/>
                      <a:pt x="51" y="68"/>
                      <a:pt x="56" y="75"/>
                    </a:cubicBezTo>
                    <a:cubicBezTo>
                      <a:pt x="57" y="66"/>
                      <a:pt x="56" y="57"/>
                      <a:pt x="58" y="49"/>
                    </a:cubicBezTo>
                    <a:cubicBezTo>
                      <a:pt x="59" y="44"/>
                      <a:pt x="66" y="67"/>
                      <a:pt x="64" y="63"/>
                    </a:cubicBezTo>
                    <a:cubicBezTo>
                      <a:pt x="63" y="60"/>
                      <a:pt x="61" y="58"/>
                      <a:pt x="60" y="55"/>
                    </a:cubicBezTo>
                    <a:cubicBezTo>
                      <a:pt x="57" y="65"/>
                      <a:pt x="63" y="70"/>
                      <a:pt x="66" y="79"/>
                    </a:cubicBezTo>
                    <a:cubicBezTo>
                      <a:pt x="67" y="74"/>
                      <a:pt x="66" y="68"/>
                      <a:pt x="68" y="63"/>
                    </a:cubicBezTo>
                    <a:cubicBezTo>
                      <a:pt x="70" y="58"/>
                      <a:pt x="75" y="74"/>
                      <a:pt x="72" y="77"/>
                    </a:cubicBezTo>
                    <a:cubicBezTo>
                      <a:pt x="70" y="79"/>
                      <a:pt x="69" y="73"/>
                      <a:pt x="68" y="71"/>
                    </a:cubicBezTo>
                    <a:cubicBezTo>
                      <a:pt x="66" y="67"/>
                      <a:pt x="65" y="63"/>
                      <a:pt x="64" y="59"/>
                    </a:cubicBezTo>
                    <a:cubicBezTo>
                      <a:pt x="63" y="57"/>
                      <a:pt x="58" y="55"/>
                      <a:pt x="60" y="53"/>
                    </a:cubicBezTo>
                    <a:cubicBezTo>
                      <a:pt x="62" y="51"/>
                      <a:pt x="64" y="56"/>
                      <a:pt x="66" y="57"/>
                    </a:cubicBezTo>
                    <a:cubicBezTo>
                      <a:pt x="67" y="59"/>
                      <a:pt x="66" y="63"/>
                      <a:pt x="68" y="63"/>
                    </a:cubicBezTo>
                    <a:cubicBezTo>
                      <a:pt x="70" y="63"/>
                      <a:pt x="68" y="57"/>
                      <a:pt x="70" y="57"/>
                    </a:cubicBezTo>
                    <a:cubicBezTo>
                      <a:pt x="72" y="57"/>
                      <a:pt x="71" y="61"/>
                      <a:pt x="72" y="63"/>
                    </a:cubicBezTo>
                    <a:cubicBezTo>
                      <a:pt x="73" y="57"/>
                      <a:pt x="72" y="51"/>
                      <a:pt x="74" y="45"/>
                    </a:cubicBezTo>
                    <a:cubicBezTo>
                      <a:pt x="75" y="42"/>
                      <a:pt x="75" y="50"/>
                      <a:pt x="76" y="53"/>
                    </a:cubicBezTo>
                    <a:cubicBezTo>
                      <a:pt x="77" y="57"/>
                      <a:pt x="79" y="61"/>
                      <a:pt x="80" y="65"/>
                    </a:cubicBezTo>
                    <a:cubicBezTo>
                      <a:pt x="81" y="67"/>
                      <a:pt x="84" y="72"/>
                      <a:pt x="82" y="71"/>
                    </a:cubicBezTo>
                    <a:cubicBezTo>
                      <a:pt x="80" y="70"/>
                      <a:pt x="78" y="70"/>
                      <a:pt x="76" y="69"/>
                    </a:cubicBezTo>
                    <a:cubicBezTo>
                      <a:pt x="82" y="60"/>
                      <a:pt x="85" y="61"/>
                      <a:pt x="96" y="63"/>
                    </a:cubicBezTo>
                    <a:cubicBezTo>
                      <a:pt x="103" y="73"/>
                      <a:pt x="110" y="86"/>
                      <a:pt x="96" y="65"/>
                    </a:cubicBezTo>
                    <a:cubicBezTo>
                      <a:pt x="81" y="75"/>
                      <a:pt x="86" y="60"/>
                      <a:pt x="88" y="51"/>
                    </a:cubicBezTo>
                    <a:cubicBezTo>
                      <a:pt x="94" y="59"/>
                      <a:pt x="93" y="69"/>
                      <a:pt x="100" y="59"/>
                    </a:cubicBezTo>
                    <a:cubicBezTo>
                      <a:pt x="105" y="74"/>
                      <a:pt x="102" y="52"/>
                      <a:pt x="92" y="67"/>
                    </a:cubicBezTo>
                    <a:cubicBezTo>
                      <a:pt x="86" y="63"/>
                      <a:pt x="78" y="51"/>
                      <a:pt x="78" y="51"/>
                    </a:cubicBezTo>
                    <a:cubicBezTo>
                      <a:pt x="71" y="71"/>
                      <a:pt x="101" y="49"/>
                      <a:pt x="106" y="45"/>
                    </a:cubicBezTo>
                    <a:cubicBezTo>
                      <a:pt x="108" y="55"/>
                      <a:pt x="101" y="59"/>
                      <a:pt x="92" y="65"/>
                    </a:cubicBezTo>
                    <a:cubicBezTo>
                      <a:pt x="83" y="79"/>
                      <a:pt x="88" y="74"/>
                      <a:pt x="78" y="81"/>
                    </a:cubicBezTo>
                    <a:cubicBezTo>
                      <a:pt x="77" y="84"/>
                      <a:pt x="78" y="88"/>
                      <a:pt x="76" y="89"/>
                    </a:cubicBezTo>
                    <a:cubicBezTo>
                      <a:pt x="74" y="90"/>
                      <a:pt x="74" y="85"/>
                      <a:pt x="74" y="83"/>
                    </a:cubicBezTo>
                    <a:cubicBezTo>
                      <a:pt x="74" y="78"/>
                      <a:pt x="75" y="74"/>
                      <a:pt x="76" y="69"/>
                    </a:cubicBezTo>
                    <a:cubicBezTo>
                      <a:pt x="79" y="104"/>
                      <a:pt x="73" y="85"/>
                      <a:pt x="86" y="81"/>
                    </a:cubicBezTo>
                    <a:cubicBezTo>
                      <a:pt x="89" y="71"/>
                      <a:pt x="92" y="66"/>
                      <a:pt x="86" y="53"/>
                    </a:cubicBezTo>
                    <a:cubicBezTo>
                      <a:pt x="83" y="46"/>
                      <a:pt x="72" y="45"/>
                      <a:pt x="66" y="43"/>
                    </a:cubicBezTo>
                    <a:cubicBezTo>
                      <a:pt x="64" y="42"/>
                      <a:pt x="58" y="41"/>
                      <a:pt x="60" y="41"/>
                    </a:cubicBezTo>
                    <a:cubicBezTo>
                      <a:pt x="69" y="41"/>
                      <a:pt x="79" y="42"/>
                      <a:pt x="88" y="43"/>
                    </a:cubicBezTo>
                    <a:cubicBezTo>
                      <a:pt x="91" y="42"/>
                      <a:pt x="101" y="42"/>
                      <a:pt x="98" y="41"/>
                    </a:cubicBezTo>
                    <a:cubicBezTo>
                      <a:pt x="91" y="39"/>
                      <a:pt x="83" y="39"/>
                      <a:pt x="76" y="39"/>
                    </a:cubicBezTo>
                    <a:cubicBezTo>
                      <a:pt x="73" y="39"/>
                      <a:pt x="63" y="41"/>
                      <a:pt x="66" y="41"/>
                    </a:cubicBezTo>
                    <a:cubicBezTo>
                      <a:pt x="77" y="41"/>
                      <a:pt x="100" y="37"/>
                      <a:pt x="100" y="37"/>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21" name="Picture 20" descr="Wound Packing.png"/>
          <p:cNvPicPr>
            <a:picLocks noChangeAspect="1"/>
          </p:cNvPicPr>
          <p:nvPr/>
        </p:nvPicPr>
        <p:blipFill rotWithShape="1">
          <a:blip r:embed="rId7">
            <a:extLst>
              <a:ext uri="{28A0092B-C50C-407E-A947-70E740481C1C}">
                <a14:useLocalDpi xmlns:a14="http://schemas.microsoft.com/office/drawing/2010/main" val="0"/>
              </a:ext>
            </a:extLst>
          </a:blip>
          <a:srcRect b="11742"/>
          <a:stretch/>
        </p:blipFill>
        <p:spPr>
          <a:xfrm>
            <a:off x="2034235" y="1833040"/>
            <a:ext cx="1753719" cy="4709488"/>
          </a:xfrm>
          <a:prstGeom prst="rect">
            <a:avLst/>
          </a:prstGeom>
        </p:spPr>
      </p:pic>
      <p:pic>
        <p:nvPicPr>
          <p:cNvPr id="4" name="Picture 3"/>
          <p:cNvPicPr>
            <a:picLocks noChangeAspect="1"/>
          </p:cNvPicPr>
          <p:nvPr/>
        </p:nvPicPr>
        <p:blipFill>
          <a:blip r:embed="rId8"/>
          <a:stretch>
            <a:fillRect/>
          </a:stretch>
        </p:blipFill>
        <p:spPr>
          <a:xfrm>
            <a:off x="4425555" y="1174459"/>
            <a:ext cx="5506899" cy="2001575"/>
          </a:xfrm>
          <a:prstGeom prst="rect">
            <a:avLst/>
          </a:prstGeom>
        </p:spPr>
      </p:pic>
      <p:sp>
        <p:nvSpPr>
          <p:cNvPr id="5" name="TextBox 4"/>
          <p:cNvSpPr txBox="1"/>
          <p:nvPr/>
        </p:nvSpPr>
        <p:spPr>
          <a:xfrm>
            <a:off x="8099587" y="2945202"/>
            <a:ext cx="1832866" cy="369332"/>
          </a:xfrm>
          <a:prstGeom prst="rect">
            <a:avLst/>
          </a:prstGeom>
          <a:noFill/>
        </p:spPr>
        <p:txBody>
          <a:bodyPr wrap="square" rtlCol="0">
            <a:spAutoFit/>
          </a:bodyPr>
          <a:lstStyle/>
          <a:p>
            <a:r>
              <a:rPr lang="en-US" sz="900" dirty="0" err="1"/>
              <a:t>Prehosp</a:t>
            </a:r>
            <a:r>
              <a:rPr lang="en-US" sz="900" dirty="0"/>
              <a:t> </a:t>
            </a:r>
            <a:r>
              <a:rPr lang="en-US" sz="900" dirty="0" err="1"/>
              <a:t>Emerg</a:t>
            </a:r>
            <a:r>
              <a:rPr lang="en-US" sz="900" dirty="0"/>
              <a:t> Care, 2014 Apr-Jun</a:t>
            </a:r>
          </a:p>
        </p:txBody>
      </p:sp>
      <p:sp>
        <p:nvSpPr>
          <p:cNvPr id="6" name="TextBox 5"/>
          <p:cNvSpPr txBox="1"/>
          <p:nvPr/>
        </p:nvSpPr>
        <p:spPr>
          <a:xfrm>
            <a:off x="7378671" y="3466832"/>
            <a:ext cx="2553783" cy="2431435"/>
          </a:xfrm>
          <a:prstGeom prst="rect">
            <a:avLst/>
          </a:prstGeom>
          <a:noFill/>
          <a:ln>
            <a:solidFill>
              <a:schemeClr val="tx1"/>
            </a:solidFill>
          </a:ln>
        </p:spPr>
        <p:txBody>
          <a:bodyPr wrap="square" rtlCol="0">
            <a:spAutoFit/>
          </a:bodyPr>
          <a:lstStyle/>
          <a:p>
            <a:pPr algn="ctr"/>
            <a:r>
              <a:rPr lang="en-US" b="1" i="1" u="sng" dirty="0"/>
              <a:t>Keys to wound packing</a:t>
            </a:r>
          </a:p>
          <a:p>
            <a:pPr algn="ctr"/>
            <a:endParaRPr lang="en-US" sz="800" b="1" i="1" u="sng" dirty="0"/>
          </a:p>
          <a:p>
            <a:pPr marL="285750" indent="-285750">
              <a:buFont typeface="Arial"/>
              <a:buChar char="•"/>
            </a:pPr>
            <a:r>
              <a:rPr lang="en-US" b="1" i="1" dirty="0"/>
              <a:t>Identify the bleeder</a:t>
            </a:r>
          </a:p>
          <a:p>
            <a:pPr marL="285750" indent="-285750">
              <a:buFont typeface="Arial"/>
              <a:buChar char="•"/>
            </a:pPr>
            <a:r>
              <a:rPr lang="en-US" b="1" i="1" dirty="0"/>
              <a:t>Pack to the source</a:t>
            </a:r>
          </a:p>
          <a:p>
            <a:pPr marL="285750" indent="-285750">
              <a:buFont typeface="Arial"/>
              <a:buChar char="•"/>
            </a:pPr>
            <a:r>
              <a:rPr lang="en-US" b="1" i="1" dirty="0"/>
              <a:t>Pack against bone</a:t>
            </a:r>
          </a:p>
          <a:p>
            <a:pPr marL="285750" indent="-285750">
              <a:buFont typeface="Arial"/>
              <a:buChar char="•"/>
            </a:pPr>
            <a:r>
              <a:rPr lang="en-US" b="1" i="1" dirty="0"/>
              <a:t>Maintain pressure</a:t>
            </a:r>
          </a:p>
          <a:p>
            <a:pPr marL="285750" indent="-285750">
              <a:buFont typeface="Arial"/>
              <a:buChar char="•"/>
            </a:pPr>
            <a:r>
              <a:rPr lang="en-US" b="1" i="1" dirty="0"/>
              <a:t>Gentle handling</a:t>
            </a:r>
          </a:p>
        </p:txBody>
      </p:sp>
      <p:sp>
        <p:nvSpPr>
          <p:cNvPr id="7" name="Slide Number Placeholder 6"/>
          <p:cNvSpPr>
            <a:spLocks noGrp="1"/>
          </p:cNvSpPr>
          <p:nvPr>
            <p:ph type="sldNum" sz="quarter" idx="12"/>
          </p:nvPr>
        </p:nvSpPr>
        <p:spPr/>
        <p:txBody>
          <a:bodyPr/>
          <a:lstStyle/>
          <a:p>
            <a:fld id="{D57F1E4F-1CFF-5643-939E-02111984F565}" type="slidenum">
              <a:rPr lang="en-US" smtClean="0"/>
              <a:t>30</a:t>
            </a:fld>
            <a:endParaRPr lang="en-US" dirty="0"/>
          </a:p>
        </p:txBody>
      </p:sp>
    </p:spTree>
    <p:extLst>
      <p:ext uri="{BB962C8B-B14F-4D97-AF65-F5344CB8AC3E}">
        <p14:creationId xmlns:p14="http://schemas.microsoft.com/office/powerpoint/2010/main" val="4157187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08832" y="1977251"/>
            <a:ext cx="3529928" cy="3088687"/>
          </a:xfrm>
          <a:prstGeom prst="rect">
            <a:avLst/>
          </a:prstGeom>
        </p:spPr>
      </p:pic>
      <p:sp>
        <p:nvSpPr>
          <p:cNvPr id="2" name="Title 1"/>
          <p:cNvSpPr>
            <a:spLocks noGrp="1"/>
          </p:cNvSpPr>
          <p:nvPr>
            <p:ph type="title"/>
          </p:nvPr>
        </p:nvSpPr>
        <p:spPr/>
        <p:txBody>
          <a:bodyPr/>
          <a:lstStyle/>
          <a:p>
            <a:pPr algn="ctr"/>
            <a:r>
              <a:rPr lang="en-US" sz="4400" b="1" i="1" dirty="0">
                <a:solidFill>
                  <a:schemeClr val="tx2">
                    <a:lumMod val="60000"/>
                    <a:lumOff val="40000"/>
                  </a:schemeClr>
                </a:solidFill>
                <a:latin typeface="Baskerville Old Face" panose="02020602080505020303" pitchFamily="18" charset="0"/>
              </a:rPr>
              <a:t>Hemostatic Gauze?</a:t>
            </a:r>
          </a:p>
        </p:txBody>
      </p:sp>
      <p:pic>
        <p:nvPicPr>
          <p:cNvPr id="3" name="Picture 2"/>
          <p:cNvPicPr>
            <a:picLocks noChangeAspect="1"/>
          </p:cNvPicPr>
          <p:nvPr/>
        </p:nvPicPr>
        <p:blipFill>
          <a:blip r:embed="rId4"/>
          <a:stretch>
            <a:fillRect/>
          </a:stretch>
        </p:blipFill>
        <p:spPr>
          <a:xfrm>
            <a:off x="6157053" y="2213564"/>
            <a:ext cx="3892390" cy="3892390"/>
          </a:xfrm>
          <a:prstGeom prst="rect">
            <a:avLst/>
          </a:prstGeom>
        </p:spPr>
      </p:pic>
      <p:sp>
        <p:nvSpPr>
          <p:cNvPr id="6" name="Slide Number Placeholder 5"/>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40907771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i="1" dirty="0">
                <a:solidFill>
                  <a:schemeClr val="tx2">
                    <a:lumMod val="60000"/>
                    <a:lumOff val="40000"/>
                  </a:schemeClr>
                </a:solidFill>
                <a:latin typeface="Baskerville Old Face" panose="02020602080505020303" pitchFamily="18" charset="0"/>
              </a:rPr>
              <a:t>Pressure Bandages</a:t>
            </a:r>
            <a:r>
              <a:rPr lang="en-US" sz="3600" b="1" i="1" dirty="0">
                <a:solidFill>
                  <a:schemeClr val="tx2">
                    <a:lumMod val="60000"/>
                    <a:lumOff val="40000"/>
                  </a:schemeClr>
                </a:solidFill>
              </a:rPr>
              <a:t/>
            </a:r>
            <a:br>
              <a:rPr lang="en-US" sz="3600" b="1" i="1" dirty="0">
                <a:solidFill>
                  <a:schemeClr val="tx2">
                    <a:lumMod val="60000"/>
                    <a:lumOff val="40000"/>
                  </a:schemeClr>
                </a:solidFill>
              </a:rPr>
            </a:br>
            <a:endParaRPr lang="en-US" sz="3600" b="1" i="1" dirty="0">
              <a:solidFill>
                <a:schemeClr val="tx2">
                  <a:lumMod val="60000"/>
                  <a:lumOff val="40000"/>
                </a:schemeClr>
              </a:solidFill>
            </a:endParaRPr>
          </a:p>
        </p:txBody>
      </p:sp>
      <p:pic>
        <p:nvPicPr>
          <p:cNvPr id="6" name="Picture 5"/>
          <p:cNvPicPr>
            <a:picLocks noChangeAspect="1"/>
          </p:cNvPicPr>
          <p:nvPr/>
        </p:nvPicPr>
        <p:blipFill rotWithShape="1">
          <a:blip r:embed="rId3"/>
          <a:srcRect t="16755" b="16347"/>
          <a:stretch/>
        </p:blipFill>
        <p:spPr>
          <a:xfrm>
            <a:off x="6083139" y="2504939"/>
            <a:ext cx="4225166" cy="2826543"/>
          </a:xfrm>
          <a:prstGeom prst="rect">
            <a:avLst/>
          </a:prstGeom>
        </p:spPr>
      </p:pic>
      <p:pic>
        <p:nvPicPr>
          <p:cNvPr id="8" name="Picture 7"/>
          <p:cNvPicPr>
            <a:picLocks noChangeAspect="1"/>
          </p:cNvPicPr>
          <p:nvPr/>
        </p:nvPicPr>
        <p:blipFill>
          <a:blip r:embed="rId4"/>
          <a:stretch>
            <a:fillRect/>
          </a:stretch>
        </p:blipFill>
        <p:spPr>
          <a:xfrm>
            <a:off x="2263170" y="1933455"/>
            <a:ext cx="2470045" cy="2239507"/>
          </a:xfrm>
          <a:prstGeom prst="rect">
            <a:avLst/>
          </a:prstGeom>
        </p:spPr>
      </p:pic>
      <p:pic>
        <p:nvPicPr>
          <p:cNvPr id="3" name="Picture 2"/>
          <p:cNvPicPr>
            <a:picLocks noChangeAspect="1"/>
          </p:cNvPicPr>
          <p:nvPr/>
        </p:nvPicPr>
        <p:blipFill>
          <a:blip r:embed="rId5"/>
          <a:stretch>
            <a:fillRect/>
          </a:stretch>
        </p:blipFill>
        <p:spPr>
          <a:xfrm>
            <a:off x="3478687" y="4172961"/>
            <a:ext cx="2509055" cy="2048408"/>
          </a:xfrm>
          <a:prstGeom prst="rect">
            <a:avLst/>
          </a:prstGeom>
        </p:spPr>
      </p:pic>
      <p:pic>
        <p:nvPicPr>
          <p:cNvPr id="7" name="Picture 6"/>
          <p:cNvPicPr>
            <a:picLocks noChangeAspect="1"/>
          </p:cNvPicPr>
          <p:nvPr/>
        </p:nvPicPr>
        <p:blipFill>
          <a:blip r:embed="rId6"/>
          <a:stretch>
            <a:fillRect/>
          </a:stretch>
        </p:blipFill>
        <p:spPr>
          <a:xfrm>
            <a:off x="4497318" y="1737317"/>
            <a:ext cx="2046935" cy="1213797"/>
          </a:xfrm>
          <a:prstGeom prst="rect">
            <a:avLst/>
          </a:prstGeom>
        </p:spPr>
      </p:pic>
      <p:sp>
        <p:nvSpPr>
          <p:cNvPr id="5" name="Slide Number Placeholder 4"/>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794700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457200"/>
            <a:ext cx="11569700" cy="1117600"/>
          </a:xfrm>
        </p:spPr>
        <p:txBody>
          <a:bodyPr/>
          <a:lstStyle/>
          <a:p>
            <a:r>
              <a:rPr lang="en-US" sz="4800" dirty="0">
                <a:latin typeface="Baskerville Old Face" panose="02020602080505020303" pitchFamily="18" charset="0"/>
              </a:rPr>
              <a:t>What If…(again)-group activity.</a:t>
            </a:r>
          </a:p>
        </p:txBody>
      </p:sp>
      <p:sp>
        <p:nvSpPr>
          <p:cNvPr id="3" name="Content Placeholder 2"/>
          <p:cNvSpPr>
            <a:spLocks noGrp="1"/>
          </p:cNvSpPr>
          <p:nvPr>
            <p:ph idx="1"/>
          </p:nvPr>
        </p:nvSpPr>
        <p:spPr>
          <a:xfrm>
            <a:off x="317500" y="1574800"/>
            <a:ext cx="11569700" cy="5029200"/>
          </a:xfrm>
        </p:spPr>
        <p:txBody>
          <a:bodyPr>
            <a:normAutofit/>
          </a:bodyPr>
          <a:lstStyle/>
          <a:p>
            <a:pPr>
              <a:defRPr/>
            </a:pPr>
            <a:r>
              <a:rPr lang="en-US" sz="2600" dirty="0">
                <a:latin typeface="Baskerville Old Face" panose="02020602080505020303" pitchFamily="18" charset="0"/>
              </a:rPr>
              <a:t>What if I hear shooting and screaming down the hallway?</a:t>
            </a:r>
          </a:p>
          <a:p>
            <a:pPr>
              <a:defRPr/>
            </a:pPr>
            <a:r>
              <a:rPr lang="en-US" sz="2600" dirty="0">
                <a:latin typeface="Baskerville Old Face" panose="02020602080505020303" pitchFamily="18" charset="0"/>
              </a:rPr>
              <a:t>What if I’ve locked down my area and I hear shooting coming down the hallway towards ME or my office?!</a:t>
            </a:r>
          </a:p>
          <a:p>
            <a:pPr>
              <a:defRPr/>
            </a:pPr>
            <a:r>
              <a:rPr lang="en-US" sz="2600" dirty="0">
                <a:latin typeface="Baskerville Old Face" panose="02020602080505020303" pitchFamily="18" charset="0"/>
              </a:rPr>
              <a:t>What if I’m running away from the shooting and I see bodies on the ground?</a:t>
            </a:r>
          </a:p>
          <a:p>
            <a:pPr>
              <a:defRPr/>
            </a:pPr>
            <a:r>
              <a:rPr lang="en-US" sz="2600" dirty="0">
                <a:latin typeface="Baskerville Old Face" panose="02020602080505020303" pitchFamily="18" charset="0"/>
              </a:rPr>
              <a:t>What do I do if the shooter is in front of me shooting at people, but they haven’t seen me yet?</a:t>
            </a:r>
          </a:p>
          <a:p>
            <a:pPr>
              <a:defRPr/>
            </a:pPr>
            <a:r>
              <a:rPr lang="en-US" sz="2600" dirty="0">
                <a:latin typeface="Baskerville Old Face" panose="02020602080505020303" pitchFamily="18" charset="0"/>
              </a:rPr>
              <a:t>What if I hear gunshots and screaming coming from other parts of the building?</a:t>
            </a:r>
          </a:p>
          <a:p>
            <a:pPr>
              <a:defRPr/>
            </a:pPr>
            <a:r>
              <a:rPr lang="en-US" sz="2600" dirty="0">
                <a:latin typeface="Baskerville Old Face" panose="02020602080505020303" pitchFamily="18" charset="0"/>
              </a:rPr>
              <a:t>Can I help everyone?  Should I help everyone?</a:t>
            </a:r>
          </a:p>
          <a:p>
            <a:pPr marL="0" indent="0" algn="ctr">
              <a:buNone/>
              <a:defRPr/>
            </a:pPr>
            <a:r>
              <a:rPr lang="en-US" sz="3000" dirty="0">
                <a:solidFill>
                  <a:srgbClr val="FFFF00"/>
                </a:solidFill>
                <a:latin typeface="Baskerville Old Face" panose="02020602080505020303" pitchFamily="18" charset="0"/>
              </a:rPr>
              <a:t>Can you start to answer a few more of these questions?</a:t>
            </a:r>
          </a:p>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3280907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68300" y="457200"/>
            <a:ext cx="11404600" cy="1282700"/>
          </a:xfrm>
        </p:spPr>
        <p:txBody>
          <a:bodyPr/>
          <a:lstStyle/>
          <a:p>
            <a:pPr eaLnBrk="1" hangingPunct="1"/>
            <a:r>
              <a:rPr lang="en-US" b="1" dirty="0">
                <a:latin typeface="Baskerville Old Face" panose="02020602080505020303" pitchFamily="18" charset="0"/>
                <a:cs typeface="Times New Roman" pitchFamily="18" charset="0"/>
              </a:rPr>
              <a:t>(Review)</a:t>
            </a:r>
            <a:br>
              <a:rPr lang="en-US" b="1" dirty="0">
                <a:latin typeface="Baskerville Old Face" panose="02020602080505020303" pitchFamily="18" charset="0"/>
                <a:cs typeface="Times New Roman" pitchFamily="18" charset="0"/>
              </a:rPr>
            </a:br>
            <a:r>
              <a:rPr lang="en-US" sz="4000" b="1" dirty="0">
                <a:latin typeface="Baskerville Old Face" panose="02020602080505020303" pitchFamily="18" charset="0"/>
                <a:cs typeface="Times New Roman" pitchFamily="18" charset="0"/>
              </a:rPr>
              <a:t>DEVELOP A </a:t>
            </a:r>
            <a:r>
              <a:rPr lang="en-US" sz="4000" b="1" dirty="0">
                <a:solidFill>
                  <a:srgbClr val="92D050"/>
                </a:solidFill>
                <a:latin typeface="Baskerville Old Face" panose="02020602080505020303" pitchFamily="18" charset="0"/>
                <a:cs typeface="Times New Roman" pitchFamily="18" charset="0"/>
              </a:rPr>
              <a:t>SURVIVAL</a:t>
            </a:r>
            <a:r>
              <a:rPr lang="en-US" sz="4000" b="1" dirty="0">
                <a:latin typeface="Baskerville Old Face" panose="02020602080505020303" pitchFamily="18" charset="0"/>
                <a:cs typeface="Times New Roman" pitchFamily="18" charset="0"/>
              </a:rPr>
              <a:t> </a:t>
            </a:r>
            <a:r>
              <a:rPr lang="en-US" sz="4000" b="1" dirty="0">
                <a:solidFill>
                  <a:schemeClr val="tx1"/>
                </a:solidFill>
                <a:latin typeface="Baskerville Old Face" panose="02020602080505020303" pitchFamily="18" charset="0"/>
                <a:cs typeface="Times New Roman" pitchFamily="18" charset="0"/>
              </a:rPr>
              <a:t>MINDSET</a:t>
            </a:r>
          </a:p>
        </p:txBody>
      </p:sp>
      <p:sp>
        <p:nvSpPr>
          <p:cNvPr id="24579" name="Rectangle 3"/>
          <p:cNvSpPr>
            <a:spLocks noGrp="1" noChangeArrowheads="1"/>
          </p:cNvSpPr>
          <p:nvPr>
            <p:ph type="body" idx="1"/>
          </p:nvPr>
        </p:nvSpPr>
        <p:spPr>
          <a:xfrm>
            <a:off x="368300" y="1905000"/>
            <a:ext cx="11404600" cy="4114800"/>
          </a:xfrm>
        </p:spPr>
        <p:txBody>
          <a:bodyPr/>
          <a:lstStyle/>
          <a:p>
            <a:pPr eaLnBrk="1" hangingPunct="1">
              <a:lnSpc>
                <a:spcPct val="90000"/>
              </a:lnSpc>
              <a:defRPr/>
            </a:pPr>
            <a:r>
              <a:rPr lang="en-US" sz="2800" dirty="0">
                <a:solidFill>
                  <a:srgbClr val="FFFF00"/>
                </a:solidFill>
                <a:latin typeface="Baskerville Old Face" panose="02020602080505020303" pitchFamily="18" charset="0"/>
                <a:cs typeface="Times New Roman" pitchFamily="18" charset="0"/>
              </a:rPr>
              <a:t>Awareness and Preparation</a:t>
            </a:r>
            <a:r>
              <a:rPr lang="en-US" sz="2800" dirty="0">
                <a:solidFill>
                  <a:srgbClr val="FFFF00"/>
                </a:solidFill>
                <a:latin typeface="Baskerville Old Face" panose="02020602080505020303" pitchFamily="18" charset="0"/>
              </a:rPr>
              <a:t>:</a:t>
            </a:r>
          </a:p>
          <a:p>
            <a:pPr marL="0" indent="0">
              <a:lnSpc>
                <a:spcPct val="90000"/>
              </a:lnSpc>
              <a:buNone/>
              <a:defRPr/>
            </a:pPr>
            <a:r>
              <a:rPr lang="en-US" sz="2800" dirty="0">
                <a:latin typeface="Baskerville Old Face" panose="02020602080505020303" pitchFamily="18" charset="0"/>
                <a:cs typeface="Times New Roman" pitchFamily="18" charset="0"/>
              </a:rPr>
              <a:t>	Take time to understand your surroundings and environment 	</a:t>
            </a:r>
            <a:r>
              <a:rPr lang="en-US" sz="2800" b="1" u="sng" dirty="0">
                <a:latin typeface="Baskerville Old Face" panose="02020602080505020303" pitchFamily="18" charset="0"/>
                <a:cs typeface="Times New Roman" pitchFamily="18" charset="0"/>
              </a:rPr>
              <a:t>BEFORE</a:t>
            </a:r>
            <a:r>
              <a:rPr lang="en-US" sz="2800" dirty="0">
                <a:latin typeface="Baskerville Old Face" panose="02020602080505020303" pitchFamily="18" charset="0"/>
                <a:cs typeface="Times New Roman" pitchFamily="18" charset="0"/>
              </a:rPr>
              <a:t> an emergency occurs.</a:t>
            </a:r>
            <a:r>
              <a:rPr lang="en-US" sz="2800" dirty="0">
                <a:latin typeface="Baskerville Old Face" panose="02020602080505020303" pitchFamily="18" charset="0"/>
              </a:rPr>
              <a:t> </a:t>
            </a:r>
          </a:p>
          <a:p>
            <a:pPr eaLnBrk="1" hangingPunct="1">
              <a:lnSpc>
                <a:spcPct val="90000"/>
              </a:lnSpc>
              <a:defRPr/>
            </a:pPr>
            <a:r>
              <a:rPr lang="en-US" sz="2800" dirty="0">
                <a:solidFill>
                  <a:srgbClr val="FFFF00"/>
                </a:solidFill>
                <a:latin typeface="Baskerville Old Face" panose="02020602080505020303" pitchFamily="18" charset="0"/>
                <a:cs typeface="Times New Roman" pitchFamily="18" charset="0"/>
              </a:rPr>
              <a:t>Ask yourself:</a:t>
            </a:r>
            <a:r>
              <a:rPr lang="en-US" sz="2800" dirty="0">
                <a:latin typeface="Baskerville Old Face" panose="02020602080505020303" pitchFamily="18" charset="0"/>
                <a:cs typeface="Times New Roman" pitchFamily="18" charset="0"/>
              </a:rPr>
              <a:t>  “What if …?” questions and develop a plan.</a:t>
            </a:r>
            <a:r>
              <a:rPr lang="en-US" sz="2800" dirty="0">
                <a:latin typeface="Baskerville Old Face" panose="02020602080505020303" pitchFamily="18" charset="0"/>
              </a:rPr>
              <a:t> </a:t>
            </a:r>
          </a:p>
          <a:p>
            <a:pPr marL="0" indent="0">
              <a:lnSpc>
                <a:spcPct val="90000"/>
              </a:lnSpc>
              <a:buNone/>
              <a:defRPr/>
            </a:pPr>
            <a:endParaRPr lang="en-US" sz="2800" dirty="0">
              <a:latin typeface="Baskerville Old Face" panose="02020602080505020303" pitchFamily="18" charset="0"/>
            </a:endParaRPr>
          </a:p>
          <a:p>
            <a:pPr algn="ctr" eaLnBrk="1" hangingPunct="1">
              <a:lnSpc>
                <a:spcPct val="90000"/>
              </a:lnSpc>
              <a:buFontTx/>
              <a:buNone/>
              <a:defRPr/>
            </a:pPr>
            <a:r>
              <a:rPr lang="en-US" sz="2800" dirty="0">
                <a:latin typeface="Baskerville Old Face" panose="02020602080505020303" pitchFamily="18" charset="0"/>
              </a:rPr>
              <a:t>During Incident, DECIDE:</a:t>
            </a:r>
          </a:p>
          <a:p>
            <a:pPr eaLnBrk="1" hangingPunct="1">
              <a:lnSpc>
                <a:spcPct val="90000"/>
              </a:lnSpc>
              <a:defRPr/>
            </a:pPr>
            <a:r>
              <a:rPr lang="en-US" sz="2800" b="1" dirty="0">
                <a:solidFill>
                  <a:srgbClr val="FFFF00"/>
                </a:solidFill>
                <a:latin typeface="Baskerville Old Face" panose="02020602080505020303" pitchFamily="18" charset="0"/>
                <a:cs typeface="Times New Roman" pitchFamily="18" charset="0"/>
              </a:rPr>
              <a:t>RUN, </a:t>
            </a:r>
            <a:r>
              <a:rPr lang="en-US" sz="2800" b="1" dirty="0">
                <a:solidFill>
                  <a:srgbClr val="FFC000"/>
                </a:solidFill>
                <a:latin typeface="Baskerville Old Face" panose="02020602080505020303" pitchFamily="18" charset="0"/>
                <a:cs typeface="Times New Roman" pitchFamily="18" charset="0"/>
              </a:rPr>
              <a:t>HIDE,</a:t>
            </a:r>
            <a:r>
              <a:rPr lang="en-US" sz="2800" dirty="0">
                <a:solidFill>
                  <a:srgbClr val="FFC000"/>
                </a:solidFill>
                <a:latin typeface="Baskerville Old Face" panose="02020602080505020303" pitchFamily="18" charset="0"/>
                <a:cs typeface="Times New Roman" pitchFamily="18" charset="0"/>
              </a:rPr>
              <a:t> </a:t>
            </a:r>
            <a:r>
              <a:rPr lang="en-US" sz="2800" dirty="0">
                <a:latin typeface="Baskerville Old Face" panose="02020602080505020303" pitchFamily="18" charset="0"/>
                <a:cs typeface="Times New Roman" pitchFamily="18" charset="0"/>
              </a:rPr>
              <a:t>and</a:t>
            </a:r>
            <a:r>
              <a:rPr lang="en-US" sz="2800" dirty="0">
                <a:solidFill>
                  <a:srgbClr val="FFC000"/>
                </a:solidFill>
                <a:latin typeface="Baskerville Old Face" panose="02020602080505020303" pitchFamily="18" charset="0"/>
                <a:cs typeface="Times New Roman" pitchFamily="18" charset="0"/>
              </a:rPr>
              <a:t> </a:t>
            </a:r>
            <a:r>
              <a:rPr lang="en-US" sz="2800" b="1" dirty="0">
                <a:solidFill>
                  <a:srgbClr val="FF0000"/>
                </a:solidFill>
                <a:latin typeface="Baskerville Old Face" panose="02020602080505020303" pitchFamily="18" charset="0"/>
                <a:cs typeface="Times New Roman" pitchFamily="18" charset="0"/>
              </a:rPr>
              <a:t>FIGHT.</a:t>
            </a:r>
            <a:endParaRPr lang="en-US" sz="2800" dirty="0">
              <a:latin typeface="Baskerville Old Face" panose="02020602080505020303" pitchFamily="18" charset="0"/>
            </a:endParaRPr>
          </a:p>
          <a:p>
            <a:pPr eaLnBrk="1" hangingPunct="1">
              <a:lnSpc>
                <a:spcPct val="90000"/>
              </a:lnSpc>
              <a:buFontTx/>
              <a:buNone/>
              <a:defRPr/>
            </a:pPr>
            <a:endParaRPr lang="en-US" b="1" dirty="0"/>
          </a:p>
        </p:txBody>
      </p:sp>
      <p:sp>
        <p:nvSpPr>
          <p:cNvPr id="2" name="Slide Number Placeholder 1"/>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2233738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46111" y="2241176"/>
            <a:ext cx="9404723" cy="2814918"/>
          </a:xfrm>
        </p:spPr>
        <p:txBody>
          <a:bodyPr/>
          <a:lstStyle/>
          <a:p>
            <a:r>
              <a:rPr lang="en-US" sz="5400" dirty="0">
                <a:latin typeface="Baskerville Old Face" panose="02020602080505020303" pitchFamily="18" charset="0"/>
              </a:rPr>
              <a:t>Remember:</a:t>
            </a:r>
            <a:br>
              <a:rPr lang="en-US" sz="5400" dirty="0">
                <a:latin typeface="Baskerville Old Face" panose="02020602080505020303" pitchFamily="18" charset="0"/>
              </a:rPr>
            </a:br>
            <a:r>
              <a:rPr lang="en-US" sz="5400" dirty="0">
                <a:latin typeface="Baskerville Old Face" panose="02020602080505020303" pitchFamily="18" charset="0"/>
              </a:rPr>
              <a:t>Be Dynamic and “think on your feet” during the incident</a:t>
            </a:r>
            <a:r>
              <a:rPr lang="en-US" dirty="0">
                <a:latin typeface="Baskerville Old Face" panose="02020602080505020303" pitchFamily="18" charset="0"/>
              </a:rPr>
              <a:t>.</a:t>
            </a:r>
          </a:p>
        </p:txBody>
      </p:sp>
      <p:sp>
        <p:nvSpPr>
          <p:cNvPr id="2" name="Slide Number Placeholder 1"/>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718707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33600" y="2362200"/>
            <a:ext cx="7772400" cy="1143000"/>
          </a:xfrm>
        </p:spPr>
        <p:txBody>
          <a:bodyPr/>
          <a:lstStyle/>
          <a:p>
            <a:pPr algn="ctr" eaLnBrk="1" hangingPunct="1"/>
            <a:r>
              <a:rPr lang="en-US" sz="7200" dirty="0">
                <a:latin typeface="Baskerville Old Face" panose="02020602080505020303" pitchFamily="18" charset="0"/>
              </a:rPr>
              <a:t>Questions?</a:t>
            </a:r>
          </a:p>
        </p:txBody>
      </p:sp>
      <p:sp>
        <p:nvSpPr>
          <p:cNvPr id="2" name="Slide Number Placeholder 1"/>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1239152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075765"/>
            <a:ext cx="10897140" cy="5283089"/>
          </a:xfrm>
        </p:spPr>
        <p:txBody>
          <a:bodyPr/>
          <a:lstStyle/>
          <a:p>
            <a:r>
              <a:rPr lang="en-US" sz="4800" dirty="0">
                <a:latin typeface="Baskerville Old Face" panose="02020602080505020303" pitchFamily="18" charset="0"/>
              </a:rPr>
              <a:t>Resources </a:t>
            </a:r>
            <a:r>
              <a:rPr lang="en-US" dirty="0">
                <a:latin typeface="Baskerville Old Face" panose="02020602080505020303" pitchFamily="18" charset="0"/>
              </a:rPr>
              <a:t>(Department of Homeland Security)</a:t>
            </a:r>
            <a:br>
              <a:rPr lang="en-US" dirty="0">
                <a:latin typeface="Baskerville Old Face" panose="02020602080505020303" pitchFamily="18" charset="0"/>
              </a:rPr>
            </a:br>
            <a:r>
              <a:rPr lang="en-US" dirty="0">
                <a:latin typeface="Baskerville Old Face" panose="02020602080505020303" pitchFamily="18" charset="0"/>
              </a:rPr>
              <a:t/>
            </a:r>
            <a:br>
              <a:rPr lang="en-US" dirty="0">
                <a:latin typeface="Baskerville Old Face" panose="02020602080505020303" pitchFamily="18" charset="0"/>
              </a:rPr>
            </a:br>
            <a:r>
              <a:rPr lang="en-US" sz="3200" dirty="0">
                <a:latin typeface="Baskerville Old Face" panose="02020602080505020303" pitchFamily="18" charset="0"/>
                <a:hlinkClick r:id="rId2"/>
              </a:rPr>
              <a:t>DOH Preparedness Workbook</a:t>
            </a:r>
            <a:r>
              <a:rPr lang="en-US" sz="3200" dirty="0">
                <a:latin typeface="Baskerville Old Face" panose="02020602080505020303" pitchFamily="18" charset="0"/>
              </a:rPr>
              <a:t/>
            </a:r>
            <a:br>
              <a:rPr lang="en-US" sz="3200" dirty="0">
                <a:latin typeface="Baskerville Old Face" panose="02020602080505020303" pitchFamily="18" charset="0"/>
              </a:rPr>
            </a:br>
            <a:r>
              <a:rPr lang="en-US" sz="3200" dirty="0">
                <a:latin typeface="Baskerville Old Face" panose="02020602080505020303" pitchFamily="18" charset="0"/>
              </a:rPr>
              <a:t/>
            </a:r>
            <a:br>
              <a:rPr lang="en-US" sz="3200" dirty="0">
                <a:latin typeface="Baskerville Old Face" panose="02020602080505020303" pitchFamily="18" charset="0"/>
              </a:rPr>
            </a:br>
            <a:r>
              <a:rPr lang="en-US" sz="3200" dirty="0">
                <a:latin typeface="Baskerville Old Face" panose="02020602080505020303" pitchFamily="18" charset="0"/>
                <a:hlinkClick r:id="rId3"/>
              </a:rPr>
              <a:t>DOH Active Shooter Quick Reference Guide</a:t>
            </a:r>
            <a:r>
              <a:rPr lang="en-US" sz="3200" dirty="0">
                <a:latin typeface="Baskerville Old Face" panose="02020602080505020303" pitchFamily="18" charset="0"/>
              </a:rPr>
              <a:t/>
            </a:r>
            <a:br>
              <a:rPr lang="en-US" sz="3200" dirty="0">
                <a:latin typeface="Baskerville Old Face" panose="02020602080505020303" pitchFamily="18" charset="0"/>
              </a:rPr>
            </a:br>
            <a:r>
              <a:rPr lang="en-US" sz="3200" dirty="0">
                <a:latin typeface="Baskerville Old Face" panose="02020602080505020303" pitchFamily="18" charset="0"/>
              </a:rPr>
              <a:t/>
            </a:r>
            <a:br>
              <a:rPr lang="en-US" sz="3200" dirty="0">
                <a:latin typeface="Baskerville Old Face" panose="02020602080505020303" pitchFamily="18" charset="0"/>
              </a:rPr>
            </a:br>
            <a:r>
              <a:rPr lang="en-US" sz="3200" dirty="0">
                <a:latin typeface="Baskerville Old Face" panose="02020602080505020303" pitchFamily="18" charset="0"/>
                <a:hlinkClick r:id="rId4"/>
              </a:rPr>
              <a:t>DOH Resources &amp; Fact Sheet</a:t>
            </a:r>
            <a:endParaRPr lang="en-US" dirty="0">
              <a:latin typeface="Baskerville Old Face" panose="02020602080505020303" pitchFamily="18" charset="0"/>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2403719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a:t>“</a:t>
            </a:r>
            <a:r>
              <a:rPr lang="en-US" sz="4800" dirty="0">
                <a:latin typeface="Baskerville Old Face" panose="02020602080505020303" pitchFamily="18" charset="0"/>
              </a:rPr>
              <a:t>Admins as “First Responders</a:t>
            </a:r>
            <a:r>
              <a:rPr lang="en-US" sz="4800" dirty="0"/>
              <a:t>”</a:t>
            </a:r>
          </a:p>
        </p:txBody>
      </p:sp>
      <p:sp>
        <p:nvSpPr>
          <p:cNvPr id="3" name="Content Placeholder 2"/>
          <p:cNvSpPr>
            <a:spLocks noGrp="1"/>
          </p:cNvSpPr>
          <p:nvPr>
            <p:ph idx="1"/>
          </p:nvPr>
        </p:nvSpPr>
        <p:spPr>
          <a:xfrm>
            <a:off x="1103312" y="1853248"/>
            <a:ext cx="8946541" cy="4395152"/>
          </a:xfrm>
        </p:spPr>
        <p:txBody>
          <a:bodyPr>
            <a:normAutofit/>
          </a:bodyPr>
          <a:lstStyle/>
          <a:p>
            <a:r>
              <a:rPr lang="en-US" sz="3600" dirty="0">
                <a:latin typeface="Baskerville Old Face" panose="02020602080505020303" pitchFamily="18" charset="0"/>
              </a:rPr>
              <a:t>As Police response tactics and training evolve with the changing threat, so too does the response by civilians or eye witnesses</a:t>
            </a:r>
          </a:p>
          <a:p>
            <a:pPr marL="0" indent="0">
              <a:buNone/>
            </a:pPr>
            <a:endParaRPr lang="en-US" sz="3600" dirty="0">
              <a:latin typeface="Baskerville Old Face" panose="02020602080505020303" pitchFamily="18" charset="0"/>
            </a:endParaRPr>
          </a:p>
          <a:p>
            <a:r>
              <a:rPr lang="en-US" sz="3600" dirty="0">
                <a:latin typeface="Baskerville Old Face" panose="02020602080505020303" pitchFamily="18" charset="0"/>
              </a:rPr>
              <a:t>For the first few minutes until Emergency Services arrive, you, as witnesses are the “first responders”</a:t>
            </a:r>
          </a:p>
        </p:txBody>
      </p:sp>
      <p:sp>
        <p:nvSpPr>
          <p:cNvPr id="5" name="Slide Number Placeholder 4"/>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3501399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0" y="635001"/>
            <a:ext cx="11049000" cy="1489076"/>
          </a:xfrm>
        </p:spPr>
        <p:txBody>
          <a:bodyPr/>
          <a:lstStyle/>
          <a:p>
            <a:pPr>
              <a:defRPr/>
            </a:pPr>
            <a:r>
              <a:rPr lang="en-US" sz="5400" dirty="0">
                <a:latin typeface="Baskerville Old Face" panose="02020602080505020303" pitchFamily="18" charset="0"/>
              </a:rPr>
              <a:t>OBJECTIVE:</a:t>
            </a:r>
            <a:r>
              <a:rPr lang="en-US" dirty="0">
                <a:latin typeface="Baskerville Old Face" panose="02020602080505020303" pitchFamily="18" charset="0"/>
              </a:rPr>
              <a:t/>
            </a:r>
            <a:br>
              <a:rPr lang="en-US" dirty="0">
                <a:latin typeface="Baskerville Old Face" panose="02020602080505020303" pitchFamily="18" charset="0"/>
              </a:rPr>
            </a:br>
            <a:endParaRPr lang="en-US" dirty="0">
              <a:latin typeface="Baskerville Old Face" panose="02020602080505020303" pitchFamily="18" charset="0"/>
            </a:endParaRPr>
          </a:p>
        </p:txBody>
      </p:sp>
      <p:sp>
        <p:nvSpPr>
          <p:cNvPr id="6147" name="Text Placeholder 3"/>
          <p:cNvSpPr>
            <a:spLocks noGrp="1"/>
          </p:cNvSpPr>
          <p:nvPr>
            <p:ph type="body" idx="1"/>
          </p:nvPr>
        </p:nvSpPr>
        <p:spPr>
          <a:xfrm>
            <a:off x="698500" y="2002221"/>
            <a:ext cx="10492239" cy="3635560"/>
          </a:xfrm>
        </p:spPr>
        <p:txBody>
          <a:bodyPr>
            <a:noAutofit/>
          </a:bodyPr>
          <a:lstStyle/>
          <a:p>
            <a:r>
              <a:rPr lang="en-US" sz="4800" b="1" dirty="0">
                <a:latin typeface="Baskerville Old Face" panose="02020602080505020303" pitchFamily="18" charset="0"/>
              </a:rPr>
              <a:t>CHANGE MINDSET TO BE MORE </a:t>
            </a:r>
            <a:r>
              <a:rPr lang="en-US" sz="4800" b="1" i="1" dirty="0">
                <a:solidFill>
                  <a:srgbClr val="FFFF00"/>
                </a:solidFill>
                <a:latin typeface="Baskerville Old Face" panose="02020602080505020303" pitchFamily="18" charset="0"/>
              </a:rPr>
              <a:t>MENTALLY  </a:t>
            </a:r>
            <a:r>
              <a:rPr lang="en-US" sz="4800" b="1" dirty="0">
                <a:latin typeface="Baskerville Old Face" panose="02020602080505020303" pitchFamily="18" charset="0"/>
              </a:rPr>
              <a:t>PREPARED</a:t>
            </a:r>
          </a:p>
          <a:p>
            <a:r>
              <a:rPr lang="en-US" sz="4800" b="1" dirty="0">
                <a:latin typeface="Baskerville Old Face" panose="02020602080505020303" pitchFamily="18" charset="0"/>
              </a:rPr>
              <a:t>for an </a:t>
            </a:r>
            <a:r>
              <a:rPr lang="en-US" sz="4800" b="1" dirty="0">
                <a:solidFill>
                  <a:srgbClr val="FF0000"/>
                </a:solidFill>
                <a:latin typeface="Baskerville Old Face" panose="02020602080505020303" pitchFamily="18" charset="0"/>
              </a:rPr>
              <a:t>ACTIVE SHOOTER</a:t>
            </a:r>
            <a:r>
              <a:rPr lang="en-US" sz="4800" b="1" dirty="0">
                <a:latin typeface="Baskerville Old Face" panose="02020602080505020303" pitchFamily="18" charset="0"/>
              </a:rPr>
              <a:t>.</a:t>
            </a:r>
          </a:p>
        </p:txBody>
      </p:sp>
      <p:sp>
        <p:nvSpPr>
          <p:cNvPr id="3" name="Slide Number Placeholder 2"/>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3453278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72965" y="152400"/>
            <a:ext cx="11272343" cy="762000"/>
          </a:xfrm>
        </p:spPr>
        <p:txBody>
          <a:bodyPr/>
          <a:lstStyle/>
          <a:p>
            <a:r>
              <a:rPr lang="en-US" sz="4800" dirty="0">
                <a:latin typeface="Baskerville Old Face" panose="02020602080505020303" pitchFamily="18" charset="0"/>
              </a:rPr>
              <a:t>Why Prepare?</a:t>
            </a:r>
          </a:p>
        </p:txBody>
      </p:sp>
      <p:sp>
        <p:nvSpPr>
          <p:cNvPr id="13315" name="Content Placeholder 2"/>
          <p:cNvSpPr>
            <a:spLocks noGrp="1"/>
          </p:cNvSpPr>
          <p:nvPr>
            <p:ph idx="1"/>
          </p:nvPr>
        </p:nvSpPr>
        <p:spPr>
          <a:xfrm>
            <a:off x="472966" y="1143000"/>
            <a:ext cx="11272343" cy="5462752"/>
          </a:xfrm>
        </p:spPr>
        <p:txBody>
          <a:bodyPr>
            <a:noAutofit/>
          </a:bodyPr>
          <a:lstStyle/>
          <a:p>
            <a:pPr>
              <a:defRPr/>
            </a:pPr>
            <a:r>
              <a:rPr lang="en-US" sz="3200" dirty="0">
                <a:latin typeface="Baskerville Old Face" panose="02020602080505020303" pitchFamily="18" charset="0"/>
              </a:rPr>
              <a:t>During an active shooter incident, </a:t>
            </a:r>
            <a:r>
              <a:rPr lang="en-US" sz="3200" dirty="0">
                <a:solidFill>
                  <a:srgbClr val="FFFF00"/>
                </a:solidFill>
                <a:latin typeface="Baskerville Old Face" panose="02020602080505020303" pitchFamily="18" charset="0"/>
              </a:rPr>
              <a:t>fight or flight or freeze</a:t>
            </a:r>
            <a:r>
              <a:rPr lang="en-US" sz="3200" dirty="0">
                <a:latin typeface="Baskerville Old Face" panose="02020602080505020303" pitchFamily="18" charset="0"/>
              </a:rPr>
              <a:t> response kicks in.  </a:t>
            </a:r>
          </a:p>
          <a:p>
            <a:pPr lvl="1">
              <a:defRPr/>
            </a:pPr>
            <a:r>
              <a:rPr lang="en-US" sz="3200" dirty="0">
                <a:latin typeface="Baskerville Old Face" panose="02020602080505020303" pitchFamily="18" charset="0"/>
              </a:rPr>
              <a:t>Body physically prepares for physical exertion (increased heart rate, increased blood flow to muscles, adrenaline dump, decreased blood flow to less vital areas)</a:t>
            </a:r>
          </a:p>
          <a:p>
            <a:pPr lvl="1">
              <a:defRPr/>
            </a:pPr>
            <a:r>
              <a:rPr lang="en-US" sz="3200" dirty="0">
                <a:latin typeface="Baskerville Old Face" panose="02020602080505020303" pitchFamily="18" charset="0"/>
              </a:rPr>
              <a:t>Lowered cognitive thinking/reasoning ability</a:t>
            </a:r>
          </a:p>
          <a:p>
            <a:pPr>
              <a:defRPr/>
            </a:pPr>
            <a:r>
              <a:rPr lang="en-US" sz="3200" dirty="0">
                <a:latin typeface="Baskerville Old Face" panose="02020602080505020303" pitchFamily="18" charset="0"/>
              </a:rPr>
              <a:t>If you have not prepared mentally, you risk </a:t>
            </a:r>
            <a:r>
              <a:rPr lang="en-US" sz="3200" dirty="0">
                <a:solidFill>
                  <a:srgbClr val="FFFF00"/>
                </a:solidFill>
                <a:latin typeface="Baskerville Old Face" panose="02020602080505020303" pitchFamily="18" charset="0"/>
              </a:rPr>
              <a:t>freeze</a:t>
            </a:r>
            <a:r>
              <a:rPr lang="en-US" sz="3200" dirty="0">
                <a:latin typeface="Baskerville Old Face" panose="02020602080505020303" pitchFamily="18" charset="0"/>
              </a:rPr>
              <a:t>, </a:t>
            </a:r>
            <a:r>
              <a:rPr lang="en-US" sz="3200" dirty="0">
                <a:solidFill>
                  <a:srgbClr val="FFFF00"/>
                </a:solidFill>
                <a:latin typeface="Baskerville Old Face" panose="02020602080505020303" pitchFamily="18" charset="0"/>
              </a:rPr>
              <a:t>no action</a:t>
            </a:r>
            <a:r>
              <a:rPr lang="en-US" sz="3200" dirty="0">
                <a:latin typeface="Baskerville Old Face" panose="02020602080505020303" pitchFamily="18" charset="0"/>
              </a:rPr>
              <a:t> (</a:t>
            </a:r>
            <a:r>
              <a:rPr lang="en-US" sz="3200" dirty="0">
                <a:solidFill>
                  <a:srgbClr val="FF0000"/>
                </a:solidFill>
                <a:latin typeface="Baskerville Old Face" panose="02020602080505020303" pitchFamily="18" charset="0"/>
              </a:rPr>
              <a:t>black mode</a:t>
            </a:r>
            <a:r>
              <a:rPr lang="en-US" sz="3200" dirty="0">
                <a:latin typeface="Baskerville Old Face" panose="02020602080505020303" pitchFamily="18" charset="0"/>
              </a:rPr>
              <a:t>-mental indecision) during a time when immediate action is crucial to your survival and the survival of your kids!!!</a:t>
            </a:r>
          </a:p>
          <a:p>
            <a:pPr>
              <a:defRPr/>
            </a:pPr>
            <a:r>
              <a:rPr lang="en-US" sz="3200" dirty="0">
                <a:latin typeface="Baskerville Old Face" panose="02020602080505020303" pitchFamily="18" charset="0"/>
              </a:rPr>
              <a:t>Example of School Preparation…</a:t>
            </a:r>
            <a:r>
              <a:rPr lang="en-US" sz="3200" i="1" dirty="0">
                <a:latin typeface="Baskerville Old Face" panose="02020602080505020303" pitchFamily="18" charset="0"/>
              </a:rPr>
              <a:t>Fire Drills, Lock Down</a:t>
            </a:r>
          </a:p>
        </p:txBody>
      </p:sp>
      <p:sp>
        <p:nvSpPr>
          <p:cNvPr id="2" name="Slide Number Placeholder 1"/>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725680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5400" dirty="0">
                <a:latin typeface="Baskerville Old Face" panose="02020602080505020303" pitchFamily="18" charset="0"/>
              </a:rPr>
              <a:t>Active Shooter Incidents</a:t>
            </a:r>
            <a:r>
              <a:rPr lang="en-US" sz="5400" dirty="0"/>
              <a:t>:</a:t>
            </a:r>
          </a:p>
        </p:txBody>
      </p:sp>
      <p:sp>
        <p:nvSpPr>
          <p:cNvPr id="3" name="Content Placeholder 2"/>
          <p:cNvSpPr>
            <a:spLocks noGrp="1"/>
          </p:cNvSpPr>
          <p:nvPr>
            <p:ph idx="1"/>
          </p:nvPr>
        </p:nvSpPr>
        <p:spPr>
          <a:xfrm>
            <a:off x="646111" y="2052918"/>
            <a:ext cx="10544627" cy="4195481"/>
          </a:xfrm>
        </p:spPr>
        <p:txBody>
          <a:bodyPr>
            <a:normAutofit/>
          </a:bodyPr>
          <a:lstStyle/>
          <a:p>
            <a:pPr>
              <a:defRPr/>
            </a:pPr>
            <a:r>
              <a:rPr lang="en-US" sz="3600" dirty="0">
                <a:latin typeface="Baskerville Old Face" panose="02020602080505020303" pitchFamily="18" charset="0"/>
              </a:rPr>
              <a:t>DYNAMIC INCIDENTS</a:t>
            </a:r>
          </a:p>
          <a:p>
            <a:pPr marL="0" indent="0">
              <a:buNone/>
              <a:defRPr/>
            </a:pPr>
            <a:r>
              <a:rPr lang="en-US" sz="3600" dirty="0">
                <a:latin typeface="Baskerville Old Face" panose="02020602080505020303" pitchFamily="18" charset="0"/>
              </a:rPr>
              <a:t>	</a:t>
            </a:r>
            <a:r>
              <a:rPr lang="en-US" sz="3600" dirty="0">
                <a:solidFill>
                  <a:srgbClr val="FFFF00"/>
                </a:solidFill>
                <a:latin typeface="Baskerville Old Face" panose="02020602080505020303" pitchFamily="18" charset="0"/>
              </a:rPr>
              <a:t>Requires:  Dynamic Thought that changes with the situation.</a:t>
            </a:r>
          </a:p>
          <a:p>
            <a:pPr marL="0" indent="0">
              <a:buNone/>
              <a:defRPr/>
            </a:pPr>
            <a:endParaRPr lang="en-US" sz="3600" dirty="0">
              <a:solidFill>
                <a:srgbClr val="FFFF00"/>
              </a:solidFill>
              <a:latin typeface="Baskerville Old Face" panose="02020602080505020303" pitchFamily="18" charset="0"/>
            </a:endParaRPr>
          </a:p>
          <a:p>
            <a:pPr marL="0" indent="0">
              <a:buNone/>
              <a:defRPr/>
            </a:pPr>
            <a:r>
              <a:rPr lang="en-US" sz="3600" dirty="0">
                <a:solidFill>
                  <a:srgbClr val="FFFF00"/>
                </a:solidFill>
                <a:latin typeface="Baskerville Old Face" panose="02020602080505020303" pitchFamily="18" charset="0"/>
              </a:rPr>
              <a:t>	…and if need be:  Dynamic Action to adjust to the situation.</a:t>
            </a:r>
            <a:endParaRPr lang="en-US" sz="3600" dirty="0">
              <a:latin typeface="Baskerville Old Face" panose="02020602080505020303" pitchFamily="18" charset="0"/>
            </a:endParaRPr>
          </a:p>
        </p:txBody>
      </p:sp>
      <p:sp>
        <p:nvSpPr>
          <p:cNvPr id="2" name="Slide Number Placeholder 1"/>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33902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431800" y="533400"/>
            <a:ext cx="1165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eaLnBrk="1" hangingPunct="1"/>
            <a:r>
              <a:rPr lang="en-US" sz="5400" dirty="0">
                <a:solidFill>
                  <a:schemeClr val="tx2"/>
                </a:solidFill>
                <a:latin typeface="Baskerville Old Face" panose="02020602080505020303" pitchFamily="18" charset="0"/>
              </a:rPr>
              <a:t>Active Shooter</a:t>
            </a:r>
          </a:p>
        </p:txBody>
      </p:sp>
      <p:sp>
        <p:nvSpPr>
          <p:cNvPr id="3" name="TextBox 2"/>
          <p:cNvSpPr txBox="1"/>
          <p:nvPr/>
        </p:nvSpPr>
        <p:spPr>
          <a:xfrm>
            <a:off x="431800" y="1600200"/>
            <a:ext cx="11658600" cy="4339650"/>
          </a:xfrm>
          <a:prstGeom prst="rect">
            <a:avLst/>
          </a:prstGeom>
          <a:noFill/>
        </p:spPr>
        <p:txBody>
          <a:bodyPr wrap="square">
            <a:spAutoFit/>
          </a:bodyPr>
          <a:lstStyle/>
          <a:p>
            <a:pPr marL="571500" indent="-571500">
              <a:buFont typeface="Arial" pitchFamily="34" charset="0"/>
              <a:buChar char="•"/>
              <a:defRPr/>
            </a:pPr>
            <a:r>
              <a:rPr lang="en-US" sz="4000" b="1" dirty="0">
                <a:latin typeface="Baskerville Old Face" panose="02020602080505020303" pitchFamily="18" charset="0"/>
              </a:rPr>
              <a:t>Know Your Situation</a:t>
            </a:r>
          </a:p>
          <a:p>
            <a:pPr marL="571500" indent="-571500">
              <a:buFont typeface="Arial" pitchFamily="34" charset="0"/>
              <a:buChar char="•"/>
              <a:defRPr/>
            </a:pPr>
            <a:r>
              <a:rPr lang="en-US" sz="4000" b="1" dirty="0">
                <a:latin typeface="Baskerville Old Face" panose="02020602080505020303" pitchFamily="18" charset="0"/>
              </a:rPr>
              <a:t>Do what is reasonable to survive</a:t>
            </a:r>
          </a:p>
          <a:p>
            <a:pPr marL="571500" indent="-571500">
              <a:buFont typeface="Arial" pitchFamily="34" charset="0"/>
              <a:buChar char="•"/>
              <a:defRPr/>
            </a:pPr>
            <a:r>
              <a:rPr lang="en-US" sz="4000" b="1" dirty="0">
                <a:latin typeface="Baskerville Old Face" panose="02020602080505020303" pitchFamily="18" charset="0"/>
              </a:rPr>
              <a:t>Remember Your Responsibilities</a:t>
            </a:r>
          </a:p>
          <a:p>
            <a:pPr marL="1028700" lvl="1" indent="-571500">
              <a:buFont typeface="Arial" pitchFamily="34" charset="0"/>
              <a:buChar char="•"/>
              <a:defRPr/>
            </a:pPr>
            <a:r>
              <a:rPr lang="en-US" sz="4000" b="1" dirty="0">
                <a:solidFill>
                  <a:srgbClr val="FFFF00"/>
                </a:solidFill>
                <a:latin typeface="Baskerville Old Face" panose="02020602080505020303" pitchFamily="18" charset="0"/>
              </a:rPr>
              <a:t>Yourself/Staff SAFE?</a:t>
            </a:r>
          </a:p>
          <a:p>
            <a:pPr marL="1028700" lvl="1" indent="-571500">
              <a:buFont typeface="Arial" pitchFamily="34" charset="0"/>
              <a:buChar char="•"/>
              <a:defRPr/>
            </a:pPr>
            <a:endParaRPr lang="en-US" sz="4000" b="1" dirty="0">
              <a:solidFill>
                <a:srgbClr val="FFFF00"/>
              </a:solidFill>
              <a:latin typeface="Baskerville Old Face" panose="02020602080505020303" pitchFamily="18" charset="0"/>
            </a:endParaRPr>
          </a:p>
          <a:p>
            <a:pPr lvl="1">
              <a:defRPr/>
            </a:pPr>
            <a:endParaRPr lang="en-US" b="1" dirty="0">
              <a:solidFill>
                <a:srgbClr val="FFFF00"/>
              </a:solidFill>
              <a:latin typeface="Baskerville Old Face" panose="02020602080505020303" pitchFamily="18" charset="0"/>
            </a:endParaRPr>
          </a:p>
          <a:p>
            <a:pPr lvl="1">
              <a:defRPr/>
            </a:pPr>
            <a:r>
              <a:rPr lang="en-US" sz="4000" b="1" dirty="0">
                <a:latin typeface="Baskerville Old Face" panose="02020602080505020303" pitchFamily="18" charset="0"/>
              </a:rPr>
              <a:t>How Do We Prepare to Do These Things?</a:t>
            </a:r>
          </a:p>
          <a:p>
            <a:pPr>
              <a:defRPr/>
            </a:pPr>
            <a:endParaRPr lang="en-US" dirty="0"/>
          </a:p>
        </p:txBody>
      </p:sp>
      <p:sp>
        <p:nvSpPr>
          <p:cNvPr id="2" name="Slide Number Placeholder 1"/>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14148152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2084</TotalTime>
  <Words>1568</Words>
  <Application>Microsoft Office PowerPoint</Application>
  <PresentationFormat>Custom</PresentationFormat>
  <Paragraphs>256</Paragraphs>
  <Slides>36</Slides>
  <Notes>11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Ion</vt:lpstr>
      <vt:lpstr>Active Shooter Preparedness for  Administrative Professionals</vt:lpstr>
      <vt:lpstr>Mental Preparation</vt:lpstr>
      <vt:lpstr>Preparedness Videos</vt:lpstr>
      <vt:lpstr>Resources (Department of Homeland Security)  DOH Preparedness Workbook  DOH Active Shooter Quick Reference Guide  DOH Resources &amp; Fact Sheet</vt:lpstr>
      <vt:lpstr>“Admins as “First Responders”</vt:lpstr>
      <vt:lpstr>OBJECTIVE: </vt:lpstr>
      <vt:lpstr>Why Prepare?</vt:lpstr>
      <vt:lpstr>Active Shooter Incidents:</vt:lpstr>
      <vt:lpstr>PowerPoint Presentation</vt:lpstr>
      <vt:lpstr>Visualization Exercise: “What if..” questions</vt:lpstr>
      <vt:lpstr>PowerPoint Presentation</vt:lpstr>
      <vt:lpstr>“An individual must use his/her own discretion during an active shooter event as to whether he/she chooses to run to safety or remain in place…but, do SOMETHING.”  </vt:lpstr>
      <vt:lpstr>Run</vt:lpstr>
      <vt:lpstr>Hide</vt:lpstr>
      <vt:lpstr>FIGHT</vt:lpstr>
      <vt:lpstr>What to Expect from Police:</vt:lpstr>
      <vt:lpstr>Calling 911</vt:lpstr>
      <vt:lpstr>First Care Providers and Non-Medical First Responders</vt:lpstr>
      <vt:lpstr>Trauma Chain of Survival </vt:lpstr>
      <vt:lpstr>What to do while waiting for Police and Fire, when in a safe location or after the threat is neutralized?</vt:lpstr>
      <vt:lpstr>MARCH-E Priorities</vt:lpstr>
      <vt:lpstr>Hemorrhage Control Concepts </vt:lpstr>
      <vt:lpstr>Massive Hemorrhage</vt:lpstr>
      <vt:lpstr>PowerPoint Presentation</vt:lpstr>
      <vt:lpstr>Limb Tourniquets </vt:lpstr>
      <vt:lpstr>How to apply </vt:lpstr>
      <vt:lpstr>Improvised Tourniquets</vt:lpstr>
      <vt:lpstr>Airway </vt:lpstr>
      <vt:lpstr>Wound Packing </vt:lpstr>
      <vt:lpstr>Wound Packing </vt:lpstr>
      <vt:lpstr>Hemostatic Gauze?</vt:lpstr>
      <vt:lpstr>Pressure Bandages </vt:lpstr>
      <vt:lpstr>What If…(again)-group activity.</vt:lpstr>
      <vt:lpstr>(Review) DEVELOP A SURVIVAL MINDSET</vt:lpstr>
      <vt:lpstr>Remember: Be Dynamic and “think on your feet” during the incident.</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Shooter Response in Civilian Environments</dc:title>
  <dc:creator>Justin Walker</dc:creator>
  <cp:lastModifiedBy>Jamie</cp:lastModifiedBy>
  <cp:revision>37</cp:revision>
  <dcterms:created xsi:type="dcterms:W3CDTF">2017-04-24T21:45:23Z</dcterms:created>
  <dcterms:modified xsi:type="dcterms:W3CDTF">2017-05-09T15:40:20Z</dcterms:modified>
</cp:coreProperties>
</file>