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3.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65.xml" ContentType="application/vnd.openxmlformats-officedocument.presentationml.slide+xml"/>
  <Override PartName="/ppt/slides/slide71.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67.xml" ContentType="application/vnd.openxmlformats-officedocument.presentationml.slide+xml"/>
  <Override PartName="/ppt/slides/slide74.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7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15.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77.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7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8.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7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83"/>
  </p:notesMasterIdLst>
  <p:handoutMasterIdLst>
    <p:handoutMasterId r:id="rId84"/>
  </p:handoutMasterIdLst>
  <p:sldIdLst>
    <p:sldId id="1104" r:id="rId2"/>
    <p:sldId id="958" r:id="rId3"/>
    <p:sldId id="1156" r:id="rId4"/>
    <p:sldId id="1210" r:id="rId5"/>
    <p:sldId id="1245" r:id="rId6"/>
    <p:sldId id="1246" r:id="rId7"/>
    <p:sldId id="1247" r:id="rId8"/>
    <p:sldId id="1248" r:id="rId9"/>
    <p:sldId id="1033" r:id="rId10"/>
    <p:sldId id="1249" r:id="rId11"/>
    <p:sldId id="1250" r:id="rId12"/>
    <p:sldId id="1254" r:id="rId13"/>
    <p:sldId id="1255" r:id="rId14"/>
    <p:sldId id="1219" r:id="rId15"/>
    <p:sldId id="1146" r:id="rId16"/>
    <p:sldId id="1150" r:id="rId17"/>
    <p:sldId id="1151" r:id="rId18"/>
    <p:sldId id="1152" r:id="rId19"/>
    <p:sldId id="1155" r:id="rId20"/>
    <p:sldId id="1252" r:id="rId21"/>
    <p:sldId id="1253" r:id="rId22"/>
    <p:sldId id="1167" r:id="rId23"/>
    <p:sldId id="1160" r:id="rId24"/>
    <p:sldId id="1164" r:id="rId25"/>
    <p:sldId id="1048" r:id="rId26"/>
    <p:sldId id="1162" r:id="rId27"/>
    <p:sldId id="1211" r:id="rId28"/>
    <p:sldId id="1224" r:id="rId29"/>
    <p:sldId id="1213" r:id="rId30"/>
    <p:sldId id="1204" r:id="rId31"/>
    <p:sldId id="1051" r:id="rId32"/>
    <p:sldId id="1214" r:id="rId33"/>
    <p:sldId id="1215" r:id="rId34"/>
    <p:sldId id="1201" r:id="rId35"/>
    <p:sldId id="1053" r:id="rId36"/>
    <p:sldId id="1237" r:id="rId37"/>
    <p:sldId id="1217" r:id="rId38"/>
    <p:sldId id="1055" r:id="rId39"/>
    <p:sldId id="1232" r:id="rId40"/>
    <p:sldId id="1233" r:id="rId41"/>
    <p:sldId id="1234" r:id="rId42"/>
    <p:sldId id="1235" r:id="rId43"/>
    <p:sldId id="1236" r:id="rId44"/>
    <p:sldId id="1238" r:id="rId45"/>
    <p:sldId id="1239" r:id="rId46"/>
    <p:sldId id="1240" r:id="rId47"/>
    <p:sldId id="1241" r:id="rId48"/>
    <p:sldId id="1242" r:id="rId49"/>
    <p:sldId id="1243" r:id="rId50"/>
    <p:sldId id="1244" r:id="rId51"/>
    <p:sldId id="1231" r:id="rId52"/>
    <p:sldId id="1202" r:id="rId53"/>
    <p:sldId id="1200" r:id="rId54"/>
    <p:sldId id="1058" r:id="rId55"/>
    <p:sldId id="1171" r:id="rId56"/>
    <p:sldId id="1172" r:id="rId57"/>
    <p:sldId id="1174" r:id="rId58"/>
    <p:sldId id="1175" r:id="rId59"/>
    <p:sldId id="1177" r:id="rId60"/>
    <p:sldId id="1179" r:id="rId61"/>
    <p:sldId id="1181" r:id="rId62"/>
    <p:sldId id="1182" r:id="rId63"/>
    <p:sldId id="1188" r:id="rId64"/>
    <p:sldId id="1192" r:id="rId65"/>
    <p:sldId id="1193" r:id="rId66"/>
    <p:sldId id="1194" r:id="rId67"/>
    <p:sldId id="1195" r:id="rId68"/>
    <p:sldId id="1109" r:id="rId69"/>
    <p:sldId id="1198" r:id="rId70"/>
    <p:sldId id="1229" r:id="rId71"/>
    <p:sldId id="1230" r:id="rId72"/>
    <p:sldId id="1111" r:id="rId73"/>
    <p:sldId id="1226" r:id="rId74"/>
    <p:sldId id="1227" r:id="rId75"/>
    <p:sldId id="1114" r:id="rId76"/>
    <p:sldId id="1116" r:id="rId77"/>
    <p:sldId id="1121" r:id="rId78"/>
    <p:sldId id="1129" r:id="rId79"/>
    <p:sldId id="1031" r:id="rId80"/>
    <p:sldId id="1105" r:id="rId81"/>
    <p:sldId id="651" r:id="rId82"/>
  </p:sldIdLst>
  <p:sldSz cx="9144000" cy="6858000" type="screen4x3"/>
  <p:notesSz cx="7010400" cy="9296400"/>
  <p:defaultTextStyle>
    <a:defPPr>
      <a:defRPr lang="en-US"/>
    </a:defPPr>
    <a:lvl1pPr algn="l" rtl="0" fontAlgn="base">
      <a:spcBef>
        <a:spcPct val="0"/>
      </a:spcBef>
      <a:spcAft>
        <a:spcPct val="0"/>
      </a:spcAft>
      <a:defRPr kern="1200">
        <a:solidFill>
          <a:srgbClr val="FFFF00"/>
        </a:solidFill>
        <a:latin typeface="Arial" pitchFamily="34" charset="0"/>
        <a:ea typeface="+mn-ea"/>
        <a:cs typeface="+mn-cs"/>
      </a:defRPr>
    </a:lvl1pPr>
    <a:lvl2pPr marL="457200" algn="l" rtl="0" fontAlgn="base">
      <a:spcBef>
        <a:spcPct val="0"/>
      </a:spcBef>
      <a:spcAft>
        <a:spcPct val="0"/>
      </a:spcAft>
      <a:defRPr kern="1200">
        <a:solidFill>
          <a:srgbClr val="FFFF00"/>
        </a:solidFill>
        <a:latin typeface="Arial" pitchFamily="34" charset="0"/>
        <a:ea typeface="+mn-ea"/>
        <a:cs typeface="+mn-cs"/>
      </a:defRPr>
    </a:lvl2pPr>
    <a:lvl3pPr marL="914400" algn="l" rtl="0" fontAlgn="base">
      <a:spcBef>
        <a:spcPct val="0"/>
      </a:spcBef>
      <a:spcAft>
        <a:spcPct val="0"/>
      </a:spcAft>
      <a:defRPr kern="1200">
        <a:solidFill>
          <a:srgbClr val="FFFF00"/>
        </a:solidFill>
        <a:latin typeface="Arial" pitchFamily="34" charset="0"/>
        <a:ea typeface="+mn-ea"/>
        <a:cs typeface="+mn-cs"/>
      </a:defRPr>
    </a:lvl3pPr>
    <a:lvl4pPr marL="1371600" algn="l" rtl="0" fontAlgn="base">
      <a:spcBef>
        <a:spcPct val="0"/>
      </a:spcBef>
      <a:spcAft>
        <a:spcPct val="0"/>
      </a:spcAft>
      <a:defRPr kern="1200">
        <a:solidFill>
          <a:srgbClr val="FFFF00"/>
        </a:solidFill>
        <a:latin typeface="Arial" pitchFamily="34" charset="0"/>
        <a:ea typeface="+mn-ea"/>
        <a:cs typeface="+mn-cs"/>
      </a:defRPr>
    </a:lvl4pPr>
    <a:lvl5pPr marL="1828800" algn="l" rtl="0" fontAlgn="base">
      <a:spcBef>
        <a:spcPct val="0"/>
      </a:spcBef>
      <a:spcAft>
        <a:spcPct val="0"/>
      </a:spcAft>
      <a:defRPr kern="1200">
        <a:solidFill>
          <a:srgbClr val="FFFF00"/>
        </a:solidFill>
        <a:latin typeface="Arial" pitchFamily="34" charset="0"/>
        <a:ea typeface="+mn-ea"/>
        <a:cs typeface="+mn-cs"/>
      </a:defRPr>
    </a:lvl5pPr>
    <a:lvl6pPr marL="2286000" algn="l" defTabSz="914400" rtl="0" eaLnBrk="1" latinLnBrk="0" hangingPunct="1">
      <a:defRPr kern="1200">
        <a:solidFill>
          <a:srgbClr val="FFFF00"/>
        </a:solidFill>
        <a:latin typeface="Arial" pitchFamily="34" charset="0"/>
        <a:ea typeface="+mn-ea"/>
        <a:cs typeface="+mn-cs"/>
      </a:defRPr>
    </a:lvl6pPr>
    <a:lvl7pPr marL="2743200" algn="l" defTabSz="914400" rtl="0" eaLnBrk="1" latinLnBrk="0" hangingPunct="1">
      <a:defRPr kern="1200">
        <a:solidFill>
          <a:srgbClr val="FFFF00"/>
        </a:solidFill>
        <a:latin typeface="Arial" pitchFamily="34" charset="0"/>
        <a:ea typeface="+mn-ea"/>
        <a:cs typeface="+mn-cs"/>
      </a:defRPr>
    </a:lvl7pPr>
    <a:lvl8pPr marL="3200400" algn="l" defTabSz="914400" rtl="0" eaLnBrk="1" latinLnBrk="0" hangingPunct="1">
      <a:defRPr kern="1200">
        <a:solidFill>
          <a:srgbClr val="FFFF00"/>
        </a:solidFill>
        <a:latin typeface="Arial" pitchFamily="34" charset="0"/>
        <a:ea typeface="+mn-ea"/>
        <a:cs typeface="+mn-cs"/>
      </a:defRPr>
    </a:lvl8pPr>
    <a:lvl9pPr marL="3657600" algn="l" defTabSz="914400" rtl="0" eaLnBrk="1" latinLnBrk="0" hangingPunct="1">
      <a:defRPr kern="1200">
        <a:solidFill>
          <a:srgbClr val="FFFF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99FF33"/>
    <a:srgbClr val="FF9966"/>
    <a:srgbClr val="FF0066"/>
    <a:srgbClr val="F4EF0E"/>
    <a:srgbClr val="FFCC00"/>
    <a:srgbClr val="99FF99"/>
    <a:srgbClr val="66CCFF"/>
    <a:srgbClr val="C387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4137" autoAdjust="0"/>
  </p:normalViewPr>
  <p:slideViewPr>
    <p:cSldViewPr snapToGrid="0">
      <p:cViewPr varScale="1">
        <p:scale>
          <a:sx n="74" d="100"/>
          <a:sy n="74" d="100"/>
        </p:scale>
        <p:origin x="-3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136"/>
    </p:cViewPr>
  </p:sorterViewPr>
  <p:notesViewPr>
    <p:cSldViewPr snapToGrid="0">
      <p:cViewPr varScale="1">
        <p:scale>
          <a:sx n="62" d="100"/>
          <a:sy n="62" d="100"/>
        </p:scale>
        <p:origin x="-2400" y="-90"/>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2.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1" y="7"/>
            <a:ext cx="3038145" cy="465743"/>
          </a:xfrm>
          <a:prstGeom prst="rect">
            <a:avLst/>
          </a:prstGeom>
          <a:noFill/>
          <a:ln w="9525">
            <a:noFill/>
            <a:miter lim="800000"/>
            <a:headEnd/>
            <a:tailEnd/>
          </a:ln>
          <a:effectLst/>
        </p:spPr>
        <p:txBody>
          <a:bodyPr vert="horz" wrap="square" lIns="93049" tIns="46526" rIns="93049" bIns="46526" numCol="1" anchor="t" anchorCtr="0" compatLnSpc="1">
            <a:prstTxWarp prst="textNoShape">
              <a:avLst/>
            </a:prstTxWarp>
          </a:bodyPr>
          <a:lstStyle>
            <a:lvl1pPr algn="l" eaLnBrk="1" hangingPunct="1">
              <a:defRPr sz="1300">
                <a:solidFill>
                  <a:schemeClr val="tx1"/>
                </a:solidFill>
                <a:latin typeface="Arial" charset="0"/>
              </a:defRPr>
            </a:lvl1pPr>
          </a:lstStyle>
          <a:p>
            <a:pPr>
              <a:defRPr/>
            </a:pPr>
            <a:r>
              <a:rPr lang="en-US" smtClean="0"/>
              <a:t>Washington State Archives</a:t>
            </a:r>
            <a:endParaRPr lang="en-US"/>
          </a:p>
        </p:txBody>
      </p:sp>
      <p:sp>
        <p:nvSpPr>
          <p:cNvPr id="130051" name="Rectangle 3"/>
          <p:cNvSpPr>
            <a:spLocks noGrp="1" noChangeArrowheads="1"/>
          </p:cNvSpPr>
          <p:nvPr>
            <p:ph type="dt" sz="quarter" idx="1"/>
          </p:nvPr>
        </p:nvSpPr>
        <p:spPr bwMode="auto">
          <a:xfrm>
            <a:off x="3970734" y="7"/>
            <a:ext cx="3038145" cy="465743"/>
          </a:xfrm>
          <a:prstGeom prst="rect">
            <a:avLst/>
          </a:prstGeom>
          <a:noFill/>
          <a:ln w="9525">
            <a:noFill/>
            <a:miter lim="800000"/>
            <a:headEnd/>
            <a:tailEnd/>
          </a:ln>
          <a:effectLst/>
        </p:spPr>
        <p:txBody>
          <a:bodyPr vert="horz" wrap="square" lIns="93049" tIns="46526" rIns="93049" bIns="46526" numCol="1" anchor="t" anchorCtr="0" compatLnSpc="1">
            <a:prstTxWarp prst="textNoShape">
              <a:avLst/>
            </a:prstTxWarp>
          </a:bodyPr>
          <a:lstStyle>
            <a:lvl1pPr algn="r" eaLnBrk="1" hangingPunct="1">
              <a:defRPr sz="1300">
                <a:solidFill>
                  <a:schemeClr val="tx1"/>
                </a:solidFill>
                <a:latin typeface="Arial" charset="0"/>
              </a:defRPr>
            </a:lvl1pPr>
          </a:lstStyle>
          <a:p>
            <a:pPr>
              <a:defRPr/>
            </a:pPr>
            <a:endParaRPr lang="en-US"/>
          </a:p>
        </p:txBody>
      </p:sp>
      <p:sp>
        <p:nvSpPr>
          <p:cNvPr id="130052" name="Rectangle 4"/>
          <p:cNvSpPr>
            <a:spLocks noGrp="1" noChangeArrowheads="1"/>
          </p:cNvSpPr>
          <p:nvPr>
            <p:ph type="ftr" sz="quarter" idx="2"/>
          </p:nvPr>
        </p:nvSpPr>
        <p:spPr bwMode="auto">
          <a:xfrm>
            <a:off x="1" y="8829128"/>
            <a:ext cx="3038145" cy="465743"/>
          </a:xfrm>
          <a:prstGeom prst="rect">
            <a:avLst/>
          </a:prstGeom>
          <a:noFill/>
          <a:ln w="9525">
            <a:noFill/>
            <a:miter lim="800000"/>
            <a:headEnd/>
            <a:tailEnd/>
          </a:ln>
          <a:effectLst/>
        </p:spPr>
        <p:txBody>
          <a:bodyPr vert="horz" wrap="square" lIns="93049" tIns="46526" rIns="93049" bIns="46526" numCol="1" anchor="b" anchorCtr="0" compatLnSpc="1">
            <a:prstTxWarp prst="textNoShape">
              <a:avLst/>
            </a:prstTxWarp>
          </a:bodyPr>
          <a:lstStyle>
            <a:lvl1pPr algn="l" eaLnBrk="1" hangingPunct="1">
              <a:defRPr sz="1300">
                <a:solidFill>
                  <a:schemeClr val="tx1"/>
                </a:solidFill>
                <a:latin typeface="Arial" charset="0"/>
              </a:defRPr>
            </a:lvl1pPr>
          </a:lstStyle>
          <a:p>
            <a:pPr>
              <a:defRPr/>
            </a:pPr>
            <a:r>
              <a:rPr lang="en-US" smtClean="0"/>
              <a:t>http://www.sos.wa.gov/archives</a:t>
            </a:r>
            <a:endParaRPr lang="en-US"/>
          </a:p>
        </p:txBody>
      </p:sp>
      <p:sp>
        <p:nvSpPr>
          <p:cNvPr id="130053" name="Rectangle 5"/>
          <p:cNvSpPr>
            <a:spLocks noGrp="1" noChangeArrowheads="1"/>
          </p:cNvSpPr>
          <p:nvPr>
            <p:ph type="sldNum" sz="quarter" idx="3"/>
          </p:nvPr>
        </p:nvSpPr>
        <p:spPr bwMode="auto">
          <a:xfrm>
            <a:off x="3970734" y="8829128"/>
            <a:ext cx="3038145" cy="465743"/>
          </a:xfrm>
          <a:prstGeom prst="rect">
            <a:avLst/>
          </a:prstGeom>
          <a:noFill/>
          <a:ln w="9525">
            <a:noFill/>
            <a:miter lim="800000"/>
            <a:headEnd/>
            <a:tailEnd/>
          </a:ln>
          <a:effectLst/>
        </p:spPr>
        <p:txBody>
          <a:bodyPr vert="horz" wrap="square" lIns="93049" tIns="46526" rIns="93049" bIns="46526" numCol="1" anchor="b" anchorCtr="0" compatLnSpc="1">
            <a:prstTxWarp prst="textNoShape">
              <a:avLst/>
            </a:prstTxWarp>
          </a:bodyPr>
          <a:lstStyle>
            <a:lvl1pPr algn="r" eaLnBrk="1" hangingPunct="1">
              <a:defRPr sz="1300">
                <a:solidFill>
                  <a:schemeClr val="tx1"/>
                </a:solidFill>
                <a:latin typeface="Arial" charset="0"/>
              </a:defRPr>
            </a:lvl1pPr>
          </a:lstStyle>
          <a:p>
            <a:pPr>
              <a:defRPr/>
            </a:pPr>
            <a:fld id="{5CEAB9F6-E8E1-4C58-A6E2-1361767417F0}" type="slidenum">
              <a:rPr lang="en-US"/>
              <a:pPr>
                <a:defRPr/>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1" y="7"/>
            <a:ext cx="3038145" cy="465743"/>
          </a:xfrm>
          <a:prstGeom prst="rect">
            <a:avLst/>
          </a:prstGeom>
          <a:noFill/>
          <a:ln w="9525">
            <a:noFill/>
            <a:miter lim="800000"/>
            <a:headEnd/>
            <a:tailEnd/>
          </a:ln>
          <a:effectLst/>
        </p:spPr>
        <p:txBody>
          <a:bodyPr vert="horz" wrap="square" lIns="93049" tIns="46526" rIns="93049" bIns="46526" numCol="1" anchor="t" anchorCtr="0" compatLnSpc="1">
            <a:prstTxWarp prst="textNoShape">
              <a:avLst/>
            </a:prstTxWarp>
          </a:bodyPr>
          <a:lstStyle>
            <a:lvl1pPr algn="l" eaLnBrk="1" hangingPunct="1">
              <a:defRPr sz="1300">
                <a:solidFill>
                  <a:schemeClr val="tx1"/>
                </a:solidFill>
                <a:latin typeface="Arial" charset="0"/>
              </a:defRPr>
            </a:lvl1pPr>
          </a:lstStyle>
          <a:p>
            <a:pPr>
              <a:defRPr/>
            </a:pPr>
            <a:r>
              <a:rPr lang="en-US" smtClean="0"/>
              <a:t>Washington State Archives</a:t>
            </a:r>
            <a:endParaRPr lang="en-US"/>
          </a:p>
        </p:txBody>
      </p:sp>
      <p:sp>
        <p:nvSpPr>
          <p:cNvPr id="167939" name="Rectangle 3"/>
          <p:cNvSpPr>
            <a:spLocks noGrp="1" noChangeArrowheads="1"/>
          </p:cNvSpPr>
          <p:nvPr>
            <p:ph type="dt" idx="1"/>
          </p:nvPr>
        </p:nvSpPr>
        <p:spPr bwMode="auto">
          <a:xfrm>
            <a:off x="3970734" y="7"/>
            <a:ext cx="3038145" cy="465743"/>
          </a:xfrm>
          <a:prstGeom prst="rect">
            <a:avLst/>
          </a:prstGeom>
          <a:noFill/>
          <a:ln w="9525">
            <a:noFill/>
            <a:miter lim="800000"/>
            <a:headEnd/>
            <a:tailEnd/>
          </a:ln>
          <a:effectLst/>
        </p:spPr>
        <p:txBody>
          <a:bodyPr vert="horz" wrap="square" lIns="93049" tIns="46526" rIns="93049" bIns="46526" numCol="1" anchor="t" anchorCtr="0" compatLnSpc="1">
            <a:prstTxWarp prst="textNoShape">
              <a:avLst/>
            </a:prstTxWarp>
          </a:bodyPr>
          <a:lstStyle>
            <a:lvl1pPr algn="r" eaLnBrk="1" hangingPunct="1">
              <a:defRPr sz="1300">
                <a:solidFill>
                  <a:schemeClr val="tx1"/>
                </a:solidFill>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67941" name="Rectangle 5"/>
          <p:cNvSpPr>
            <a:spLocks noGrp="1" noChangeArrowheads="1"/>
          </p:cNvSpPr>
          <p:nvPr>
            <p:ph type="body" sz="quarter" idx="3"/>
          </p:nvPr>
        </p:nvSpPr>
        <p:spPr bwMode="auto">
          <a:xfrm>
            <a:off x="701345" y="4416106"/>
            <a:ext cx="5607711" cy="4182457"/>
          </a:xfrm>
          <a:prstGeom prst="rect">
            <a:avLst/>
          </a:prstGeom>
          <a:noFill/>
          <a:ln w="9525">
            <a:noFill/>
            <a:miter lim="800000"/>
            <a:headEnd/>
            <a:tailEnd/>
          </a:ln>
          <a:effectLst/>
        </p:spPr>
        <p:txBody>
          <a:bodyPr vert="horz" wrap="square" lIns="93049" tIns="46526" rIns="93049" bIns="465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7942" name="Rectangle 6"/>
          <p:cNvSpPr>
            <a:spLocks noGrp="1" noChangeArrowheads="1"/>
          </p:cNvSpPr>
          <p:nvPr>
            <p:ph type="ftr" sz="quarter" idx="4"/>
          </p:nvPr>
        </p:nvSpPr>
        <p:spPr bwMode="auto">
          <a:xfrm>
            <a:off x="1" y="8829128"/>
            <a:ext cx="3038145" cy="465743"/>
          </a:xfrm>
          <a:prstGeom prst="rect">
            <a:avLst/>
          </a:prstGeom>
          <a:noFill/>
          <a:ln w="9525">
            <a:noFill/>
            <a:miter lim="800000"/>
            <a:headEnd/>
            <a:tailEnd/>
          </a:ln>
          <a:effectLst/>
        </p:spPr>
        <p:txBody>
          <a:bodyPr vert="horz" wrap="square" lIns="93049" tIns="46526" rIns="93049" bIns="46526" numCol="1" anchor="b" anchorCtr="0" compatLnSpc="1">
            <a:prstTxWarp prst="textNoShape">
              <a:avLst/>
            </a:prstTxWarp>
          </a:bodyPr>
          <a:lstStyle>
            <a:lvl1pPr algn="l" eaLnBrk="1" hangingPunct="1">
              <a:defRPr sz="1300">
                <a:solidFill>
                  <a:schemeClr val="tx1"/>
                </a:solidFill>
                <a:latin typeface="Arial" charset="0"/>
              </a:defRPr>
            </a:lvl1pPr>
          </a:lstStyle>
          <a:p>
            <a:pPr>
              <a:defRPr/>
            </a:pPr>
            <a:r>
              <a:rPr lang="en-US" smtClean="0"/>
              <a:t>http://www.sos.wa.gov/archives</a:t>
            </a:r>
            <a:endParaRPr lang="en-US"/>
          </a:p>
        </p:txBody>
      </p:sp>
      <p:sp>
        <p:nvSpPr>
          <p:cNvPr id="167943" name="Rectangle 7"/>
          <p:cNvSpPr>
            <a:spLocks noGrp="1" noChangeArrowheads="1"/>
          </p:cNvSpPr>
          <p:nvPr>
            <p:ph type="sldNum" sz="quarter" idx="5"/>
          </p:nvPr>
        </p:nvSpPr>
        <p:spPr bwMode="auto">
          <a:xfrm>
            <a:off x="3970734" y="8829128"/>
            <a:ext cx="3038145" cy="465743"/>
          </a:xfrm>
          <a:prstGeom prst="rect">
            <a:avLst/>
          </a:prstGeom>
          <a:noFill/>
          <a:ln w="9525">
            <a:noFill/>
            <a:miter lim="800000"/>
            <a:headEnd/>
            <a:tailEnd/>
          </a:ln>
          <a:effectLst/>
        </p:spPr>
        <p:txBody>
          <a:bodyPr vert="horz" wrap="square" lIns="93049" tIns="46526" rIns="93049" bIns="46526" numCol="1" anchor="b" anchorCtr="0" compatLnSpc="1">
            <a:prstTxWarp prst="textNoShape">
              <a:avLst/>
            </a:prstTxWarp>
          </a:bodyPr>
          <a:lstStyle>
            <a:lvl1pPr algn="r" eaLnBrk="1" hangingPunct="1">
              <a:defRPr sz="1300">
                <a:solidFill>
                  <a:schemeClr val="tx1"/>
                </a:solidFill>
                <a:latin typeface="Arial" charset="0"/>
              </a:defRPr>
            </a:lvl1pPr>
          </a:lstStyle>
          <a:p>
            <a:pPr>
              <a:defRPr/>
            </a:pPr>
            <a:fld id="{01BC9CBE-FE0B-4238-AC14-D7564D25D290}"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97283" name="Rectangle 6"/>
          <p:cNvSpPr>
            <a:spLocks noGrp="1" noChangeArrowheads="1"/>
          </p:cNvSpPr>
          <p:nvPr>
            <p:ph type="ftr" sz="quarter" idx="4"/>
          </p:nvPr>
        </p:nvSpPr>
        <p:spPr>
          <a:noFill/>
        </p:spPr>
        <p:txBody>
          <a:bodyPr/>
          <a:lstStyle/>
          <a:p>
            <a:r>
              <a:rPr lang="en-US" smtClean="0">
                <a:latin typeface="Arial" pitchFamily="34" charset="0"/>
              </a:rPr>
              <a:t>http://www.sos.wa.gov/archives</a:t>
            </a:r>
          </a:p>
        </p:txBody>
      </p:sp>
      <p:sp>
        <p:nvSpPr>
          <p:cNvPr id="97284" name="Rectangle 7"/>
          <p:cNvSpPr>
            <a:spLocks noGrp="1" noChangeArrowheads="1"/>
          </p:cNvSpPr>
          <p:nvPr>
            <p:ph type="sldNum" sz="quarter" idx="5"/>
          </p:nvPr>
        </p:nvSpPr>
        <p:spPr>
          <a:noFill/>
        </p:spPr>
        <p:txBody>
          <a:bodyPr/>
          <a:lstStyle/>
          <a:p>
            <a:fld id="{4FFA43EE-8D4A-4EE1-9470-AADAB125F066}" type="slidenum">
              <a:rPr lang="en-US" smtClean="0">
                <a:latin typeface="Arial" pitchFamily="34" charset="0"/>
              </a:rPr>
              <a:pPr/>
              <a:t>1</a:t>
            </a:fld>
            <a:endParaRPr lang="en-US" smtClean="0">
              <a:latin typeface="Arial" pitchFamily="34" charset="0"/>
            </a:endParaRPr>
          </a:p>
        </p:txBody>
      </p:sp>
      <p:sp>
        <p:nvSpPr>
          <p:cNvPr id="97285" name="Rectangle 2"/>
          <p:cNvSpPr>
            <a:spLocks noGrp="1" noRot="1" noChangeAspect="1" noChangeArrowheads="1" noTextEdit="1"/>
          </p:cNvSpPr>
          <p:nvPr>
            <p:ph type="sldImg"/>
          </p:nvPr>
        </p:nvSpPr>
        <p:spPr>
          <a:xfrm>
            <a:off x="1184275" y="700088"/>
            <a:ext cx="4641850" cy="3481387"/>
          </a:xfrm>
          <a:ln/>
        </p:spPr>
      </p:sp>
      <p:sp>
        <p:nvSpPr>
          <p:cNvPr id="97286" name="Rectangle 3"/>
          <p:cNvSpPr>
            <a:spLocks noGrp="1" noChangeArrowheads="1"/>
          </p:cNvSpPr>
          <p:nvPr>
            <p:ph type="body" idx="1"/>
          </p:nvPr>
        </p:nvSpPr>
        <p:spPr>
          <a:xfrm>
            <a:off x="934112" y="4414568"/>
            <a:ext cx="5142177" cy="4183995"/>
          </a:xfrm>
          <a:noFill/>
          <a:ln/>
        </p:spPr>
        <p:txBody>
          <a:bodyPr/>
          <a:lstStyle/>
          <a:p>
            <a:pPr eaLnBrk="1" hangingPunct="1"/>
            <a:endParaRPr lang="en-US" smtClean="0">
              <a:latin typeface="Arial" pitchFamily="34" charset="0"/>
            </a:endParaRPr>
          </a:p>
        </p:txBody>
      </p:sp>
      <p:sp>
        <p:nvSpPr>
          <p:cNvPr id="7" name="Header Placeholder 6"/>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endParaRPr lang="en-US" smtClean="0"/>
          </a:p>
        </p:txBody>
      </p:sp>
      <p:sp>
        <p:nvSpPr>
          <p:cNvPr id="128003" name="Rectangle 6"/>
          <p:cNvSpPr>
            <a:spLocks noGrp="1" noChangeArrowheads="1"/>
          </p:cNvSpPr>
          <p:nvPr>
            <p:ph type="ftr" sz="quarter" idx="4"/>
          </p:nvPr>
        </p:nvSpPr>
        <p:spPr>
          <a:noFill/>
        </p:spPr>
        <p:txBody>
          <a:bodyPr/>
          <a:lstStyle/>
          <a:p>
            <a:r>
              <a:rPr lang="en-US" smtClean="0"/>
              <a:t>http://www.sos.wa.gov/archives</a:t>
            </a:r>
          </a:p>
        </p:txBody>
      </p:sp>
      <p:sp>
        <p:nvSpPr>
          <p:cNvPr id="128004" name="Rectangle 7"/>
          <p:cNvSpPr>
            <a:spLocks noGrp="1" noChangeArrowheads="1"/>
          </p:cNvSpPr>
          <p:nvPr>
            <p:ph type="sldNum" sz="quarter" idx="5"/>
          </p:nvPr>
        </p:nvSpPr>
        <p:spPr>
          <a:noFill/>
        </p:spPr>
        <p:txBody>
          <a:bodyPr/>
          <a:lstStyle/>
          <a:p>
            <a:fld id="{5F2E6ECB-38D3-4A0B-BC57-E1EAAB45B67F}" type="slidenum">
              <a:rPr lang="en-US" smtClean="0"/>
              <a:pPr/>
              <a:t>19</a:t>
            </a:fld>
            <a:endParaRPr lang="en-US" smtClean="0"/>
          </a:p>
        </p:txBody>
      </p:sp>
      <p:sp>
        <p:nvSpPr>
          <p:cNvPr id="128005" name="Rectangle 2"/>
          <p:cNvSpPr>
            <a:spLocks noGrp="1" noRot="1" noChangeAspect="1" noChangeArrowheads="1" noTextEdit="1"/>
          </p:cNvSpPr>
          <p:nvPr>
            <p:ph type="sldImg"/>
          </p:nvPr>
        </p:nvSpPr>
        <p:spPr>
          <a:xfrm>
            <a:off x="1190625" y="700088"/>
            <a:ext cx="4640263" cy="3481387"/>
          </a:xfrm>
          <a:ln/>
        </p:spPr>
      </p:sp>
      <p:sp>
        <p:nvSpPr>
          <p:cNvPr id="128006" name="Rectangle 3"/>
          <p:cNvSpPr>
            <a:spLocks noGrp="1" noChangeArrowheads="1"/>
          </p:cNvSpPr>
          <p:nvPr>
            <p:ph type="body" idx="1"/>
          </p:nvPr>
        </p:nvSpPr>
        <p:spPr>
          <a:xfrm>
            <a:off x="934720" y="4416434"/>
            <a:ext cx="5140960" cy="4181475"/>
          </a:xfrm>
          <a:noFill/>
          <a:ln/>
        </p:spPr>
        <p:txBody>
          <a:bodyPr/>
          <a:lstStyle/>
          <a:p>
            <a:pPr eaLnBrk="1" hangingPunct="1"/>
            <a:endParaRPr lang="en-US" sz="1400" b="1" dirty="0" smtClean="0"/>
          </a:p>
        </p:txBody>
      </p:sp>
      <p:sp>
        <p:nvSpPr>
          <p:cNvPr id="7" name="Header Placeholder 6"/>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link to existing approved schedules, adapt to agency needs</a:t>
            </a:r>
            <a:endParaRPr lang="en-US" dirty="0"/>
          </a:p>
        </p:txBody>
      </p:sp>
      <p:sp>
        <p:nvSpPr>
          <p:cNvPr id="4" name="Header Placeholder 3"/>
          <p:cNvSpPr>
            <a:spLocks noGrp="1"/>
          </p:cNvSpPr>
          <p:nvPr>
            <p:ph type="hdr" sz="quarter" idx="10"/>
          </p:nvPr>
        </p:nvSpPr>
        <p:spPr/>
        <p:txBody>
          <a:bodyPr/>
          <a:lstStyle/>
          <a:p>
            <a:pPr>
              <a:defRPr/>
            </a:pPr>
            <a:r>
              <a:rPr lang="en-US" smtClean="0"/>
              <a:t>Washington State Archives</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http://www.sos.wa.gov/archives</a:t>
            </a:r>
            <a:endParaRPr lang="en-US"/>
          </a:p>
        </p:txBody>
      </p:sp>
      <p:sp>
        <p:nvSpPr>
          <p:cNvPr id="7" name="Slide Number Placeholder 6"/>
          <p:cNvSpPr>
            <a:spLocks noGrp="1"/>
          </p:cNvSpPr>
          <p:nvPr>
            <p:ph type="sldNum" sz="quarter" idx="13"/>
          </p:nvPr>
        </p:nvSpPr>
        <p:spPr/>
        <p:txBody>
          <a:bodyPr/>
          <a:lstStyle/>
          <a:p>
            <a:pPr>
              <a:defRPr/>
            </a:pPr>
            <a:fld id="{01BC9CBE-FE0B-4238-AC14-D7564D25D290}" type="slidenum">
              <a:rPr lang="en-US" smtClean="0"/>
              <a:pPr>
                <a:defRPr/>
              </a:pPr>
              <a:t>54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56323" name="Rectangle 6"/>
          <p:cNvSpPr>
            <a:spLocks noGrp="1" noChangeArrowheads="1"/>
          </p:cNvSpPr>
          <p:nvPr>
            <p:ph type="ftr" sz="quarter" idx="4"/>
          </p:nvPr>
        </p:nvSpPr>
        <p:spPr>
          <a:noFill/>
        </p:spPr>
        <p:txBody>
          <a:bodyPr/>
          <a:lstStyle/>
          <a:p>
            <a:r>
              <a:rPr lang="en-US" smtClean="0">
                <a:latin typeface="Arial" pitchFamily="34" charset="0"/>
              </a:rPr>
              <a:t>http://www.sos.wa.gov/archives</a:t>
            </a:r>
            <a:endParaRPr lang="en-US">
              <a:latin typeface="Arial" pitchFamily="34" charset="0"/>
            </a:endParaRPr>
          </a:p>
        </p:txBody>
      </p:sp>
      <p:sp>
        <p:nvSpPr>
          <p:cNvPr id="56324" name="Rectangle 7"/>
          <p:cNvSpPr>
            <a:spLocks noGrp="1" noChangeArrowheads="1"/>
          </p:cNvSpPr>
          <p:nvPr>
            <p:ph type="sldNum" sz="quarter" idx="5"/>
          </p:nvPr>
        </p:nvSpPr>
        <p:spPr>
          <a:noFill/>
        </p:spPr>
        <p:txBody>
          <a:bodyPr/>
          <a:lstStyle/>
          <a:p>
            <a:fld id="{9AF1A886-4C74-4A4A-9C9D-C2580D04ACD9}" type="slidenum">
              <a:rPr lang="en-US" smtClean="0">
                <a:latin typeface="Arial" pitchFamily="34" charset="0"/>
              </a:rPr>
              <a:pPr/>
              <a:t>55</a:t>
            </a:fld>
            <a:endParaRPr lang="en-US" smtClean="0">
              <a:latin typeface="Arial" pitchFamily="34" charset="0"/>
            </a:endParaRPr>
          </a:p>
        </p:txBody>
      </p:sp>
      <p:sp>
        <p:nvSpPr>
          <p:cNvPr id="56325" name="Rectangle 2"/>
          <p:cNvSpPr>
            <a:spLocks noGrp="1" noRot="1" noChangeAspect="1" noChangeArrowheads="1" noTextEdit="1"/>
          </p:cNvSpPr>
          <p:nvPr>
            <p:ph type="sldImg"/>
          </p:nvPr>
        </p:nvSpPr>
        <p:spPr>
          <a:xfrm>
            <a:off x="1190625" y="700088"/>
            <a:ext cx="4641850" cy="3481387"/>
          </a:xfrm>
          <a:ln/>
        </p:spPr>
      </p:sp>
      <p:sp>
        <p:nvSpPr>
          <p:cNvPr id="56326" name="Rectangle 3"/>
          <p:cNvSpPr>
            <a:spLocks noGrp="1" noChangeArrowheads="1"/>
          </p:cNvSpPr>
          <p:nvPr>
            <p:ph type="body" idx="1"/>
          </p:nvPr>
        </p:nvSpPr>
        <p:spPr>
          <a:xfrm>
            <a:off x="934112" y="4416107"/>
            <a:ext cx="5142177" cy="4182457"/>
          </a:xfrm>
          <a:noFill/>
          <a:ln/>
        </p:spPr>
        <p:txBody>
          <a:bodyPr/>
          <a:lstStyle/>
          <a:p>
            <a:pPr eaLnBrk="1" hangingPunct="1"/>
            <a:endParaRPr lang="en-US" sz="1400" b="1" dirty="0" smtClean="0">
              <a:latin typeface="Arial" pitchFamily="34" charset="0"/>
            </a:endParaRPr>
          </a:p>
        </p:txBody>
      </p:sp>
      <p:sp>
        <p:nvSpPr>
          <p:cNvPr id="56327" name="Header Placeholder 6"/>
          <p:cNvSpPr>
            <a:spLocks noGrp="1"/>
          </p:cNvSpPr>
          <p:nvPr>
            <p:ph type="hdr" sz="quarter"/>
          </p:nvPr>
        </p:nvSpPr>
        <p:spPr>
          <a:noFill/>
        </p:spPr>
        <p:txBody>
          <a:bodyPr/>
          <a:lstStyle/>
          <a:p>
            <a:r>
              <a:rPr lang="en-US" smtClean="0">
                <a:latin typeface="Arial" pitchFamily="34" charset="0"/>
              </a:rPr>
              <a:t>Washington State Archives</a:t>
            </a:r>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53251" name="Rectangle 6"/>
          <p:cNvSpPr>
            <a:spLocks noGrp="1" noChangeArrowheads="1"/>
          </p:cNvSpPr>
          <p:nvPr>
            <p:ph type="ftr" sz="quarter" idx="4"/>
          </p:nvPr>
        </p:nvSpPr>
        <p:spPr>
          <a:noFill/>
        </p:spPr>
        <p:txBody>
          <a:bodyPr/>
          <a:lstStyle/>
          <a:p>
            <a:r>
              <a:rPr lang="en-US" smtClean="0">
                <a:latin typeface="Arial" pitchFamily="34" charset="0"/>
              </a:rPr>
              <a:t>http://www.sos.wa.gov/archives</a:t>
            </a:r>
            <a:endParaRPr lang="en-US">
              <a:latin typeface="Arial" pitchFamily="34" charset="0"/>
            </a:endParaRPr>
          </a:p>
        </p:txBody>
      </p:sp>
      <p:sp>
        <p:nvSpPr>
          <p:cNvPr id="53252" name="Rectangle 7"/>
          <p:cNvSpPr>
            <a:spLocks noGrp="1" noChangeArrowheads="1"/>
          </p:cNvSpPr>
          <p:nvPr>
            <p:ph type="sldNum" sz="quarter" idx="5"/>
          </p:nvPr>
        </p:nvSpPr>
        <p:spPr>
          <a:noFill/>
        </p:spPr>
        <p:txBody>
          <a:bodyPr/>
          <a:lstStyle/>
          <a:p>
            <a:fld id="{B1F862E3-1FEC-4ACC-8AEF-6A067A99ACAF}" type="slidenum">
              <a:rPr lang="en-US" smtClean="0">
                <a:latin typeface="Arial" pitchFamily="34" charset="0"/>
              </a:rPr>
              <a:pPr/>
              <a:t>56</a:t>
            </a:fld>
            <a:endParaRPr lang="en-US" smtClean="0">
              <a:latin typeface="Arial" pitchFamily="34" charset="0"/>
            </a:endParaRPr>
          </a:p>
        </p:txBody>
      </p:sp>
      <p:sp>
        <p:nvSpPr>
          <p:cNvPr id="53253" name="Rectangle 2"/>
          <p:cNvSpPr>
            <a:spLocks noGrp="1" noRot="1" noChangeAspect="1" noChangeArrowheads="1" noTextEdit="1"/>
          </p:cNvSpPr>
          <p:nvPr>
            <p:ph type="sldImg"/>
          </p:nvPr>
        </p:nvSpPr>
        <p:spPr>
          <a:xfrm>
            <a:off x="1190625" y="700088"/>
            <a:ext cx="4641850" cy="3481387"/>
          </a:xfrm>
          <a:ln/>
        </p:spPr>
      </p:sp>
      <p:sp>
        <p:nvSpPr>
          <p:cNvPr id="53254" name="Rectangle 3"/>
          <p:cNvSpPr>
            <a:spLocks noGrp="1" noChangeArrowheads="1"/>
          </p:cNvSpPr>
          <p:nvPr>
            <p:ph type="body" idx="1"/>
          </p:nvPr>
        </p:nvSpPr>
        <p:spPr>
          <a:xfrm>
            <a:off x="934112" y="4416107"/>
            <a:ext cx="5142177" cy="4182457"/>
          </a:xfrm>
          <a:noFill/>
          <a:ln/>
        </p:spPr>
        <p:txBody>
          <a:bodyPr/>
          <a:lstStyle/>
          <a:p>
            <a:pPr eaLnBrk="1" hangingPunct="1"/>
            <a:r>
              <a:rPr lang="en-US" sz="1400" b="1" dirty="0" smtClean="0">
                <a:latin typeface="Arial" pitchFamily="34" charset="0"/>
              </a:rPr>
              <a:t>What is a Record Series? KEY</a:t>
            </a:r>
            <a:r>
              <a:rPr lang="en-US" sz="1400" dirty="0" smtClean="0">
                <a:latin typeface="Arial" pitchFamily="34" charset="0"/>
              </a:rPr>
              <a:t> = information that’s related (same action or same subject)</a:t>
            </a:r>
          </a:p>
          <a:p>
            <a:pPr eaLnBrk="1" hangingPunct="1"/>
            <a:endParaRPr lang="en-US" sz="900" dirty="0" smtClean="0">
              <a:latin typeface="Arial" pitchFamily="34" charset="0"/>
            </a:endParaRPr>
          </a:p>
          <a:p>
            <a:pPr eaLnBrk="1" hangingPunct="1">
              <a:spcBef>
                <a:spcPct val="0"/>
              </a:spcBef>
            </a:pPr>
            <a:r>
              <a:rPr lang="en-US" sz="1000" dirty="0" smtClean="0">
                <a:latin typeface="Arial" pitchFamily="34" charset="0"/>
                <a:cs typeface="Times New Roman" pitchFamily="18" charset="0"/>
              </a:rPr>
              <a:t>This records retention schedule documents the life cycle of a </a:t>
            </a:r>
            <a:r>
              <a:rPr lang="en-US" sz="1000" b="1" dirty="0" smtClean="0">
                <a:latin typeface="Arial" pitchFamily="34" charset="0"/>
                <a:cs typeface="Times New Roman" pitchFamily="18" charset="0"/>
              </a:rPr>
              <a:t>records series.  This means:</a:t>
            </a:r>
            <a:endParaRPr lang="en-US" sz="1000" dirty="0" smtClean="0">
              <a:latin typeface="Arial" pitchFamily="34" charset="0"/>
              <a:cs typeface="Times New Roman" pitchFamily="18" charset="0"/>
            </a:endParaRPr>
          </a:p>
          <a:p>
            <a:pPr eaLnBrk="1" hangingPunct="1">
              <a:spcBef>
                <a:spcPct val="0"/>
              </a:spcBef>
            </a:pPr>
            <a:r>
              <a:rPr lang="en-US" sz="1000" i="1" u="sng" dirty="0" smtClean="0">
                <a:solidFill>
                  <a:srgbClr val="0033CC"/>
                </a:solidFill>
                <a:latin typeface="Arial" pitchFamily="34" charset="0"/>
                <a:cs typeface="Times New Roman" pitchFamily="18" charset="0"/>
              </a:rPr>
              <a:t>all books, papers, microforms, computer-readable materials, maps, photographs, film, video and sound recordings, or other documentary materials, regardless of physical form or characteristics</a:t>
            </a:r>
            <a:r>
              <a:rPr lang="en-US" sz="1000" i="1" u="sng" dirty="0" smtClean="0">
                <a:latin typeface="Arial" pitchFamily="34" charset="0"/>
                <a:cs typeface="Times New Roman" pitchFamily="18" charset="0"/>
              </a:rPr>
              <a:t>, </a:t>
            </a:r>
            <a:r>
              <a:rPr lang="en-US" sz="1000" b="1" i="1" u="sng" dirty="0" smtClean="0">
                <a:latin typeface="Arial" pitchFamily="34" charset="0"/>
                <a:cs typeface="Times New Roman" pitchFamily="18" charset="0"/>
              </a:rPr>
              <a:t>made or received by any agency in connection with the transaction of public business</a:t>
            </a:r>
            <a:endParaRPr lang="en-US" sz="1000" i="1" dirty="0" smtClean="0">
              <a:latin typeface="Arial" pitchFamily="34" charset="0"/>
              <a:cs typeface="Times New Roman" pitchFamily="18" charset="0"/>
            </a:endParaRPr>
          </a:p>
          <a:p>
            <a:pPr eaLnBrk="1" hangingPunct="1">
              <a:spcBef>
                <a:spcPct val="0"/>
              </a:spcBef>
            </a:pPr>
            <a:endParaRPr lang="en-US" sz="1000" b="1" dirty="0" smtClean="0">
              <a:latin typeface="Arial" pitchFamily="34" charset="0"/>
            </a:endParaRPr>
          </a:p>
          <a:p>
            <a:pPr eaLnBrk="1" hangingPunct="1">
              <a:spcBef>
                <a:spcPct val="0"/>
              </a:spcBef>
            </a:pPr>
            <a:r>
              <a:rPr lang="en-US" sz="900" b="1" dirty="0" smtClean="0">
                <a:latin typeface="Arial" pitchFamily="34" charset="0"/>
              </a:rPr>
              <a:t>Records Series can be: </a:t>
            </a:r>
            <a:endParaRPr lang="en-US" sz="900" dirty="0" smtClean="0">
              <a:latin typeface="Arial" pitchFamily="34" charset="0"/>
            </a:endParaRPr>
          </a:p>
          <a:p>
            <a:pPr eaLnBrk="1" hangingPunct="1"/>
            <a:r>
              <a:rPr lang="en-US" sz="1000" b="1" u="sng" dirty="0" smtClean="0">
                <a:latin typeface="Arial" pitchFamily="34" charset="0"/>
              </a:rPr>
              <a:t>S</a:t>
            </a:r>
            <a:r>
              <a:rPr lang="en-US" sz="1000" b="1" i="1" u="sng" dirty="0" smtClean="0">
                <a:latin typeface="Arial" pitchFamily="34" charset="0"/>
              </a:rPr>
              <a:t>imple</a:t>
            </a:r>
            <a:r>
              <a:rPr lang="en-US" sz="1000" i="1" u="sng" dirty="0" smtClean="0">
                <a:latin typeface="Arial" pitchFamily="34" charset="0"/>
              </a:rPr>
              <a:t>:</a:t>
            </a:r>
            <a:r>
              <a:rPr lang="en-US" sz="1000" dirty="0" smtClean="0">
                <a:latin typeface="Arial" pitchFamily="34" charset="0"/>
              </a:rPr>
              <a:t> </a:t>
            </a:r>
            <a:r>
              <a:rPr lang="en-US" sz="1000" b="1" dirty="0" smtClean="0">
                <a:solidFill>
                  <a:srgbClr val="0033CC"/>
                </a:solidFill>
                <a:latin typeface="Arial" pitchFamily="34" charset="0"/>
              </a:rPr>
              <a:t>Birth Certificates; Complex: Case Files and Personnel File</a:t>
            </a:r>
            <a:r>
              <a:rPr lang="en-US" sz="1000" dirty="0" smtClean="0">
                <a:latin typeface="Arial" pitchFamily="34" charset="0"/>
              </a:rPr>
              <a:t> </a:t>
            </a:r>
          </a:p>
          <a:p>
            <a:pPr eaLnBrk="1" hangingPunct="1"/>
            <a:r>
              <a:rPr lang="en-US" sz="1000" b="1" u="sng" dirty="0" smtClean="0">
                <a:latin typeface="Arial" pitchFamily="34" charset="0"/>
              </a:rPr>
              <a:t>Combined media types</a:t>
            </a:r>
            <a:r>
              <a:rPr lang="en-US" sz="1000" dirty="0" smtClean="0">
                <a:latin typeface="Arial" pitchFamily="34" charset="0"/>
              </a:rPr>
              <a:t>: may contain paper, electronic, photographed, imaged. </a:t>
            </a:r>
          </a:p>
          <a:p>
            <a:pPr eaLnBrk="1" hangingPunct="1">
              <a:buFontTx/>
              <a:buChar char="•"/>
            </a:pPr>
            <a:r>
              <a:rPr lang="en-US" sz="1000" dirty="0" smtClean="0">
                <a:latin typeface="Arial" pitchFamily="34" charset="0"/>
              </a:rPr>
              <a:t>Example: </a:t>
            </a:r>
            <a:r>
              <a:rPr lang="en-US" sz="1000" b="1" u="sng" dirty="0" smtClean="0">
                <a:solidFill>
                  <a:srgbClr val="0033CC"/>
                </a:solidFill>
                <a:latin typeface="Arial" pitchFamily="34" charset="0"/>
              </a:rPr>
              <a:t>OFFENSE/INCIDENT REPORTS</a:t>
            </a:r>
            <a:r>
              <a:rPr lang="en-US" sz="1000" b="1" dirty="0" smtClean="0">
                <a:solidFill>
                  <a:srgbClr val="0033CC"/>
                </a:solidFill>
                <a:latin typeface="Arial" pitchFamily="34" charset="0"/>
              </a:rPr>
              <a:t> Investigation reports and notes; witnesses and suspects statements; results of chemical analysis and polygraph tests; crime scene information and photograph, citations</a:t>
            </a:r>
            <a:r>
              <a:rPr lang="en-US" sz="1000" dirty="0" smtClean="0">
                <a:latin typeface="Arial" pitchFamily="34" charset="0"/>
              </a:rPr>
              <a:t>.</a:t>
            </a:r>
          </a:p>
          <a:p>
            <a:pPr eaLnBrk="1" hangingPunct="1">
              <a:buFontTx/>
              <a:buChar char="•"/>
            </a:pPr>
            <a:endParaRPr lang="en-US" sz="1000" dirty="0" smtClean="0">
              <a:latin typeface="Arial" pitchFamily="34" charset="0"/>
            </a:endParaRPr>
          </a:p>
          <a:p>
            <a:pPr eaLnBrk="1" hangingPunct="1">
              <a:buFontTx/>
              <a:buChar char="•"/>
            </a:pPr>
            <a:r>
              <a:rPr lang="en-US" sz="1400" b="1" dirty="0" smtClean="0">
                <a:latin typeface="Arial" pitchFamily="34" charset="0"/>
              </a:rPr>
              <a:t>No matter what media types they must all be disposed of as a unit!</a:t>
            </a:r>
          </a:p>
        </p:txBody>
      </p:sp>
      <p:sp>
        <p:nvSpPr>
          <p:cNvPr id="53255" name="Header Placeholder 6"/>
          <p:cNvSpPr>
            <a:spLocks noGrp="1"/>
          </p:cNvSpPr>
          <p:nvPr>
            <p:ph type="hdr" sz="quarter"/>
          </p:nvPr>
        </p:nvSpPr>
        <p:spPr>
          <a:noFill/>
        </p:spPr>
        <p:txBody>
          <a:bodyPr/>
          <a:lstStyle/>
          <a:p>
            <a:r>
              <a:rPr lang="en-US" smtClean="0">
                <a:latin typeface="Arial" pitchFamily="34" charset="0"/>
              </a:rPr>
              <a:t>Washington State Archives</a:t>
            </a:r>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56323" name="Rectangle 6"/>
          <p:cNvSpPr>
            <a:spLocks noGrp="1" noChangeArrowheads="1"/>
          </p:cNvSpPr>
          <p:nvPr>
            <p:ph type="ftr" sz="quarter" idx="4"/>
          </p:nvPr>
        </p:nvSpPr>
        <p:spPr>
          <a:noFill/>
        </p:spPr>
        <p:txBody>
          <a:bodyPr/>
          <a:lstStyle/>
          <a:p>
            <a:r>
              <a:rPr lang="en-US" smtClean="0">
                <a:latin typeface="Arial" pitchFamily="34" charset="0"/>
              </a:rPr>
              <a:t>http://www.sos.wa.gov/archives</a:t>
            </a:r>
            <a:endParaRPr lang="en-US">
              <a:latin typeface="Arial" pitchFamily="34" charset="0"/>
            </a:endParaRPr>
          </a:p>
        </p:txBody>
      </p:sp>
      <p:sp>
        <p:nvSpPr>
          <p:cNvPr id="56324" name="Rectangle 7"/>
          <p:cNvSpPr>
            <a:spLocks noGrp="1" noChangeArrowheads="1"/>
          </p:cNvSpPr>
          <p:nvPr>
            <p:ph type="sldNum" sz="quarter" idx="5"/>
          </p:nvPr>
        </p:nvSpPr>
        <p:spPr>
          <a:noFill/>
        </p:spPr>
        <p:txBody>
          <a:bodyPr/>
          <a:lstStyle/>
          <a:p>
            <a:fld id="{9AF1A886-4C74-4A4A-9C9D-C2580D04ACD9}" type="slidenum">
              <a:rPr lang="en-US" smtClean="0">
                <a:latin typeface="Arial" pitchFamily="34" charset="0"/>
              </a:rPr>
              <a:pPr/>
              <a:t>57</a:t>
            </a:fld>
            <a:endParaRPr lang="en-US" smtClean="0">
              <a:latin typeface="Arial" pitchFamily="34" charset="0"/>
            </a:endParaRPr>
          </a:p>
        </p:txBody>
      </p:sp>
      <p:sp>
        <p:nvSpPr>
          <p:cNvPr id="56325" name="Rectangle 2"/>
          <p:cNvSpPr>
            <a:spLocks noGrp="1" noRot="1" noChangeAspect="1" noChangeArrowheads="1" noTextEdit="1"/>
          </p:cNvSpPr>
          <p:nvPr>
            <p:ph type="sldImg"/>
          </p:nvPr>
        </p:nvSpPr>
        <p:spPr>
          <a:xfrm>
            <a:off x="1190625" y="700088"/>
            <a:ext cx="4641850" cy="3481387"/>
          </a:xfrm>
          <a:ln/>
        </p:spPr>
      </p:sp>
      <p:sp>
        <p:nvSpPr>
          <p:cNvPr id="56326" name="Rectangle 3"/>
          <p:cNvSpPr>
            <a:spLocks noGrp="1" noChangeArrowheads="1"/>
          </p:cNvSpPr>
          <p:nvPr>
            <p:ph type="body" idx="1"/>
          </p:nvPr>
        </p:nvSpPr>
        <p:spPr>
          <a:xfrm>
            <a:off x="934112" y="4416107"/>
            <a:ext cx="5142177" cy="4182457"/>
          </a:xfrm>
          <a:noFill/>
          <a:ln/>
        </p:spPr>
        <p:txBody>
          <a:bodyPr/>
          <a:lstStyle/>
          <a:p>
            <a:pPr eaLnBrk="1" hangingPunct="1"/>
            <a:endParaRPr lang="en-US" sz="1400" b="1" dirty="0" smtClean="0">
              <a:latin typeface="Arial" pitchFamily="34" charset="0"/>
            </a:endParaRPr>
          </a:p>
        </p:txBody>
      </p:sp>
      <p:sp>
        <p:nvSpPr>
          <p:cNvPr id="56327" name="Header Placeholder 6"/>
          <p:cNvSpPr>
            <a:spLocks noGrp="1"/>
          </p:cNvSpPr>
          <p:nvPr>
            <p:ph type="hdr" sz="quarter"/>
          </p:nvPr>
        </p:nvSpPr>
        <p:spPr>
          <a:noFill/>
        </p:spPr>
        <p:txBody>
          <a:bodyPr/>
          <a:lstStyle/>
          <a:p>
            <a:r>
              <a:rPr lang="en-US" smtClean="0">
                <a:latin typeface="Arial" pitchFamily="34" charset="0"/>
              </a:rPr>
              <a:t>Washington State Archives</a:t>
            </a:r>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our own website, and all the different aspects</a:t>
            </a:r>
            <a:r>
              <a:rPr lang="en-US" baseline="0" dirty="0" smtClean="0"/>
              <a:t> – we’ve blogs, twitter, </a:t>
            </a:r>
            <a:r>
              <a:rPr lang="en-US" baseline="0" dirty="0" err="1" smtClean="0"/>
              <a:t>facebook</a:t>
            </a:r>
            <a:r>
              <a:rPr lang="en-US" baseline="0" dirty="0" smtClean="0"/>
              <a:t>.  You can purchase a book, watch a video etc.  Step back and dissect – what needs to be kept , anything secondary copy, what might be a primary copy?</a:t>
            </a:r>
            <a:endParaRPr lang="en-US" dirty="0"/>
          </a:p>
        </p:txBody>
      </p:sp>
      <p:sp>
        <p:nvSpPr>
          <p:cNvPr id="4" name="Header Placeholder 3"/>
          <p:cNvSpPr>
            <a:spLocks noGrp="1"/>
          </p:cNvSpPr>
          <p:nvPr>
            <p:ph type="hdr" sz="quarter" idx="10"/>
          </p:nvPr>
        </p:nvSpPr>
        <p:spPr/>
        <p:txBody>
          <a:bodyPr/>
          <a:lstStyle/>
          <a:p>
            <a:pPr>
              <a:defRPr/>
            </a:pPr>
            <a:r>
              <a:rPr lang="en-US" smtClean="0"/>
              <a:t>Washington State Archives</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http://www.sos.wa.gov/archives</a:t>
            </a:r>
            <a:endParaRPr lang="en-US"/>
          </a:p>
        </p:txBody>
      </p:sp>
      <p:sp>
        <p:nvSpPr>
          <p:cNvPr id="7" name="Slide Number Placeholder 6"/>
          <p:cNvSpPr>
            <a:spLocks noGrp="1"/>
          </p:cNvSpPr>
          <p:nvPr>
            <p:ph type="sldNum" sz="quarter" idx="13"/>
          </p:nvPr>
        </p:nvSpPr>
        <p:spPr/>
        <p:txBody>
          <a:bodyPr/>
          <a:lstStyle/>
          <a:p>
            <a:pPr>
              <a:defRPr/>
            </a:pPr>
            <a:fld id="{01BC9CBE-FE0B-4238-AC14-D7564D25D290}" type="slidenum">
              <a:rPr lang="en-US" smtClean="0"/>
              <a:pPr>
                <a:defRPr/>
              </a:pPr>
              <a:t>58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60419" name="Rectangle 6"/>
          <p:cNvSpPr>
            <a:spLocks noGrp="1" noChangeArrowheads="1"/>
          </p:cNvSpPr>
          <p:nvPr>
            <p:ph type="ftr" sz="quarter" idx="4"/>
          </p:nvPr>
        </p:nvSpPr>
        <p:spPr>
          <a:noFill/>
        </p:spPr>
        <p:txBody>
          <a:bodyPr/>
          <a:lstStyle/>
          <a:p>
            <a:r>
              <a:rPr lang="en-US" smtClean="0">
                <a:latin typeface="Arial" pitchFamily="34" charset="0"/>
              </a:rPr>
              <a:t>http://www.sos.wa.gov/archives</a:t>
            </a:r>
            <a:endParaRPr lang="en-US">
              <a:latin typeface="Arial" pitchFamily="34" charset="0"/>
            </a:endParaRPr>
          </a:p>
        </p:txBody>
      </p:sp>
      <p:sp>
        <p:nvSpPr>
          <p:cNvPr id="60420" name="Rectangle 7"/>
          <p:cNvSpPr>
            <a:spLocks noGrp="1" noChangeArrowheads="1"/>
          </p:cNvSpPr>
          <p:nvPr>
            <p:ph type="sldNum" sz="quarter" idx="5"/>
          </p:nvPr>
        </p:nvSpPr>
        <p:spPr>
          <a:noFill/>
        </p:spPr>
        <p:txBody>
          <a:bodyPr/>
          <a:lstStyle/>
          <a:p>
            <a:fld id="{E828FEE5-3F40-4307-8B34-3143ED06D7EF}" type="slidenum">
              <a:rPr lang="en-US" smtClean="0">
                <a:latin typeface="Arial" pitchFamily="34" charset="0"/>
              </a:rPr>
              <a:pPr/>
              <a:t>59</a:t>
            </a:fld>
            <a:endParaRPr lang="en-US" smtClean="0">
              <a:latin typeface="Arial" pitchFamily="34" charset="0"/>
            </a:endParaRPr>
          </a:p>
        </p:txBody>
      </p:sp>
      <p:sp>
        <p:nvSpPr>
          <p:cNvPr id="60421" name="Rectangle 2"/>
          <p:cNvSpPr>
            <a:spLocks noGrp="1" noRot="1" noChangeAspect="1" noChangeArrowheads="1" noTextEdit="1"/>
          </p:cNvSpPr>
          <p:nvPr>
            <p:ph type="sldImg"/>
          </p:nvPr>
        </p:nvSpPr>
        <p:spPr>
          <a:xfrm>
            <a:off x="1190625" y="700088"/>
            <a:ext cx="4641850" cy="3481387"/>
          </a:xfrm>
          <a:ln/>
        </p:spPr>
      </p:sp>
      <p:sp>
        <p:nvSpPr>
          <p:cNvPr id="60422" name="Rectangle 3"/>
          <p:cNvSpPr>
            <a:spLocks noGrp="1" noChangeArrowheads="1"/>
          </p:cNvSpPr>
          <p:nvPr>
            <p:ph type="body" idx="1"/>
          </p:nvPr>
        </p:nvSpPr>
        <p:spPr>
          <a:xfrm>
            <a:off x="934112" y="4416107"/>
            <a:ext cx="5142177" cy="4182457"/>
          </a:xfrm>
          <a:noFill/>
          <a:ln/>
        </p:spPr>
        <p:txBody>
          <a:bodyPr/>
          <a:lstStyle/>
          <a:p>
            <a:pPr eaLnBrk="1" hangingPunct="1"/>
            <a:r>
              <a:rPr lang="en-US" sz="1400" b="1" dirty="0" smtClean="0">
                <a:latin typeface="Arial" pitchFamily="34" charset="0"/>
              </a:rPr>
              <a:t>What is a Record Series? KEY</a:t>
            </a:r>
            <a:r>
              <a:rPr lang="en-US" sz="1400" dirty="0" smtClean="0">
                <a:latin typeface="Arial" pitchFamily="34" charset="0"/>
              </a:rPr>
              <a:t> = information that’s related (same action or same subject)</a:t>
            </a:r>
          </a:p>
          <a:p>
            <a:pPr eaLnBrk="1" hangingPunct="1"/>
            <a:endParaRPr lang="en-US" sz="900" dirty="0" smtClean="0">
              <a:latin typeface="Arial" pitchFamily="34" charset="0"/>
            </a:endParaRPr>
          </a:p>
          <a:p>
            <a:pPr eaLnBrk="1" hangingPunct="1">
              <a:spcBef>
                <a:spcPct val="0"/>
              </a:spcBef>
            </a:pPr>
            <a:r>
              <a:rPr lang="en-US" sz="1000" dirty="0" smtClean="0">
                <a:latin typeface="Arial" pitchFamily="34" charset="0"/>
                <a:cs typeface="Times New Roman" pitchFamily="18" charset="0"/>
              </a:rPr>
              <a:t>This records retention schedule documents the life cycle of a </a:t>
            </a:r>
            <a:r>
              <a:rPr lang="en-US" sz="1000" b="1" dirty="0" smtClean="0">
                <a:latin typeface="Arial" pitchFamily="34" charset="0"/>
                <a:cs typeface="Times New Roman" pitchFamily="18" charset="0"/>
              </a:rPr>
              <a:t>records series.  This means:</a:t>
            </a:r>
            <a:endParaRPr lang="en-US" sz="1000" dirty="0" smtClean="0">
              <a:latin typeface="Arial" pitchFamily="34" charset="0"/>
              <a:cs typeface="Times New Roman" pitchFamily="18" charset="0"/>
            </a:endParaRPr>
          </a:p>
          <a:p>
            <a:pPr eaLnBrk="1" hangingPunct="1">
              <a:spcBef>
                <a:spcPct val="0"/>
              </a:spcBef>
            </a:pPr>
            <a:r>
              <a:rPr lang="en-US" sz="1000" i="1" u="sng" dirty="0" smtClean="0">
                <a:solidFill>
                  <a:srgbClr val="0033CC"/>
                </a:solidFill>
                <a:latin typeface="Arial" pitchFamily="34" charset="0"/>
                <a:cs typeface="Times New Roman" pitchFamily="18" charset="0"/>
              </a:rPr>
              <a:t>all books, papers, microforms, computer-readable materials, maps, photographs, film, video and sound recordings, or other documentary materials, regardless of physical form or characteristics</a:t>
            </a:r>
            <a:r>
              <a:rPr lang="en-US" sz="1000" i="1" u="sng" dirty="0" smtClean="0">
                <a:latin typeface="Arial" pitchFamily="34" charset="0"/>
                <a:cs typeface="Times New Roman" pitchFamily="18" charset="0"/>
              </a:rPr>
              <a:t>, </a:t>
            </a:r>
            <a:r>
              <a:rPr lang="en-US" sz="1000" b="1" i="1" u="sng" dirty="0" smtClean="0">
                <a:latin typeface="Arial" pitchFamily="34" charset="0"/>
                <a:cs typeface="Times New Roman" pitchFamily="18" charset="0"/>
              </a:rPr>
              <a:t>made or received by any agency in connection with the transaction of public business</a:t>
            </a:r>
            <a:endParaRPr lang="en-US" sz="1000" i="1" dirty="0" smtClean="0">
              <a:latin typeface="Arial" pitchFamily="34" charset="0"/>
              <a:cs typeface="Times New Roman" pitchFamily="18" charset="0"/>
            </a:endParaRPr>
          </a:p>
          <a:p>
            <a:pPr eaLnBrk="1" hangingPunct="1">
              <a:spcBef>
                <a:spcPct val="0"/>
              </a:spcBef>
            </a:pPr>
            <a:endParaRPr lang="en-US" sz="1000" b="1" dirty="0" smtClean="0">
              <a:latin typeface="Arial" pitchFamily="34" charset="0"/>
            </a:endParaRPr>
          </a:p>
          <a:p>
            <a:pPr eaLnBrk="1" hangingPunct="1">
              <a:spcBef>
                <a:spcPct val="0"/>
              </a:spcBef>
            </a:pPr>
            <a:r>
              <a:rPr lang="en-US" sz="900" b="1" dirty="0" smtClean="0">
                <a:latin typeface="Arial" pitchFamily="34" charset="0"/>
              </a:rPr>
              <a:t>Records Series can be: </a:t>
            </a:r>
            <a:endParaRPr lang="en-US" sz="900" dirty="0" smtClean="0">
              <a:latin typeface="Arial" pitchFamily="34" charset="0"/>
            </a:endParaRPr>
          </a:p>
          <a:p>
            <a:pPr eaLnBrk="1" hangingPunct="1"/>
            <a:r>
              <a:rPr lang="en-US" sz="1000" b="1" u="sng" dirty="0" smtClean="0">
                <a:latin typeface="Arial" pitchFamily="34" charset="0"/>
              </a:rPr>
              <a:t>S</a:t>
            </a:r>
            <a:r>
              <a:rPr lang="en-US" sz="1000" b="1" i="1" u="sng" dirty="0" smtClean="0">
                <a:latin typeface="Arial" pitchFamily="34" charset="0"/>
              </a:rPr>
              <a:t>imple</a:t>
            </a:r>
            <a:r>
              <a:rPr lang="en-US" sz="1000" i="1" u="sng" dirty="0" smtClean="0">
                <a:latin typeface="Arial" pitchFamily="34" charset="0"/>
              </a:rPr>
              <a:t>:</a:t>
            </a:r>
            <a:r>
              <a:rPr lang="en-US" sz="1000" dirty="0" smtClean="0">
                <a:latin typeface="Arial" pitchFamily="34" charset="0"/>
              </a:rPr>
              <a:t> </a:t>
            </a:r>
            <a:r>
              <a:rPr lang="en-US" sz="1000" b="1" dirty="0" smtClean="0">
                <a:solidFill>
                  <a:srgbClr val="0033CC"/>
                </a:solidFill>
                <a:latin typeface="Arial" pitchFamily="34" charset="0"/>
              </a:rPr>
              <a:t>Birth Certificates; Complex: Case Files and Personnel File</a:t>
            </a:r>
            <a:r>
              <a:rPr lang="en-US" sz="1000" dirty="0" smtClean="0">
                <a:latin typeface="Arial" pitchFamily="34" charset="0"/>
              </a:rPr>
              <a:t> </a:t>
            </a:r>
          </a:p>
          <a:p>
            <a:pPr eaLnBrk="1" hangingPunct="1"/>
            <a:r>
              <a:rPr lang="en-US" sz="1000" b="1" u="sng" dirty="0" smtClean="0">
                <a:latin typeface="Arial" pitchFamily="34" charset="0"/>
              </a:rPr>
              <a:t>Combined media types</a:t>
            </a:r>
            <a:r>
              <a:rPr lang="en-US" sz="1000" dirty="0" smtClean="0">
                <a:latin typeface="Arial" pitchFamily="34" charset="0"/>
              </a:rPr>
              <a:t>: may contain paper, electronic, photographed, imaged. </a:t>
            </a:r>
          </a:p>
          <a:p>
            <a:pPr eaLnBrk="1" hangingPunct="1">
              <a:buFontTx/>
              <a:buChar char="•"/>
            </a:pPr>
            <a:r>
              <a:rPr lang="en-US" sz="1000" dirty="0" smtClean="0">
                <a:latin typeface="Arial" pitchFamily="34" charset="0"/>
              </a:rPr>
              <a:t>Example: </a:t>
            </a:r>
            <a:r>
              <a:rPr lang="en-US" sz="1000" b="1" u="sng" dirty="0" smtClean="0">
                <a:solidFill>
                  <a:srgbClr val="0033CC"/>
                </a:solidFill>
                <a:latin typeface="Arial" pitchFamily="34" charset="0"/>
              </a:rPr>
              <a:t>OFFENSE/INCIDENT REPORTS</a:t>
            </a:r>
            <a:r>
              <a:rPr lang="en-US" sz="1000" b="1" dirty="0" smtClean="0">
                <a:solidFill>
                  <a:srgbClr val="0033CC"/>
                </a:solidFill>
                <a:latin typeface="Arial" pitchFamily="34" charset="0"/>
              </a:rPr>
              <a:t> Investigation reports and notes; witnesses and suspects statements; results of chemical analysis and polygraph tests; crime scene information and photograph, citations</a:t>
            </a:r>
            <a:r>
              <a:rPr lang="en-US" sz="1000" dirty="0" smtClean="0">
                <a:latin typeface="Arial" pitchFamily="34" charset="0"/>
              </a:rPr>
              <a:t>.</a:t>
            </a:r>
          </a:p>
          <a:p>
            <a:pPr eaLnBrk="1" hangingPunct="1">
              <a:buFontTx/>
              <a:buChar char="•"/>
            </a:pPr>
            <a:endParaRPr lang="en-US" sz="1000" dirty="0" smtClean="0">
              <a:latin typeface="Arial" pitchFamily="34" charset="0"/>
            </a:endParaRPr>
          </a:p>
          <a:p>
            <a:pPr eaLnBrk="1" hangingPunct="1">
              <a:buFontTx/>
              <a:buChar char="•"/>
            </a:pPr>
            <a:r>
              <a:rPr lang="en-US" sz="1400" b="1" dirty="0" smtClean="0">
                <a:latin typeface="Arial" pitchFamily="34" charset="0"/>
              </a:rPr>
              <a:t>No matter what media types they must all be disposed of as a unit!</a:t>
            </a:r>
          </a:p>
        </p:txBody>
      </p:sp>
      <p:sp>
        <p:nvSpPr>
          <p:cNvPr id="60423" name="Header Placeholder 6"/>
          <p:cNvSpPr>
            <a:spLocks noGrp="1"/>
          </p:cNvSpPr>
          <p:nvPr>
            <p:ph type="hdr" sz="quarter"/>
          </p:nvPr>
        </p:nvSpPr>
        <p:spPr>
          <a:noFill/>
        </p:spPr>
        <p:txBody>
          <a:bodyPr/>
          <a:lstStyle/>
          <a:p>
            <a:r>
              <a:rPr lang="en-US" smtClean="0">
                <a:latin typeface="Arial" pitchFamily="34" charset="0"/>
              </a:rPr>
              <a:t>Washington State Archives</a:t>
            </a:r>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58371" name="Rectangle 6"/>
          <p:cNvSpPr>
            <a:spLocks noGrp="1" noChangeArrowheads="1"/>
          </p:cNvSpPr>
          <p:nvPr>
            <p:ph type="ftr" sz="quarter" idx="4"/>
          </p:nvPr>
        </p:nvSpPr>
        <p:spPr>
          <a:noFill/>
        </p:spPr>
        <p:txBody>
          <a:bodyPr/>
          <a:lstStyle/>
          <a:p>
            <a:r>
              <a:rPr lang="en-US" smtClean="0">
                <a:latin typeface="Arial" pitchFamily="34" charset="0"/>
              </a:rPr>
              <a:t>http://www.sos.wa.gov/archives</a:t>
            </a:r>
            <a:endParaRPr lang="en-US">
              <a:latin typeface="Arial" pitchFamily="34" charset="0"/>
            </a:endParaRPr>
          </a:p>
        </p:txBody>
      </p:sp>
      <p:sp>
        <p:nvSpPr>
          <p:cNvPr id="58372" name="Rectangle 7"/>
          <p:cNvSpPr>
            <a:spLocks noGrp="1" noChangeArrowheads="1"/>
          </p:cNvSpPr>
          <p:nvPr>
            <p:ph type="sldNum" sz="quarter" idx="5"/>
          </p:nvPr>
        </p:nvSpPr>
        <p:spPr>
          <a:noFill/>
        </p:spPr>
        <p:txBody>
          <a:bodyPr/>
          <a:lstStyle/>
          <a:p>
            <a:fld id="{C985C537-EEA2-4796-B86F-EFA9A8EC8775}" type="slidenum">
              <a:rPr lang="en-US" smtClean="0">
                <a:latin typeface="Arial" pitchFamily="34" charset="0"/>
              </a:rPr>
              <a:pPr/>
              <a:t>61</a:t>
            </a:fld>
            <a:endParaRPr lang="en-US" smtClean="0">
              <a:latin typeface="Arial" pitchFamily="34" charset="0"/>
            </a:endParaRPr>
          </a:p>
        </p:txBody>
      </p:sp>
      <p:sp>
        <p:nvSpPr>
          <p:cNvPr id="58373" name="Rectangle 2"/>
          <p:cNvSpPr>
            <a:spLocks noGrp="1" noRot="1" noChangeAspect="1" noChangeArrowheads="1" noTextEdit="1"/>
          </p:cNvSpPr>
          <p:nvPr>
            <p:ph type="sldImg"/>
          </p:nvPr>
        </p:nvSpPr>
        <p:spPr>
          <a:xfrm>
            <a:off x="1190625" y="700088"/>
            <a:ext cx="4641850" cy="3481387"/>
          </a:xfrm>
          <a:ln/>
        </p:spPr>
      </p:sp>
      <p:sp>
        <p:nvSpPr>
          <p:cNvPr id="58374" name="Rectangle 3"/>
          <p:cNvSpPr>
            <a:spLocks noGrp="1" noChangeArrowheads="1"/>
          </p:cNvSpPr>
          <p:nvPr>
            <p:ph type="body" idx="1"/>
          </p:nvPr>
        </p:nvSpPr>
        <p:spPr>
          <a:xfrm>
            <a:off x="934112" y="4416107"/>
            <a:ext cx="5142177" cy="4182457"/>
          </a:xfrm>
          <a:noFill/>
          <a:ln/>
        </p:spPr>
        <p:txBody>
          <a:bodyPr/>
          <a:lstStyle/>
          <a:p>
            <a:pPr eaLnBrk="1" hangingPunct="1"/>
            <a:r>
              <a:rPr lang="en-US" sz="1400" b="1" dirty="0" smtClean="0">
                <a:latin typeface="Arial" pitchFamily="34" charset="0"/>
              </a:rPr>
              <a:t>What is a Record Series? KEY</a:t>
            </a:r>
            <a:r>
              <a:rPr lang="en-US" sz="1400" dirty="0" smtClean="0">
                <a:latin typeface="Arial" pitchFamily="34" charset="0"/>
              </a:rPr>
              <a:t> = information that’s related (same action or same subject)</a:t>
            </a:r>
          </a:p>
          <a:p>
            <a:pPr eaLnBrk="1" hangingPunct="1"/>
            <a:endParaRPr lang="en-US" sz="900" dirty="0" smtClean="0">
              <a:latin typeface="Arial" pitchFamily="34" charset="0"/>
            </a:endParaRPr>
          </a:p>
          <a:p>
            <a:pPr eaLnBrk="1" hangingPunct="1">
              <a:spcBef>
                <a:spcPct val="0"/>
              </a:spcBef>
            </a:pPr>
            <a:r>
              <a:rPr lang="en-US" sz="1000" dirty="0" smtClean="0">
                <a:latin typeface="Arial" pitchFamily="34" charset="0"/>
                <a:cs typeface="Times New Roman" pitchFamily="18" charset="0"/>
              </a:rPr>
              <a:t>This records retention schedule documents the life cycle of a </a:t>
            </a:r>
            <a:r>
              <a:rPr lang="en-US" sz="1000" b="1" dirty="0" smtClean="0">
                <a:latin typeface="Arial" pitchFamily="34" charset="0"/>
                <a:cs typeface="Times New Roman" pitchFamily="18" charset="0"/>
              </a:rPr>
              <a:t>records series.  This means:</a:t>
            </a:r>
            <a:endParaRPr lang="en-US" sz="1000" dirty="0" smtClean="0">
              <a:latin typeface="Arial" pitchFamily="34" charset="0"/>
              <a:cs typeface="Times New Roman" pitchFamily="18" charset="0"/>
            </a:endParaRPr>
          </a:p>
          <a:p>
            <a:pPr eaLnBrk="1" hangingPunct="1">
              <a:spcBef>
                <a:spcPct val="0"/>
              </a:spcBef>
            </a:pPr>
            <a:r>
              <a:rPr lang="en-US" sz="1000" i="1" u="sng" dirty="0" smtClean="0">
                <a:solidFill>
                  <a:srgbClr val="0033CC"/>
                </a:solidFill>
                <a:latin typeface="Arial" pitchFamily="34" charset="0"/>
                <a:cs typeface="Times New Roman" pitchFamily="18" charset="0"/>
              </a:rPr>
              <a:t>all books, papers, microforms, computer-readable materials, maps, photographs, film, video and sound recordings, or other documentary materials, regardless of physical form or characteristics</a:t>
            </a:r>
            <a:r>
              <a:rPr lang="en-US" sz="1000" i="1" u="sng" dirty="0" smtClean="0">
                <a:latin typeface="Arial" pitchFamily="34" charset="0"/>
                <a:cs typeface="Times New Roman" pitchFamily="18" charset="0"/>
              </a:rPr>
              <a:t>, </a:t>
            </a:r>
            <a:r>
              <a:rPr lang="en-US" sz="1000" b="1" i="1" u="sng" dirty="0" smtClean="0">
                <a:latin typeface="Arial" pitchFamily="34" charset="0"/>
                <a:cs typeface="Times New Roman" pitchFamily="18" charset="0"/>
              </a:rPr>
              <a:t>made or received by any agency in connection with the transaction of public business</a:t>
            </a:r>
            <a:endParaRPr lang="en-US" sz="1000" i="1" dirty="0" smtClean="0">
              <a:latin typeface="Arial" pitchFamily="34" charset="0"/>
              <a:cs typeface="Times New Roman" pitchFamily="18" charset="0"/>
            </a:endParaRPr>
          </a:p>
          <a:p>
            <a:pPr eaLnBrk="1" hangingPunct="1">
              <a:spcBef>
                <a:spcPct val="0"/>
              </a:spcBef>
            </a:pPr>
            <a:endParaRPr lang="en-US" sz="1000" b="1" dirty="0" smtClean="0">
              <a:latin typeface="Arial" pitchFamily="34" charset="0"/>
            </a:endParaRPr>
          </a:p>
          <a:p>
            <a:pPr eaLnBrk="1" hangingPunct="1">
              <a:spcBef>
                <a:spcPct val="0"/>
              </a:spcBef>
            </a:pPr>
            <a:r>
              <a:rPr lang="en-US" sz="900" b="1" dirty="0" smtClean="0">
                <a:latin typeface="Arial" pitchFamily="34" charset="0"/>
              </a:rPr>
              <a:t>Records Series can be: </a:t>
            </a:r>
            <a:endParaRPr lang="en-US" sz="900" dirty="0" smtClean="0">
              <a:latin typeface="Arial" pitchFamily="34" charset="0"/>
            </a:endParaRPr>
          </a:p>
          <a:p>
            <a:pPr eaLnBrk="1" hangingPunct="1"/>
            <a:r>
              <a:rPr lang="en-US" sz="1000" b="1" u="sng" dirty="0" smtClean="0">
                <a:latin typeface="Arial" pitchFamily="34" charset="0"/>
              </a:rPr>
              <a:t>S</a:t>
            </a:r>
            <a:r>
              <a:rPr lang="en-US" sz="1000" b="1" i="1" u="sng" dirty="0" smtClean="0">
                <a:latin typeface="Arial" pitchFamily="34" charset="0"/>
              </a:rPr>
              <a:t>imple</a:t>
            </a:r>
            <a:r>
              <a:rPr lang="en-US" sz="1000" i="1" u="sng" dirty="0" smtClean="0">
                <a:latin typeface="Arial" pitchFamily="34" charset="0"/>
              </a:rPr>
              <a:t>:</a:t>
            </a:r>
            <a:r>
              <a:rPr lang="en-US" sz="1000" dirty="0" smtClean="0">
                <a:latin typeface="Arial" pitchFamily="34" charset="0"/>
              </a:rPr>
              <a:t> </a:t>
            </a:r>
            <a:r>
              <a:rPr lang="en-US" sz="1000" b="1" dirty="0" smtClean="0">
                <a:solidFill>
                  <a:srgbClr val="0033CC"/>
                </a:solidFill>
                <a:latin typeface="Arial" pitchFamily="34" charset="0"/>
              </a:rPr>
              <a:t>Birth Certificates; Complex: Case Files and Personnel File</a:t>
            </a:r>
            <a:r>
              <a:rPr lang="en-US" sz="1000" dirty="0" smtClean="0">
                <a:latin typeface="Arial" pitchFamily="34" charset="0"/>
              </a:rPr>
              <a:t> </a:t>
            </a:r>
          </a:p>
          <a:p>
            <a:pPr eaLnBrk="1" hangingPunct="1"/>
            <a:r>
              <a:rPr lang="en-US" sz="1000" b="1" u="sng" dirty="0" smtClean="0">
                <a:latin typeface="Arial" pitchFamily="34" charset="0"/>
              </a:rPr>
              <a:t>Combined media types</a:t>
            </a:r>
            <a:r>
              <a:rPr lang="en-US" sz="1000" dirty="0" smtClean="0">
                <a:latin typeface="Arial" pitchFamily="34" charset="0"/>
              </a:rPr>
              <a:t>: may contain paper, electronic, photographed, imaged. </a:t>
            </a:r>
          </a:p>
          <a:p>
            <a:pPr eaLnBrk="1" hangingPunct="1">
              <a:buFontTx/>
              <a:buChar char="•"/>
            </a:pPr>
            <a:r>
              <a:rPr lang="en-US" sz="1000" dirty="0" smtClean="0">
                <a:latin typeface="Arial" pitchFamily="34" charset="0"/>
              </a:rPr>
              <a:t>Example: </a:t>
            </a:r>
            <a:r>
              <a:rPr lang="en-US" sz="1000" b="1" u="sng" dirty="0" smtClean="0">
                <a:solidFill>
                  <a:srgbClr val="0033CC"/>
                </a:solidFill>
                <a:latin typeface="Arial" pitchFamily="34" charset="0"/>
              </a:rPr>
              <a:t>OFFENSE/INCIDENT REPORTS</a:t>
            </a:r>
            <a:r>
              <a:rPr lang="en-US" sz="1000" b="1" dirty="0" smtClean="0">
                <a:solidFill>
                  <a:srgbClr val="0033CC"/>
                </a:solidFill>
                <a:latin typeface="Arial" pitchFamily="34" charset="0"/>
              </a:rPr>
              <a:t> Investigation reports and notes; witnesses and suspects statements; results of chemical analysis and polygraph tests; crime scene information and photograph, citations</a:t>
            </a:r>
            <a:r>
              <a:rPr lang="en-US" sz="1000" dirty="0" smtClean="0">
                <a:latin typeface="Arial" pitchFamily="34" charset="0"/>
              </a:rPr>
              <a:t>.</a:t>
            </a:r>
          </a:p>
          <a:p>
            <a:pPr eaLnBrk="1" hangingPunct="1">
              <a:buFontTx/>
              <a:buChar char="•"/>
            </a:pPr>
            <a:endParaRPr lang="en-US" sz="1000" dirty="0" smtClean="0">
              <a:latin typeface="Arial" pitchFamily="34" charset="0"/>
            </a:endParaRPr>
          </a:p>
          <a:p>
            <a:pPr eaLnBrk="1" hangingPunct="1">
              <a:buFontTx/>
              <a:buChar char="•"/>
            </a:pPr>
            <a:r>
              <a:rPr lang="en-US" sz="1400" b="1" dirty="0" smtClean="0">
                <a:latin typeface="Arial" pitchFamily="34" charset="0"/>
              </a:rPr>
              <a:t>No matter what media types they must all be disposed of as a unit!</a:t>
            </a:r>
          </a:p>
        </p:txBody>
      </p:sp>
      <p:sp>
        <p:nvSpPr>
          <p:cNvPr id="58375" name="Header Placeholder 6"/>
          <p:cNvSpPr>
            <a:spLocks noGrp="1"/>
          </p:cNvSpPr>
          <p:nvPr>
            <p:ph type="hdr" sz="quarter"/>
          </p:nvPr>
        </p:nvSpPr>
        <p:spPr>
          <a:noFill/>
        </p:spPr>
        <p:txBody>
          <a:bodyPr/>
          <a:lstStyle/>
          <a:p>
            <a:r>
              <a:rPr lang="en-US" smtClean="0">
                <a:latin typeface="Arial" pitchFamily="34" charset="0"/>
              </a:rPr>
              <a:t>Washington State Archives</a:t>
            </a:r>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from our very own online registration.  Information dumped into an database, information then managed within database.  Retention for conferences and seminars GS </a:t>
            </a:r>
            <a:endParaRPr lang="en-US" dirty="0"/>
          </a:p>
        </p:txBody>
      </p:sp>
      <p:sp>
        <p:nvSpPr>
          <p:cNvPr id="4" name="Header Placeholder 3"/>
          <p:cNvSpPr>
            <a:spLocks noGrp="1"/>
          </p:cNvSpPr>
          <p:nvPr>
            <p:ph type="hdr" sz="quarter" idx="10"/>
          </p:nvPr>
        </p:nvSpPr>
        <p:spPr/>
        <p:txBody>
          <a:bodyPr/>
          <a:lstStyle/>
          <a:p>
            <a:pPr>
              <a:defRPr/>
            </a:pPr>
            <a:r>
              <a:rPr lang="en-US" smtClean="0"/>
              <a:t>Washington State Archives</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http://www.sos.wa.gov/archives</a:t>
            </a:r>
            <a:endParaRPr lang="en-US"/>
          </a:p>
        </p:txBody>
      </p:sp>
      <p:sp>
        <p:nvSpPr>
          <p:cNvPr id="7" name="Slide Number Placeholder 6"/>
          <p:cNvSpPr>
            <a:spLocks noGrp="1"/>
          </p:cNvSpPr>
          <p:nvPr>
            <p:ph type="sldNum" sz="quarter" idx="13"/>
          </p:nvPr>
        </p:nvSpPr>
        <p:spPr/>
        <p:txBody>
          <a:bodyPr/>
          <a:lstStyle/>
          <a:p>
            <a:pPr>
              <a:defRPr/>
            </a:pPr>
            <a:fld id="{01BC9CBE-FE0B-4238-AC14-D7564D25D290}" type="slidenum">
              <a:rPr lang="en-US" smtClean="0"/>
              <a:pPr>
                <a:defRPr/>
              </a:pPr>
              <a:t>62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66563" name="Rectangle 6"/>
          <p:cNvSpPr>
            <a:spLocks noGrp="1" noChangeArrowheads="1"/>
          </p:cNvSpPr>
          <p:nvPr>
            <p:ph type="ftr" sz="quarter" idx="4"/>
          </p:nvPr>
        </p:nvSpPr>
        <p:spPr>
          <a:noFill/>
        </p:spPr>
        <p:txBody>
          <a:bodyPr/>
          <a:lstStyle/>
          <a:p>
            <a:r>
              <a:rPr lang="en-US" smtClean="0">
                <a:latin typeface="Arial" pitchFamily="34" charset="0"/>
              </a:rPr>
              <a:t>http://www.sos.wa.gov/archives</a:t>
            </a:r>
            <a:endParaRPr lang="en-US">
              <a:latin typeface="Arial" pitchFamily="34" charset="0"/>
            </a:endParaRPr>
          </a:p>
        </p:txBody>
      </p:sp>
      <p:sp>
        <p:nvSpPr>
          <p:cNvPr id="66564" name="Rectangle 7"/>
          <p:cNvSpPr>
            <a:spLocks noGrp="1" noChangeArrowheads="1"/>
          </p:cNvSpPr>
          <p:nvPr>
            <p:ph type="sldNum" sz="quarter" idx="5"/>
          </p:nvPr>
        </p:nvSpPr>
        <p:spPr>
          <a:noFill/>
        </p:spPr>
        <p:txBody>
          <a:bodyPr/>
          <a:lstStyle/>
          <a:p>
            <a:fld id="{D174CF4B-2722-4049-B99C-6754B2925D6A}" type="slidenum">
              <a:rPr lang="en-US" smtClean="0">
                <a:latin typeface="Arial" pitchFamily="34" charset="0"/>
              </a:rPr>
              <a:pPr/>
              <a:t>63</a:t>
            </a:fld>
            <a:endParaRPr lang="en-US" smtClean="0">
              <a:latin typeface="Arial" pitchFamily="34" charset="0"/>
            </a:endParaRPr>
          </a:p>
        </p:txBody>
      </p:sp>
      <p:sp>
        <p:nvSpPr>
          <p:cNvPr id="66565" name="Rectangle 2"/>
          <p:cNvSpPr>
            <a:spLocks noGrp="1" noRot="1" noChangeAspect="1" noChangeArrowheads="1" noTextEdit="1"/>
          </p:cNvSpPr>
          <p:nvPr>
            <p:ph type="sldImg"/>
          </p:nvPr>
        </p:nvSpPr>
        <p:spPr>
          <a:xfrm>
            <a:off x="1190625" y="700088"/>
            <a:ext cx="4641850" cy="3481387"/>
          </a:xfrm>
          <a:ln/>
        </p:spPr>
      </p:sp>
      <p:sp>
        <p:nvSpPr>
          <p:cNvPr id="66566" name="Rectangle 3"/>
          <p:cNvSpPr>
            <a:spLocks noGrp="1" noChangeArrowheads="1"/>
          </p:cNvSpPr>
          <p:nvPr>
            <p:ph type="body" idx="1"/>
          </p:nvPr>
        </p:nvSpPr>
        <p:spPr>
          <a:xfrm>
            <a:off x="934112" y="4416107"/>
            <a:ext cx="5142177" cy="4182457"/>
          </a:xfrm>
          <a:noFill/>
          <a:ln/>
        </p:spPr>
        <p:txBody>
          <a:bodyPr/>
          <a:lstStyle/>
          <a:p>
            <a:pPr eaLnBrk="1" hangingPunct="1"/>
            <a:endParaRPr lang="en-US" sz="1400" b="1" dirty="0" smtClean="0">
              <a:latin typeface="Arial" pitchFamily="34" charset="0"/>
            </a:endParaRPr>
          </a:p>
        </p:txBody>
      </p:sp>
      <p:sp>
        <p:nvSpPr>
          <p:cNvPr id="66567" name="Header Placeholder 6"/>
          <p:cNvSpPr>
            <a:spLocks noGrp="1"/>
          </p:cNvSpPr>
          <p:nvPr>
            <p:ph type="hdr" sz="quarter"/>
          </p:nvPr>
        </p:nvSpPr>
        <p:spPr>
          <a:noFill/>
        </p:spPr>
        <p:txBody>
          <a:bodyPr/>
          <a:lstStyle/>
          <a:p>
            <a:r>
              <a:rPr lang="en-US" smtClean="0">
                <a:latin typeface="Arial" pitchFamily="34" charset="0"/>
              </a:rPr>
              <a:t>Washington State Archives</a:t>
            </a:r>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smtClean="0">
                <a:latin typeface="Arial" pitchFamily="34" charset="0"/>
              </a:rPr>
              <a:t>Washington State Archives</a:t>
            </a:r>
          </a:p>
        </p:txBody>
      </p:sp>
      <p:sp>
        <p:nvSpPr>
          <p:cNvPr id="98307"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98308" name="Rectangle 6"/>
          <p:cNvSpPr>
            <a:spLocks noGrp="1" noChangeArrowheads="1"/>
          </p:cNvSpPr>
          <p:nvPr>
            <p:ph type="ftr" sz="quarter" idx="4"/>
          </p:nvPr>
        </p:nvSpPr>
        <p:spPr>
          <a:noFill/>
        </p:spPr>
        <p:txBody>
          <a:bodyPr/>
          <a:lstStyle/>
          <a:p>
            <a:r>
              <a:rPr lang="en-US" smtClean="0">
                <a:latin typeface="Arial" pitchFamily="34" charset="0"/>
              </a:rPr>
              <a:t>http://www.sos.wa.gov/archives</a:t>
            </a:r>
          </a:p>
        </p:txBody>
      </p:sp>
      <p:sp>
        <p:nvSpPr>
          <p:cNvPr id="98309" name="Rectangle 7"/>
          <p:cNvSpPr>
            <a:spLocks noGrp="1" noChangeArrowheads="1"/>
          </p:cNvSpPr>
          <p:nvPr>
            <p:ph type="sldNum" sz="quarter" idx="5"/>
          </p:nvPr>
        </p:nvSpPr>
        <p:spPr>
          <a:noFill/>
        </p:spPr>
        <p:txBody>
          <a:bodyPr/>
          <a:lstStyle/>
          <a:p>
            <a:fld id="{047F0443-0105-4600-A8DD-53C93908D8A2}" type="slidenum">
              <a:rPr lang="en-US" smtClean="0">
                <a:latin typeface="Arial" pitchFamily="34" charset="0"/>
              </a:rPr>
              <a:pPr/>
              <a:t>2</a:t>
            </a:fld>
            <a:endParaRPr lang="en-US" smtClean="0">
              <a:latin typeface="Arial" pitchFamily="34" charset="0"/>
            </a:endParaRPr>
          </a:p>
        </p:txBody>
      </p:sp>
      <p:sp>
        <p:nvSpPr>
          <p:cNvPr id="98310" name="Rectangle 2"/>
          <p:cNvSpPr>
            <a:spLocks noGrp="1" noRot="1" noChangeAspect="1" noChangeArrowheads="1" noTextEdit="1"/>
          </p:cNvSpPr>
          <p:nvPr>
            <p:ph type="sldImg"/>
          </p:nvPr>
        </p:nvSpPr>
        <p:spPr>
          <a:xfrm>
            <a:off x="1190625" y="700088"/>
            <a:ext cx="4641850" cy="3481387"/>
          </a:xfrm>
          <a:ln/>
        </p:spPr>
      </p:sp>
      <p:sp>
        <p:nvSpPr>
          <p:cNvPr id="98311" name="Rectangle 3"/>
          <p:cNvSpPr>
            <a:spLocks noGrp="1" noChangeArrowheads="1"/>
          </p:cNvSpPr>
          <p:nvPr>
            <p:ph type="body" idx="1"/>
          </p:nvPr>
        </p:nvSpPr>
        <p:spPr>
          <a:xfrm>
            <a:off x="934112" y="4416106"/>
            <a:ext cx="5142177" cy="418245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Dade</a:t>
            </a:r>
            <a:r>
              <a:rPr lang="en-US" baseline="0" dirty="0" smtClean="0"/>
              <a:t> County Florida – Prosecuting attorney recommended county agencies NOT use </a:t>
            </a:r>
            <a:r>
              <a:rPr lang="en-US" baseline="0" dirty="0" err="1" smtClean="0"/>
              <a:t>facebook</a:t>
            </a:r>
            <a:r>
              <a:rPr lang="en-US" baseline="0" dirty="0" smtClean="0"/>
              <a:t> due to risk and potential pitfalls.</a:t>
            </a:r>
            <a:endParaRPr lang="en-US" dirty="0"/>
          </a:p>
        </p:txBody>
      </p:sp>
      <p:sp>
        <p:nvSpPr>
          <p:cNvPr id="4" name="Header Placeholder 3"/>
          <p:cNvSpPr>
            <a:spLocks noGrp="1"/>
          </p:cNvSpPr>
          <p:nvPr>
            <p:ph type="hdr" sz="quarter" idx="10"/>
          </p:nvPr>
        </p:nvSpPr>
        <p:spPr/>
        <p:txBody>
          <a:bodyPr/>
          <a:lstStyle/>
          <a:p>
            <a:pPr>
              <a:defRPr/>
            </a:pPr>
            <a:r>
              <a:rPr lang="en-US" smtClean="0"/>
              <a:t>Washington State Archives</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http://www.sos.wa.gov/archives</a:t>
            </a:r>
            <a:endParaRPr lang="en-US"/>
          </a:p>
        </p:txBody>
      </p:sp>
      <p:sp>
        <p:nvSpPr>
          <p:cNvPr id="7" name="Slide Number Placeholder 6"/>
          <p:cNvSpPr>
            <a:spLocks noGrp="1"/>
          </p:cNvSpPr>
          <p:nvPr>
            <p:ph type="sldNum" sz="quarter" idx="13"/>
          </p:nvPr>
        </p:nvSpPr>
        <p:spPr/>
        <p:txBody>
          <a:bodyPr/>
          <a:lstStyle/>
          <a:p>
            <a:pPr>
              <a:defRPr/>
            </a:pPr>
            <a:fld id="{01BC9CBE-FE0B-4238-AC14-D7564D25D290}" type="slidenum">
              <a:rPr lang="en-US" smtClean="0"/>
              <a:pPr>
                <a:defRPr/>
              </a:pPr>
              <a:t>68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issues to discuss – you will never be able to rely on cloud providers i.e. social media to manage your information.</a:t>
            </a:r>
            <a:endParaRPr lang="en-US" dirty="0"/>
          </a:p>
        </p:txBody>
      </p:sp>
      <p:sp>
        <p:nvSpPr>
          <p:cNvPr id="4" name="Header Placeholder 3"/>
          <p:cNvSpPr>
            <a:spLocks noGrp="1"/>
          </p:cNvSpPr>
          <p:nvPr>
            <p:ph type="hdr" sz="quarter" idx="10"/>
          </p:nvPr>
        </p:nvSpPr>
        <p:spPr/>
        <p:txBody>
          <a:bodyPr/>
          <a:lstStyle/>
          <a:p>
            <a:pPr>
              <a:defRPr/>
            </a:pPr>
            <a:r>
              <a:rPr lang="en-US" smtClean="0"/>
              <a:t>Washington State Archives</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http://www.sos.wa.gov/archives</a:t>
            </a:r>
            <a:endParaRPr lang="en-US"/>
          </a:p>
        </p:txBody>
      </p:sp>
      <p:sp>
        <p:nvSpPr>
          <p:cNvPr id="7" name="Slide Number Placeholder 6"/>
          <p:cNvSpPr>
            <a:spLocks noGrp="1"/>
          </p:cNvSpPr>
          <p:nvPr>
            <p:ph type="sldNum" sz="quarter" idx="13"/>
          </p:nvPr>
        </p:nvSpPr>
        <p:spPr/>
        <p:txBody>
          <a:bodyPr/>
          <a:lstStyle/>
          <a:p>
            <a:pPr>
              <a:defRPr/>
            </a:pPr>
            <a:fld id="{01BC9CBE-FE0B-4238-AC14-D7564D25D290}" type="slidenum">
              <a:rPr lang="en-US" smtClean="0"/>
              <a:pPr>
                <a:defRPr/>
              </a:pPr>
              <a:t>69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Washington State Archives</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http://www.sos.wa.gov/archives</a:t>
            </a:r>
            <a:endParaRPr lang="en-US"/>
          </a:p>
        </p:txBody>
      </p:sp>
      <p:sp>
        <p:nvSpPr>
          <p:cNvPr id="7" name="Slide Number Placeholder 6"/>
          <p:cNvSpPr>
            <a:spLocks noGrp="1"/>
          </p:cNvSpPr>
          <p:nvPr>
            <p:ph type="sldNum" sz="quarter" idx="13"/>
          </p:nvPr>
        </p:nvSpPr>
        <p:spPr/>
        <p:txBody>
          <a:bodyPr/>
          <a:lstStyle/>
          <a:p>
            <a:pPr>
              <a:defRPr/>
            </a:pPr>
            <a:fld id="{01BC9CBE-FE0B-4238-AC14-D7564D25D290}" type="slidenum">
              <a:rPr lang="en-US" smtClean="0"/>
              <a:pPr>
                <a:defRPr/>
              </a:pPr>
              <a:t>72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kinds of records?</a:t>
            </a:r>
          </a:p>
          <a:p>
            <a:pPr eaLnBrk="1" hangingPunct="1">
              <a:spcBef>
                <a:spcPct val="0"/>
              </a:spcBef>
            </a:pPr>
            <a:r>
              <a:rPr lang="en-US" smtClean="0"/>
              <a:t>Most from local government agencies: County Auditors recordings, Minutes, Ordinances, Resolutions from governing bodies – municipal, county, and special districts. Historical records from the past from our branches: birth, death, census, naturalization.</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C1F072-13AB-4F3D-ABF2-2AD4CFE1E59F}" type="slidenum">
              <a:rPr lang="en-US" smtClean="0"/>
              <a:pPr fontAlgn="base">
                <a:spcBef>
                  <a:spcPct val="0"/>
                </a:spcBef>
                <a:spcAft>
                  <a:spcPct val="0"/>
                </a:spcAft>
                <a:defRPr/>
              </a:pPr>
              <a:t>75</a:t>
            </a:fld>
            <a:endParaRPr lang="en-US" smtClean="0"/>
          </a:p>
        </p:txBody>
      </p:sp>
      <p:sp>
        <p:nvSpPr>
          <p:cNvPr id="5" name="Header Placeholder 4"/>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Benefits the public</a:t>
            </a:r>
          </a:p>
        </p:txBody>
      </p:sp>
      <p:sp>
        <p:nvSpPr>
          <p:cNvPr id="4" name="Slide Number Placeholder 3"/>
          <p:cNvSpPr>
            <a:spLocks noGrp="1"/>
          </p:cNvSpPr>
          <p:nvPr>
            <p:ph type="sldNum" sz="quarter" idx="5"/>
          </p:nvPr>
        </p:nvSpPr>
        <p:spPr/>
        <p:txBody>
          <a:bodyPr/>
          <a:lstStyle/>
          <a:p>
            <a:pPr>
              <a:defRPr/>
            </a:pPr>
            <a:fld id="{537DFA68-150A-4AD6-805F-A0FC05505D6C}" type="slidenum">
              <a:rPr lang="en-US" smtClean="0"/>
              <a:pPr>
                <a:defRPr/>
              </a:pPr>
              <a:t>76</a:t>
            </a:fld>
            <a:endParaRPr lang="en-US"/>
          </a:p>
        </p:txBody>
      </p:sp>
      <p:sp>
        <p:nvSpPr>
          <p:cNvPr id="5" name="Header Placeholder 4"/>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txBox="1">
            <a:spLocks noGrp="1"/>
          </p:cNvSpPr>
          <p:nvPr/>
        </p:nvSpPr>
        <p:spPr bwMode="auto">
          <a:xfrm>
            <a:off x="3970343" y="8829675"/>
            <a:ext cx="3038474" cy="465138"/>
          </a:xfrm>
          <a:prstGeom prst="rect">
            <a:avLst/>
          </a:prstGeom>
          <a:noFill/>
          <a:ln w="9525">
            <a:noFill/>
            <a:miter lim="800000"/>
            <a:headEnd/>
            <a:tailEnd/>
          </a:ln>
        </p:spPr>
        <p:txBody>
          <a:bodyPr lIns="92221" tIns="46110" rIns="92221" bIns="46110" anchor="b"/>
          <a:lstStyle/>
          <a:p>
            <a:pPr algn="r"/>
            <a:fld id="{D3DE2B80-EC50-4F6F-9989-4ADF91D4ADB7}" type="slidenum">
              <a:rPr lang="en-US" sz="1300">
                <a:latin typeface="Calibri" pitchFamily="34" charset="0"/>
              </a:rPr>
              <a:pPr algn="r"/>
              <a:t>77</a:t>
            </a:fld>
            <a:endParaRPr lang="en-US" sz="1300" dirty="0">
              <a:latin typeface="Calibri" pitchFamily="34" charset="0"/>
            </a:endParaRPr>
          </a:p>
        </p:txBody>
      </p:sp>
      <p:sp>
        <p:nvSpPr>
          <p:cNvPr id="5" name="Header Placeholder 4"/>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txBox="1">
            <a:spLocks noGrp="1"/>
          </p:cNvSpPr>
          <p:nvPr/>
        </p:nvSpPr>
        <p:spPr bwMode="auto">
          <a:xfrm>
            <a:off x="3970343" y="8829675"/>
            <a:ext cx="3038474" cy="465138"/>
          </a:xfrm>
          <a:prstGeom prst="rect">
            <a:avLst/>
          </a:prstGeom>
          <a:noFill/>
          <a:ln w="9525">
            <a:noFill/>
            <a:miter lim="800000"/>
            <a:headEnd/>
            <a:tailEnd/>
          </a:ln>
        </p:spPr>
        <p:txBody>
          <a:bodyPr lIns="92221" tIns="46110" rIns="92221" bIns="46110" anchor="b"/>
          <a:lstStyle/>
          <a:p>
            <a:pPr algn="r"/>
            <a:fld id="{FBF1F982-D6E0-4110-8C3F-C41ED06E4175}" type="slidenum">
              <a:rPr lang="en-US" sz="1300">
                <a:latin typeface="Calibri" pitchFamily="34" charset="0"/>
              </a:rPr>
              <a:pPr algn="r"/>
              <a:t>78</a:t>
            </a:fld>
            <a:endParaRPr lang="en-US" sz="1300" dirty="0">
              <a:latin typeface="Calibri" pitchFamily="34" charset="0"/>
            </a:endParaRPr>
          </a:p>
        </p:txBody>
      </p:sp>
      <p:sp>
        <p:nvSpPr>
          <p:cNvPr id="5" name="Header Placeholder 4"/>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6"/>
          <p:cNvSpPr>
            <a:spLocks noGrp="1" noChangeArrowheads="1"/>
          </p:cNvSpPr>
          <p:nvPr>
            <p:ph type="ftr" sz="quarter" idx="4"/>
          </p:nvPr>
        </p:nvSpPr>
        <p:spPr/>
        <p:txBody>
          <a:bodyPr/>
          <a:lstStyle/>
          <a:p>
            <a:pPr>
              <a:defRPr/>
            </a:pPr>
            <a:r>
              <a:rPr lang="en-US" smtClean="0"/>
              <a:t>http://www.sos.wa.gov/archives</a:t>
            </a:r>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latin typeface="Arial" pitchFamily="34" charset="0"/>
            </a:endParaRPr>
          </a:p>
        </p:txBody>
      </p:sp>
      <p:sp>
        <p:nvSpPr>
          <p:cNvPr id="7" name="Header Placeholder 6"/>
          <p:cNvSpPr>
            <a:spLocks noGrp="1"/>
          </p:cNvSpPr>
          <p:nvPr>
            <p:ph type="hdr" sz="quarter"/>
          </p:nvPr>
        </p:nvSpPr>
        <p:spPr/>
        <p:txBody>
          <a:bodyPr/>
          <a:lstStyle/>
          <a:p>
            <a:pPr>
              <a:defRPr/>
            </a:pPr>
            <a:r>
              <a:rPr lang="en-US" smtClean="0"/>
              <a:t>Washington State Archives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p>
            <a:endParaRPr lang="en-US" smtClean="0">
              <a:latin typeface="Arial" pitchFamily="34" charset="0"/>
            </a:endParaRPr>
          </a:p>
        </p:txBody>
      </p:sp>
      <p:sp>
        <p:nvSpPr>
          <p:cNvPr id="118787" name="Rectangle 6"/>
          <p:cNvSpPr>
            <a:spLocks noGrp="1" noChangeArrowheads="1"/>
          </p:cNvSpPr>
          <p:nvPr>
            <p:ph type="ftr" sz="quarter" idx="4"/>
          </p:nvPr>
        </p:nvSpPr>
        <p:spPr>
          <a:noFill/>
        </p:spPr>
        <p:txBody>
          <a:bodyPr/>
          <a:lstStyle/>
          <a:p>
            <a:r>
              <a:rPr lang="en-US" smtClean="0">
                <a:latin typeface="Arial" pitchFamily="34" charset="0"/>
              </a:rPr>
              <a:t>http://www.sos.wa.gov/archives</a:t>
            </a:r>
          </a:p>
        </p:txBody>
      </p:sp>
      <p:sp>
        <p:nvSpPr>
          <p:cNvPr id="118788" name="Rectangle 7"/>
          <p:cNvSpPr>
            <a:spLocks noGrp="1" noChangeArrowheads="1"/>
          </p:cNvSpPr>
          <p:nvPr>
            <p:ph type="sldNum" sz="quarter" idx="5"/>
          </p:nvPr>
        </p:nvSpPr>
        <p:spPr>
          <a:noFill/>
        </p:spPr>
        <p:txBody>
          <a:bodyPr/>
          <a:lstStyle/>
          <a:p>
            <a:fld id="{D054DE6F-2CC6-48C4-8F2E-7C4B723D6AA3}" type="slidenum">
              <a:rPr lang="en-US" smtClean="0">
                <a:latin typeface="Arial" pitchFamily="34" charset="0"/>
              </a:rPr>
              <a:pPr/>
              <a:t>81</a:t>
            </a:fld>
            <a:endParaRPr lang="en-US" smtClean="0">
              <a:latin typeface="Arial" pitchFamily="34" charset="0"/>
            </a:endParaRPr>
          </a:p>
        </p:txBody>
      </p:sp>
      <p:sp>
        <p:nvSpPr>
          <p:cNvPr id="118789" name="Rectangle 2"/>
          <p:cNvSpPr>
            <a:spLocks noGrp="1" noRot="1" noChangeAspect="1" noChangeArrowheads="1" noTextEdit="1"/>
          </p:cNvSpPr>
          <p:nvPr>
            <p:ph type="sldImg"/>
          </p:nvPr>
        </p:nvSpPr>
        <p:spPr>
          <a:xfrm>
            <a:off x="1182688" y="696913"/>
            <a:ext cx="4646612" cy="3486150"/>
          </a:xfrm>
          <a:ln/>
        </p:spPr>
      </p:sp>
      <p:sp>
        <p:nvSpPr>
          <p:cNvPr id="118790" name="Rectangle 3"/>
          <p:cNvSpPr>
            <a:spLocks noGrp="1" noChangeArrowheads="1"/>
          </p:cNvSpPr>
          <p:nvPr>
            <p:ph type="body" idx="1"/>
          </p:nvPr>
        </p:nvSpPr>
        <p:spPr>
          <a:xfrm>
            <a:off x="701345" y="4414561"/>
            <a:ext cx="5607711" cy="4185532"/>
          </a:xfrm>
          <a:noFill/>
          <a:ln/>
        </p:spPr>
        <p:txBody>
          <a:bodyPr/>
          <a:lstStyle/>
          <a:p>
            <a:pPr eaLnBrk="1" hangingPunct="1"/>
            <a:endParaRPr lang="en-US" smtClean="0">
              <a:latin typeface="Arial" pitchFamily="34" charset="0"/>
            </a:endParaRPr>
          </a:p>
        </p:txBody>
      </p:sp>
      <p:sp>
        <p:nvSpPr>
          <p:cNvPr id="7" name="Header Placeholder 6"/>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pPr defTabSz="923933"/>
            <a:endParaRPr lang="en-US" dirty="0" smtClean="0"/>
          </a:p>
        </p:txBody>
      </p:sp>
      <p:sp>
        <p:nvSpPr>
          <p:cNvPr id="64515" name="Rectangle 6"/>
          <p:cNvSpPr>
            <a:spLocks noGrp="1" noChangeArrowheads="1"/>
          </p:cNvSpPr>
          <p:nvPr>
            <p:ph type="ftr" sz="quarter" idx="4"/>
          </p:nvPr>
        </p:nvSpPr>
        <p:spPr>
          <a:noFill/>
        </p:spPr>
        <p:txBody>
          <a:bodyPr/>
          <a:lstStyle/>
          <a:p>
            <a:pPr defTabSz="923933"/>
            <a:r>
              <a:rPr lang="en-US" dirty="0" smtClean="0"/>
              <a:t>http://www.secstate.wa.gov/archives</a:t>
            </a:r>
          </a:p>
        </p:txBody>
      </p:sp>
      <p:sp>
        <p:nvSpPr>
          <p:cNvPr id="64516" name="Rectangle 7"/>
          <p:cNvSpPr>
            <a:spLocks noGrp="1" noChangeArrowheads="1"/>
          </p:cNvSpPr>
          <p:nvPr>
            <p:ph type="sldNum" sz="quarter" idx="5"/>
          </p:nvPr>
        </p:nvSpPr>
        <p:spPr>
          <a:noFill/>
        </p:spPr>
        <p:txBody>
          <a:bodyPr/>
          <a:lstStyle/>
          <a:p>
            <a:pPr defTabSz="923933"/>
            <a:fld id="{F7C7B8DA-CC89-4937-8216-1EF4574447A1}" type="slidenum">
              <a:rPr lang="en-US" smtClean="0"/>
              <a:pPr defTabSz="923933"/>
              <a:t>3</a:t>
            </a:fld>
            <a:endParaRPr lang="en-US" dirty="0" smtClean="0"/>
          </a:p>
        </p:txBody>
      </p:sp>
      <p:sp>
        <p:nvSpPr>
          <p:cNvPr id="64517" name="Rectangle 2"/>
          <p:cNvSpPr>
            <a:spLocks noGrp="1" noRot="1" noChangeAspect="1" noChangeArrowheads="1" noTextEdit="1"/>
          </p:cNvSpPr>
          <p:nvPr>
            <p:ph type="sldImg"/>
          </p:nvPr>
        </p:nvSpPr>
        <p:spPr>
          <a:xfrm>
            <a:off x="1190625" y="700088"/>
            <a:ext cx="4640263" cy="3481387"/>
          </a:xfrm>
          <a:ln/>
        </p:spPr>
      </p:sp>
      <p:sp>
        <p:nvSpPr>
          <p:cNvPr id="64518" name="Rectangle 3"/>
          <p:cNvSpPr>
            <a:spLocks noGrp="1" noChangeArrowheads="1"/>
          </p:cNvSpPr>
          <p:nvPr>
            <p:ph type="body" idx="1"/>
          </p:nvPr>
        </p:nvSpPr>
        <p:spPr>
          <a:xfrm>
            <a:off x="934720" y="4416431"/>
            <a:ext cx="5140960" cy="418147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pPr defTabSz="924506"/>
            <a:endParaRPr lang="en-US" dirty="0" smtClean="0"/>
          </a:p>
        </p:txBody>
      </p:sp>
      <p:sp>
        <p:nvSpPr>
          <p:cNvPr id="67587" name="Rectangle 6"/>
          <p:cNvSpPr>
            <a:spLocks noGrp="1" noChangeArrowheads="1"/>
          </p:cNvSpPr>
          <p:nvPr>
            <p:ph type="ftr" sz="quarter" idx="4"/>
          </p:nvPr>
        </p:nvSpPr>
        <p:spPr>
          <a:noFill/>
        </p:spPr>
        <p:txBody>
          <a:bodyPr/>
          <a:lstStyle/>
          <a:p>
            <a:pPr defTabSz="924506"/>
            <a:r>
              <a:rPr lang="en-US" dirty="0" smtClean="0"/>
              <a:t>http://www.secstate.wa.gov/archives</a:t>
            </a:r>
          </a:p>
        </p:txBody>
      </p:sp>
      <p:sp>
        <p:nvSpPr>
          <p:cNvPr id="67588" name="Rectangle 7"/>
          <p:cNvSpPr>
            <a:spLocks noGrp="1" noChangeArrowheads="1"/>
          </p:cNvSpPr>
          <p:nvPr>
            <p:ph type="sldNum" sz="quarter" idx="5"/>
          </p:nvPr>
        </p:nvSpPr>
        <p:spPr>
          <a:noFill/>
        </p:spPr>
        <p:txBody>
          <a:bodyPr/>
          <a:lstStyle/>
          <a:p>
            <a:pPr defTabSz="924506"/>
            <a:fld id="{13B48CDF-3593-482A-8041-EEDF8599B1FB}" type="slidenum">
              <a:rPr lang="en-US" smtClean="0"/>
              <a:pPr defTabSz="924506"/>
              <a:t>5</a:t>
            </a:fld>
            <a:endParaRPr lang="en-US" dirty="0" smtClean="0"/>
          </a:p>
        </p:txBody>
      </p:sp>
      <p:sp>
        <p:nvSpPr>
          <p:cNvPr id="67589" name="Rectangle 2"/>
          <p:cNvSpPr>
            <a:spLocks noGrp="1" noRot="1" noChangeAspect="1" noChangeArrowheads="1" noTextEdit="1"/>
          </p:cNvSpPr>
          <p:nvPr>
            <p:ph type="sldImg"/>
          </p:nvPr>
        </p:nvSpPr>
        <p:spPr>
          <a:xfrm>
            <a:off x="1190625" y="700088"/>
            <a:ext cx="4640263" cy="3481387"/>
          </a:xfrm>
          <a:ln/>
        </p:spPr>
      </p:sp>
      <p:sp>
        <p:nvSpPr>
          <p:cNvPr id="67590" name="Rectangle 3"/>
          <p:cNvSpPr>
            <a:spLocks noGrp="1" noChangeArrowheads="1"/>
          </p:cNvSpPr>
          <p:nvPr>
            <p:ph type="body" idx="1"/>
          </p:nvPr>
        </p:nvSpPr>
        <p:spPr>
          <a:xfrm>
            <a:off x="934720" y="4416426"/>
            <a:ext cx="5140960" cy="4181475"/>
          </a:xfrm>
          <a:noFill/>
          <a:ln/>
        </p:spPr>
        <p:txBody>
          <a:bodyPr/>
          <a:lstStyle/>
          <a:p>
            <a:pPr eaLnBrk="1" hangingPunct="1"/>
            <a:r>
              <a:rPr lang="en-US" sz="1400" dirty="0" smtClean="0"/>
              <a:t>When test is completed by participants – review answers.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pPr defTabSz="924506"/>
            <a:endParaRPr lang="en-US" dirty="0" smtClean="0"/>
          </a:p>
        </p:txBody>
      </p:sp>
      <p:sp>
        <p:nvSpPr>
          <p:cNvPr id="68611" name="Rectangle 6"/>
          <p:cNvSpPr>
            <a:spLocks noGrp="1" noChangeArrowheads="1"/>
          </p:cNvSpPr>
          <p:nvPr>
            <p:ph type="ftr" sz="quarter" idx="4"/>
          </p:nvPr>
        </p:nvSpPr>
        <p:spPr>
          <a:noFill/>
        </p:spPr>
        <p:txBody>
          <a:bodyPr/>
          <a:lstStyle/>
          <a:p>
            <a:pPr defTabSz="924506"/>
            <a:r>
              <a:rPr lang="en-US" dirty="0" smtClean="0"/>
              <a:t>http://www.secstate.wa.gov/archives</a:t>
            </a:r>
          </a:p>
        </p:txBody>
      </p:sp>
      <p:sp>
        <p:nvSpPr>
          <p:cNvPr id="68612" name="Rectangle 7"/>
          <p:cNvSpPr>
            <a:spLocks noGrp="1" noChangeArrowheads="1"/>
          </p:cNvSpPr>
          <p:nvPr>
            <p:ph type="sldNum" sz="quarter" idx="5"/>
          </p:nvPr>
        </p:nvSpPr>
        <p:spPr>
          <a:noFill/>
        </p:spPr>
        <p:txBody>
          <a:bodyPr/>
          <a:lstStyle/>
          <a:p>
            <a:pPr defTabSz="924506"/>
            <a:fld id="{2C9A817D-FEF1-44F2-B3C5-A089092E87F0}" type="slidenum">
              <a:rPr lang="en-US" smtClean="0"/>
              <a:pPr defTabSz="924506"/>
              <a:t>6</a:t>
            </a:fld>
            <a:endParaRPr lang="en-US" dirty="0" smtClean="0"/>
          </a:p>
        </p:txBody>
      </p:sp>
      <p:sp>
        <p:nvSpPr>
          <p:cNvPr id="68613" name="Rectangle 2"/>
          <p:cNvSpPr>
            <a:spLocks noGrp="1" noRot="1" noChangeAspect="1" noChangeArrowheads="1" noTextEdit="1"/>
          </p:cNvSpPr>
          <p:nvPr>
            <p:ph type="sldImg"/>
          </p:nvPr>
        </p:nvSpPr>
        <p:spPr>
          <a:xfrm>
            <a:off x="1189038" y="700088"/>
            <a:ext cx="4643437" cy="3481387"/>
          </a:xfrm>
          <a:ln/>
        </p:spPr>
      </p:sp>
      <p:sp>
        <p:nvSpPr>
          <p:cNvPr id="68614" name="Rectangle 3"/>
          <p:cNvSpPr>
            <a:spLocks noGrp="1" noChangeArrowheads="1"/>
          </p:cNvSpPr>
          <p:nvPr>
            <p:ph type="body" idx="1"/>
          </p:nvPr>
        </p:nvSpPr>
        <p:spPr>
          <a:xfrm>
            <a:off x="934720" y="4416426"/>
            <a:ext cx="5140960" cy="4181475"/>
          </a:xfrm>
          <a:noFill/>
          <a:ln/>
        </p:spPr>
        <p:txBody>
          <a:bodyPr/>
          <a:lstStyle/>
          <a:p>
            <a:pPr eaLnBrk="1" hangingPunct="1"/>
            <a:r>
              <a:rPr lang="en-US" sz="1400" dirty="0" smtClean="0"/>
              <a:t>When test is completed by participants – review answers.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Grp="1" noChangeArrowheads="1"/>
          </p:cNvSpPr>
          <p:nvPr>
            <p:ph type="ftr" sz="quarter" idx="4"/>
          </p:nvPr>
        </p:nvSpPr>
        <p:spPr/>
        <p:txBody>
          <a:bodyPr/>
          <a:lstStyle/>
          <a:p>
            <a:pPr>
              <a:defRPr/>
            </a:pPr>
            <a:r>
              <a:rPr lang="en-US" smtClean="0">
                <a:latin typeface="Arial" pitchFamily="34" charset="0"/>
              </a:rPr>
              <a:t>http://www.sos.wa.gov/archives</a:t>
            </a:r>
            <a:endParaRPr lang="en-US" dirty="0">
              <a:latin typeface="Arial" pitchFamily="34" charset="0"/>
            </a:endParaRPr>
          </a:p>
        </p:txBody>
      </p:sp>
      <p:sp>
        <p:nvSpPr>
          <p:cNvPr id="33795" name="Rectangle 2"/>
          <p:cNvSpPr>
            <a:spLocks noGrp="1" noRot="1" noChangeAspect="1" noChangeArrowheads="1" noTextEdit="1"/>
          </p:cNvSpPr>
          <p:nvPr>
            <p:ph type="sldImg"/>
          </p:nvPr>
        </p:nvSpPr>
        <p:spPr>
          <a:xfrm>
            <a:off x="1192213" y="700088"/>
            <a:ext cx="4640262" cy="3481387"/>
          </a:xfrm>
          <a:ln/>
        </p:spPr>
      </p:sp>
      <p:sp>
        <p:nvSpPr>
          <p:cNvPr id="33796" name="Rectangle 3"/>
          <p:cNvSpPr>
            <a:spLocks noGrp="1" noChangeArrowheads="1"/>
          </p:cNvSpPr>
          <p:nvPr>
            <p:ph type="body" idx="1"/>
          </p:nvPr>
        </p:nvSpPr>
        <p:spPr>
          <a:xfrm>
            <a:off x="935039" y="4416433"/>
            <a:ext cx="5140326" cy="4181475"/>
          </a:xfrm>
          <a:noFill/>
          <a:ln/>
        </p:spPr>
        <p:txBody>
          <a:bodyPr/>
          <a:lstStyle/>
          <a:p>
            <a:pPr eaLnBrk="1" hangingPunct="1"/>
            <a:endParaRPr lang="en-US" sz="1400" b="1" dirty="0" smtClean="0">
              <a:latin typeface="Arial" pitchFamily="34" charset="0"/>
            </a:endParaRPr>
          </a:p>
        </p:txBody>
      </p:sp>
      <p:sp>
        <p:nvSpPr>
          <p:cNvPr id="7" name="Header Placeholder 6"/>
          <p:cNvSpPr>
            <a:spLocks noGrp="1"/>
          </p:cNvSpPr>
          <p:nvPr>
            <p:ph type="hdr" sz="quarter"/>
          </p:nvPr>
        </p:nvSpPr>
        <p:spPr/>
        <p:txBody>
          <a:bodyPr/>
          <a:lstStyle/>
          <a:p>
            <a:pPr>
              <a:defRPr/>
            </a:pPr>
            <a:r>
              <a:rPr lang="en-US" smtClean="0"/>
              <a:t>Washington State Archives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endParaRPr lang="en-US" smtClean="0"/>
          </a:p>
        </p:txBody>
      </p:sp>
      <p:sp>
        <p:nvSpPr>
          <p:cNvPr id="128003" name="Rectangle 6"/>
          <p:cNvSpPr>
            <a:spLocks noGrp="1" noChangeArrowheads="1"/>
          </p:cNvSpPr>
          <p:nvPr>
            <p:ph type="ftr" sz="quarter" idx="4"/>
          </p:nvPr>
        </p:nvSpPr>
        <p:spPr>
          <a:noFill/>
        </p:spPr>
        <p:txBody>
          <a:bodyPr/>
          <a:lstStyle/>
          <a:p>
            <a:r>
              <a:rPr lang="en-US" smtClean="0"/>
              <a:t>http://www.sos.wa.gov/archives</a:t>
            </a:r>
          </a:p>
        </p:txBody>
      </p:sp>
      <p:sp>
        <p:nvSpPr>
          <p:cNvPr id="128004" name="Rectangle 7"/>
          <p:cNvSpPr>
            <a:spLocks noGrp="1" noChangeArrowheads="1"/>
          </p:cNvSpPr>
          <p:nvPr>
            <p:ph type="sldNum" sz="quarter" idx="5"/>
          </p:nvPr>
        </p:nvSpPr>
        <p:spPr>
          <a:noFill/>
        </p:spPr>
        <p:txBody>
          <a:bodyPr/>
          <a:lstStyle/>
          <a:p>
            <a:fld id="{5F2E6ECB-38D3-4A0B-BC57-E1EAAB45B67F}" type="slidenum">
              <a:rPr lang="en-US" smtClean="0"/>
              <a:pPr/>
              <a:t>16</a:t>
            </a:fld>
            <a:endParaRPr lang="en-US" smtClean="0"/>
          </a:p>
        </p:txBody>
      </p:sp>
      <p:sp>
        <p:nvSpPr>
          <p:cNvPr id="128005" name="Rectangle 2"/>
          <p:cNvSpPr>
            <a:spLocks noGrp="1" noRot="1" noChangeAspect="1" noChangeArrowheads="1" noTextEdit="1"/>
          </p:cNvSpPr>
          <p:nvPr>
            <p:ph type="sldImg"/>
          </p:nvPr>
        </p:nvSpPr>
        <p:spPr>
          <a:xfrm>
            <a:off x="1190625" y="700088"/>
            <a:ext cx="4640263" cy="3481387"/>
          </a:xfrm>
          <a:ln/>
        </p:spPr>
      </p:sp>
      <p:sp>
        <p:nvSpPr>
          <p:cNvPr id="128006" name="Rectangle 3"/>
          <p:cNvSpPr>
            <a:spLocks noGrp="1" noChangeArrowheads="1"/>
          </p:cNvSpPr>
          <p:nvPr>
            <p:ph type="body" idx="1"/>
          </p:nvPr>
        </p:nvSpPr>
        <p:spPr>
          <a:xfrm>
            <a:off x="934720" y="4416434"/>
            <a:ext cx="5140960" cy="4181475"/>
          </a:xfrm>
          <a:noFill/>
          <a:ln/>
        </p:spPr>
        <p:txBody>
          <a:bodyPr/>
          <a:lstStyle/>
          <a:p>
            <a:pPr eaLnBrk="1" hangingPunct="1"/>
            <a:endParaRPr lang="en-US" sz="1400" b="1" dirty="0" smtClean="0"/>
          </a:p>
        </p:txBody>
      </p:sp>
      <p:sp>
        <p:nvSpPr>
          <p:cNvPr id="7" name="Header Placeholder 6"/>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endParaRPr lang="en-US" smtClean="0"/>
          </a:p>
        </p:txBody>
      </p:sp>
      <p:sp>
        <p:nvSpPr>
          <p:cNvPr id="128003" name="Rectangle 6"/>
          <p:cNvSpPr>
            <a:spLocks noGrp="1" noChangeArrowheads="1"/>
          </p:cNvSpPr>
          <p:nvPr>
            <p:ph type="ftr" sz="quarter" idx="4"/>
          </p:nvPr>
        </p:nvSpPr>
        <p:spPr>
          <a:noFill/>
        </p:spPr>
        <p:txBody>
          <a:bodyPr/>
          <a:lstStyle/>
          <a:p>
            <a:r>
              <a:rPr lang="en-US" smtClean="0"/>
              <a:t>http://www.sos.wa.gov/archives</a:t>
            </a:r>
          </a:p>
        </p:txBody>
      </p:sp>
      <p:sp>
        <p:nvSpPr>
          <p:cNvPr id="128004" name="Rectangle 7"/>
          <p:cNvSpPr>
            <a:spLocks noGrp="1" noChangeArrowheads="1"/>
          </p:cNvSpPr>
          <p:nvPr>
            <p:ph type="sldNum" sz="quarter" idx="5"/>
          </p:nvPr>
        </p:nvSpPr>
        <p:spPr>
          <a:noFill/>
        </p:spPr>
        <p:txBody>
          <a:bodyPr/>
          <a:lstStyle/>
          <a:p>
            <a:fld id="{5F2E6ECB-38D3-4A0B-BC57-E1EAAB45B67F}" type="slidenum">
              <a:rPr lang="en-US" smtClean="0"/>
              <a:pPr/>
              <a:t>17</a:t>
            </a:fld>
            <a:endParaRPr lang="en-US" smtClean="0"/>
          </a:p>
        </p:txBody>
      </p:sp>
      <p:sp>
        <p:nvSpPr>
          <p:cNvPr id="128005" name="Rectangle 2"/>
          <p:cNvSpPr>
            <a:spLocks noGrp="1" noRot="1" noChangeAspect="1" noChangeArrowheads="1" noTextEdit="1"/>
          </p:cNvSpPr>
          <p:nvPr>
            <p:ph type="sldImg"/>
          </p:nvPr>
        </p:nvSpPr>
        <p:spPr>
          <a:xfrm>
            <a:off x="1190625" y="700088"/>
            <a:ext cx="4640263" cy="3481387"/>
          </a:xfrm>
          <a:ln/>
        </p:spPr>
      </p:sp>
      <p:sp>
        <p:nvSpPr>
          <p:cNvPr id="128006" name="Rectangle 3"/>
          <p:cNvSpPr>
            <a:spLocks noGrp="1" noChangeArrowheads="1"/>
          </p:cNvSpPr>
          <p:nvPr>
            <p:ph type="body" idx="1"/>
          </p:nvPr>
        </p:nvSpPr>
        <p:spPr>
          <a:xfrm>
            <a:off x="934720" y="4416434"/>
            <a:ext cx="5140960" cy="4181475"/>
          </a:xfrm>
          <a:noFill/>
          <a:ln/>
        </p:spPr>
        <p:txBody>
          <a:bodyPr/>
          <a:lstStyle/>
          <a:p>
            <a:pPr eaLnBrk="1" hangingPunct="1"/>
            <a:endParaRPr lang="en-US" sz="1400" b="1" dirty="0" smtClean="0"/>
          </a:p>
        </p:txBody>
      </p:sp>
      <p:sp>
        <p:nvSpPr>
          <p:cNvPr id="7" name="Header Placeholder 6"/>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endParaRPr lang="en-US" smtClean="0"/>
          </a:p>
        </p:txBody>
      </p:sp>
      <p:sp>
        <p:nvSpPr>
          <p:cNvPr id="128003" name="Rectangle 6"/>
          <p:cNvSpPr>
            <a:spLocks noGrp="1" noChangeArrowheads="1"/>
          </p:cNvSpPr>
          <p:nvPr>
            <p:ph type="ftr" sz="quarter" idx="4"/>
          </p:nvPr>
        </p:nvSpPr>
        <p:spPr>
          <a:noFill/>
        </p:spPr>
        <p:txBody>
          <a:bodyPr/>
          <a:lstStyle/>
          <a:p>
            <a:r>
              <a:rPr lang="en-US" smtClean="0"/>
              <a:t>http://www.sos.wa.gov/archives</a:t>
            </a:r>
          </a:p>
        </p:txBody>
      </p:sp>
      <p:sp>
        <p:nvSpPr>
          <p:cNvPr id="128004" name="Rectangle 7"/>
          <p:cNvSpPr>
            <a:spLocks noGrp="1" noChangeArrowheads="1"/>
          </p:cNvSpPr>
          <p:nvPr>
            <p:ph type="sldNum" sz="quarter" idx="5"/>
          </p:nvPr>
        </p:nvSpPr>
        <p:spPr>
          <a:noFill/>
        </p:spPr>
        <p:txBody>
          <a:bodyPr/>
          <a:lstStyle/>
          <a:p>
            <a:fld id="{5F2E6ECB-38D3-4A0B-BC57-E1EAAB45B67F}" type="slidenum">
              <a:rPr lang="en-US" smtClean="0"/>
              <a:pPr/>
              <a:t>18</a:t>
            </a:fld>
            <a:endParaRPr lang="en-US" smtClean="0"/>
          </a:p>
        </p:txBody>
      </p:sp>
      <p:sp>
        <p:nvSpPr>
          <p:cNvPr id="128005" name="Rectangle 2"/>
          <p:cNvSpPr>
            <a:spLocks noGrp="1" noRot="1" noChangeAspect="1" noChangeArrowheads="1" noTextEdit="1"/>
          </p:cNvSpPr>
          <p:nvPr>
            <p:ph type="sldImg"/>
          </p:nvPr>
        </p:nvSpPr>
        <p:spPr>
          <a:xfrm>
            <a:off x="1190625" y="700088"/>
            <a:ext cx="4640263" cy="3481387"/>
          </a:xfrm>
          <a:ln/>
        </p:spPr>
      </p:sp>
      <p:sp>
        <p:nvSpPr>
          <p:cNvPr id="128006" name="Rectangle 3"/>
          <p:cNvSpPr>
            <a:spLocks noGrp="1" noChangeArrowheads="1"/>
          </p:cNvSpPr>
          <p:nvPr>
            <p:ph type="body" idx="1"/>
          </p:nvPr>
        </p:nvSpPr>
        <p:spPr>
          <a:xfrm>
            <a:off x="934720" y="4416434"/>
            <a:ext cx="5140960" cy="4181475"/>
          </a:xfrm>
          <a:noFill/>
          <a:ln/>
        </p:spPr>
        <p:txBody>
          <a:bodyPr/>
          <a:lstStyle/>
          <a:p>
            <a:pPr eaLnBrk="1" hangingPunct="1"/>
            <a:endParaRPr lang="en-US" sz="1400" b="1" dirty="0" smtClean="0"/>
          </a:p>
        </p:txBody>
      </p:sp>
      <p:sp>
        <p:nvSpPr>
          <p:cNvPr id="7" name="Header Placeholder 6"/>
          <p:cNvSpPr>
            <a:spLocks noGrp="1"/>
          </p:cNvSpPr>
          <p:nvPr>
            <p:ph type="hdr" sz="quarter" idx="10"/>
          </p:nvPr>
        </p:nvSpPr>
        <p:spPr/>
        <p:txBody>
          <a:bodyPr/>
          <a:lstStyle/>
          <a:p>
            <a:pPr>
              <a:defRPr/>
            </a:pPr>
            <a:r>
              <a:rPr lang="en-US" smtClean="0"/>
              <a:t>Washington State Archives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pic>
        <p:nvPicPr>
          <p:cNvPr id="4098" name="Picture 2" descr="osostopbanner"/>
          <p:cNvPicPr>
            <a:picLocks noChangeAspect="1" noChangeArrowheads="1"/>
          </p:cNvPicPr>
          <p:nvPr/>
        </p:nvPicPr>
        <p:blipFill>
          <a:blip r:embed="rId19" cstate="print"/>
          <a:srcRect/>
          <a:stretch>
            <a:fillRect/>
          </a:stretch>
        </p:blipFill>
        <p:spPr bwMode="auto">
          <a:xfrm>
            <a:off x="0" y="0"/>
            <a:ext cx="3552825" cy="609600"/>
          </a:xfrm>
          <a:prstGeom prst="rect">
            <a:avLst/>
          </a:prstGeom>
          <a:noFill/>
          <a:ln w="9525">
            <a:noFill/>
            <a:miter lim="800000"/>
            <a:headEnd/>
            <a:tailEnd/>
          </a:ln>
        </p:spPr>
      </p:pic>
      <p:sp>
        <p:nvSpPr>
          <p:cNvPr id="264195" name="Rectangle 3"/>
          <p:cNvSpPr>
            <a:spLocks noChangeArrowheads="1"/>
          </p:cNvSpPr>
          <p:nvPr/>
        </p:nvSpPr>
        <p:spPr bwMode="auto">
          <a:xfrm>
            <a:off x="685800" y="2130425"/>
            <a:ext cx="7772400" cy="1470025"/>
          </a:xfrm>
          <a:prstGeom prst="rect">
            <a:avLst/>
          </a:prstGeom>
          <a:noFill/>
          <a:ln w="9525">
            <a:noFill/>
            <a:miter lim="800000"/>
            <a:headEnd/>
            <a:tailEnd/>
          </a:ln>
          <a:effectLst/>
        </p:spPr>
        <p:txBody>
          <a:bodyPr anchor="ctr"/>
          <a:lstStyle/>
          <a:p>
            <a:pPr algn="ctr">
              <a:defRPr/>
            </a:pPr>
            <a:endParaRPr lang="en-US" sz="4400">
              <a:solidFill>
                <a:schemeClr val="tx2"/>
              </a:solidFill>
              <a:latin typeface="Arial" charset="0"/>
            </a:endParaRPr>
          </a:p>
        </p:txBody>
      </p:sp>
      <p:sp>
        <p:nvSpPr>
          <p:cNvPr id="264196" name="Rectangle 4"/>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algn="ctr">
              <a:spcBef>
                <a:spcPct val="20000"/>
              </a:spcBef>
              <a:defRPr/>
            </a:pPr>
            <a:endParaRPr lang="en-US" sz="320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7437438" y="6046788"/>
            <a:ext cx="180975" cy="454025"/>
          </a:xfrm>
          <a:prstGeom prst="rect">
            <a:avLst/>
          </a:prstGeom>
          <a:noFill/>
          <a:ln w="12700">
            <a:noFill/>
            <a:miter lim="800000"/>
            <a:headEnd/>
            <a:tailEnd/>
          </a:ln>
        </p:spPr>
        <p:txBody>
          <a:bodyPr wrap="none" lIns="90488" tIns="44450" rIns="90488" bIns="44450">
            <a:spAutoFit/>
          </a:bodyPr>
          <a:lstStyle/>
          <a:p>
            <a:pPr eaLnBrk="0" hangingPunct="0"/>
            <a:endParaRPr lang="en-US" sz="2400">
              <a:solidFill>
                <a:schemeClr val="tx1"/>
              </a:solidFill>
              <a:latin typeface="Book Antiqua" pitchFamily="18" charset="0"/>
            </a:endParaRPr>
          </a:p>
        </p:txBody>
      </p:sp>
      <p:sp>
        <p:nvSpPr>
          <p:cNvPr id="5123" name="Rectangle 5"/>
          <p:cNvSpPr>
            <a:spLocks noChangeArrowheads="1"/>
          </p:cNvSpPr>
          <p:nvPr/>
        </p:nvSpPr>
        <p:spPr bwMode="auto">
          <a:xfrm>
            <a:off x="444500" y="798513"/>
            <a:ext cx="8229600" cy="1595437"/>
          </a:xfrm>
          <a:prstGeom prst="rect">
            <a:avLst/>
          </a:prstGeom>
          <a:noFill/>
          <a:ln w="12700">
            <a:noFill/>
            <a:miter lim="800000"/>
            <a:headEnd/>
            <a:tailEnd/>
          </a:ln>
        </p:spPr>
        <p:txBody>
          <a:bodyPr lIns="90488" tIns="44450" rIns="90488" bIns="44450" anchor="ctr"/>
          <a:lstStyle/>
          <a:p>
            <a:pPr algn="ctr" eaLnBrk="0" hangingPunct="0"/>
            <a:endParaRPr lang="en-US" sz="3600" b="1" dirty="0">
              <a:solidFill>
                <a:schemeClr val="bg1"/>
              </a:solidFill>
            </a:endParaRPr>
          </a:p>
          <a:p>
            <a:pPr algn="ctr" eaLnBrk="0" hangingPunct="0"/>
            <a:r>
              <a:rPr lang="en-US" sz="2400" b="1" dirty="0">
                <a:solidFill>
                  <a:schemeClr val="bg1"/>
                </a:solidFill>
              </a:rPr>
              <a:t>Washington State Archives</a:t>
            </a:r>
            <a:br>
              <a:rPr lang="en-US" sz="2400" b="1" dirty="0">
                <a:solidFill>
                  <a:schemeClr val="bg1"/>
                </a:solidFill>
              </a:rPr>
            </a:br>
            <a:r>
              <a:rPr lang="en-US" sz="4400" dirty="0">
                <a:solidFill>
                  <a:srgbClr val="F4EF0E"/>
                </a:solidFill>
              </a:rPr>
              <a:t/>
            </a:r>
            <a:br>
              <a:rPr lang="en-US" sz="4400" dirty="0">
                <a:solidFill>
                  <a:srgbClr val="F4EF0E"/>
                </a:solidFill>
              </a:rPr>
            </a:br>
            <a:r>
              <a:rPr lang="en-US" sz="4400" dirty="0">
                <a:solidFill>
                  <a:srgbClr val="F4EF0E"/>
                </a:solidFill>
              </a:rPr>
              <a:t/>
            </a:r>
            <a:br>
              <a:rPr lang="en-US" sz="4400" dirty="0">
                <a:solidFill>
                  <a:srgbClr val="F4EF0E"/>
                </a:solidFill>
              </a:rPr>
            </a:br>
            <a:endParaRPr lang="en-US" sz="4400" dirty="0">
              <a:solidFill>
                <a:srgbClr val="F4EF0E"/>
              </a:solidFill>
            </a:endParaRPr>
          </a:p>
        </p:txBody>
      </p:sp>
      <p:sp>
        <p:nvSpPr>
          <p:cNvPr id="5124" name="Rectangle 6"/>
          <p:cNvSpPr>
            <a:spLocks noChangeArrowheads="1"/>
          </p:cNvSpPr>
          <p:nvPr/>
        </p:nvSpPr>
        <p:spPr bwMode="auto">
          <a:xfrm>
            <a:off x="444500" y="1692275"/>
            <a:ext cx="8204200" cy="1014413"/>
          </a:xfrm>
          <a:prstGeom prst="rect">
            <a:avLst/>
          </a:prstGeom>
          <a:noFill/>
          <a:ln w="12700">
            <a:noFill/>
            <a:miter lim="800000"/>
            <a:headEnd/>
            <a:tailEnd/>
          </a:ln>
        </p:spPr>
        <p:txBody>
          <a:bodyPr lIns="90488" tIns="44450" rIns="90488" bIns="44450"/>
          <a:lstStyle/>
          <a:p>
            <a:pPr marL="342900" indent="-342900" eaLnBrk="0" hangingPunct="0">
              <a:spcBef>
                <a:spcPct val="20000"/>
              </a:spcBef>
              <a:buFont typeface="Monotype Sorts"/>
              <a:buChar char="r"/>
            </a:pPr>
            <a:endParaRPr lang="en-US" sz="2800">
              <a:solidFill>
                <a:srgbClr val="F4EF0E"/>
              </a:solidFill>
            </a:endParaRPr>
          </a:p>
          <a:p>
            <a:pPr marL="342900" indent="-342900" algn="ctr" eaLnBrk="0" hangingPunct="0">
              <a:spcBef>
                <a:spcPct val="20000"/>
              </a:spcBef>
              <a:buFont typeface="Monotype Sorts"/>
              <a:buNone/>
            </a:pPr>
            <a:endParaRPr lang="en-US" sz="6600" b="1" i="1">
              <a:solidFill>
                <a:schemeClr val="hlink"/>
              </a:solidFill>
            </a:endParaRPr>
          </a:p>
        </p:txBody>
      </p:sp>
      <p:sp>
        <p:nvSpPr>
          <p:cNvPr id="5125" name="Rectangle 7"/>
          <p:cNvSpPr>
            <a:spLocks noChangeArrowheads="1"/>
          </p:cNvSpPr>
          <p:nvPr/>
        </p:nvSpPr>
        <p:spPr bwMode="auto">
          <a:xfrm>
            <a:off x="7437438" y="6046788"/>
            <a:ext cx="180975" cy="454025"/>
          </a:xfrm>
          <a:prstGeom prst="rect">
            <a:avLst/>
          </a:prstGeom>
          <a:noFill/>
          <a:ln w="12700">
            <a:noFill/>
            <a:miter lim="800000"/>
            <a:headEnd/>
            <a:tailEnd/>
          </a:ln>
        </p:spPr>
        <p:txBody>
          <a:bodyPr wrap="none" lIns="90488" tIns="44450" rIns="90488" bIns="44450">
            <a:spAutoFit/>
          </a:bodyPr>
          <a:lstStyle/>
          <a:p>
            <a:pPr eaLnBrk="0" hangingPunct="0"/>
            <a:endParaRPr lang="en-US" sz="2400">
              <a:solidFill>
                <a:schemeClr val="tx1"/>
              </a:solidFill>
              <a:latin typeface="Book Antiqua" pitchFamily="18" charset="0"/>
            </a:endParaRPr>
          </a:p>
        </p:txBody>
      </p:sp>
      <p:sp>
        <p:nvSpPr>
          <p:cNvPr id="5126" name="Rectangle 8"/>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eaLnBrk="0" hangingPunct="0"/>
            <a:endParaRPr lang="en-US" sz="4400">
              <a:solidFill>
                <a:schemeClr val="bg1"/>
              </a:solidFill>
            </a:endParaRPr>
          </a:p>
        </p:txBody>
      </p:sp>
      <p:sp>
        <p:nvSpPr>
          <p:cNvPr id="5127" name="Rectangle 9"/>
          <p:cNvSpPr>
            <a:spLocks noChangeArrowheads="1"/>
          </p:cNvSpPr>
          <p:nvPr/>
        </p:nvSpPr>
        <p:spPr bwMode="auto">
          <a:xfrm>
            <a:off x="1371600" y="3581400"/>
            <a:ext cx="6400800" cy="1219200"/>
          </a:xfrm>
          <a:prstGeom prst="rect">
            <a:avLst/>
          </a:prstGeom>
          <a:noFill/>
          <a:ln w="9525">
            <a:noFill/>
            <a:miter lim="800000"/>
            <a:headEnd/>
            <a:tailEnd/>
          </a:ln>
        </p:spPr>
        <p:txBody>
          <a:bodyPr/>
          <a:lstStyle/>
          <a:p>
            <a:pPr algn="ctr" eaLnBrk="0" hangingPunct="0">
              <a:spcBef>
                <a:spcPct val="20000"/>
              </a:spcBef>
            </a:pPr>
            <a:endParaRPr lang="en-US" sz="3200">
              <a:solidFill>
                <a:schemeClr val="bg1"/>
              </a:solidFill>
            </a:endParaRPr>
          </a:p>
        </p:txBody>
      </p:sp>
      <p:sp>
        <p:nvSpPr>
          <p:cNvPr id="5128" name="Text Box 11"/>
          <p:cNvSpPr txBox="1">
            <a:spLocks noChangeArrowheads="1"/>
          </p:cNvSpPr>
          <p:nvPr/>
        </p:nvSpPr>
        <p:spPr bwMode="auto">
          <a:xfrm>
            <a:off x="537210" y="4908667"/>
            <a:ext cx="8092440" cy="2246769"/>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chemeClr val="bg1"/>
                </a:solidFill>
              </a:rPr>
              <a:t>Presented by</a:t>
            </a:r>
            <a:r>
              <a:rPr lang="en-US" sz="2000" dirty="0" smtClean="0">
                <a:solidFill>
                  <a:schemeClr val="bg1"/>
                </a:solidFill>
              </a:rPr>
              <a:t>:</a:t>
            </a:r>
          </a:p>
          <a:p>
            <a:pPr algn="ctr" eaLnBrk="0" hangingPunct="0">
              <a:spcBef>
                <a:spcPts val="0"/>
              </a:spcBef>
            </a:pPr>
            <a:r>
              <a:rPr lang="en-US" sz="2000" dirty="0" smtClean="0">
                <a:solidFill>
                  <a:schemeClr val="bg1"/>
                </a:solidFill>
              </a:rPr>
              <a:t>Leslie Koziara, CRM, ERMP</a:t>
            </a:r>
          </a:p>
          <a:p>
            <a:pPr algn="ctr" eaLnBrk="0" hangingPunct="0">
              <a:spcBef>
                <a:spcPts val="0"/>
              </a:spcBef>
            </a:pPr>
            <a:r>
              <a:rPr lang="en-US" sz="2000" dirty="0" smtClean="0">
                <a:solidFill>
                  <a:schemeClr val="bg1"/>
                </a:solidFill>
              </a:rPr>
              <a:t>Electronic Records Management Consultant</a:t>
            </a:r>
          </a:p>
          <a:p>
            <a:pPr algn="ctr" eaLnBrk="0" hangingPunct="0">
              <a:spcBef>
                <a:spcPts val="0"/>
              </a:spcBef>
            </a:pPr>
            <a:r>
              <a:rPr lang="en-US" sz="2000" dirty="0" smtClean="0">
                <a:solidFill>
                  <a:schemeClr val="bg1"/>
                </a:solidFill>
              </a:rPr>
              <a:t>leslie.koziara@sos.wa.gov       360-586-4893</a:t>
            </a:r>
          </a:p>
          <a:p>
            <a:pPr algn="ctr" eaLnBrk="0" hangingPunct="0">
              <a:spcBef>
                <a:spcPct val="50000"/>
              </a:spcBef>
            </a:pPr>
            <a:endParaRPr lang="en-US" sz="2000" dirty="0" smtClean="0">
              <a:solidFill>
                <a:schemeClr val="bg1"/>
              </a:solidFill>
            </a:endParaRPr>
          </a:p>
          <a:p>
            <a:pPr algn="ctr" eaLnBrk="0" hangingPunct="0">
              <a:spcBef>
                <a:spcPct val="50000"/>
              </a:spcBef>
            </a:pPr>
            <a:endParaRPr lang="en-US" sz="2000" dirty="0" smtClean="0">
              <a:solidFill>
                <a:schemeClr val="bg1"/>
              </a:solidFill>
            </a:endParaRPr>
          </a:p>
        </p:txBody>
      </p:sp>
      <p:sp>
        <p:nvSpPr>
          <p:cNvPr id="5129" name="Text Box 13"/>
          <p:cNvSpPr txBox="1">
            <a:spLocks noChangeArrowheads="1"/>
          </p:cNvSpPr>
          <p:nvPr/>
        </p:nvSpPr>
        <p:spPr bwMode="auto">
          <a:xfrm>
            <a:off x="1190625" y="4092575"/>
            <a:ext cx="6646863" cy="366713"/>
          </a:xfrm>
          <a:prstGeom prst="rect">
            <a:avLst/>
          </a:prstGeom>
          <a:noFill/>
          <a:ln w="9525">
            <a:noFill/>
            <a:miter lim="800000"/>
            <a:headEnd/>
            <a:tailEnd/>
          </a:ln>
        </p:spPr>
        <p:txBody>
          <a:bodyPr>
            <a:spAutoFit/>
          </a:bodyPr>
          <a:lstStyle/>
          <a:p>
            <a:pPr algn="ctr" eaLnBrk="0" hangingPunct="0">
              <a:spcBef>
                <a:spcPct val="50000"/>
              </a:spcBef>
            </a:pPr>
            <a:endParaRPr lang="en-US"/>
          </a:p>
        </p:txBody>
      </p:sp>
      <p:sp>
        <p:nvSpPr>
          <p:cNvPr id="5130" name="Text Box 14"/>
          <p:cNvSpPr txBox="1">
            <a:spLocks noChangeArrowheads="1"/>
          </p:cNvSpPr>
          <p:nvPr/>
        </p:nvSpPr>
        <p:spPr bwMode="auto">
          <a:xfrm>
            <a:off x="295275" y="1324645"/>
            <a:ext cx="8628063" cy="3477875"/>
          </a:xfrm>
          <a:prstGeom prst="rect">
            <a:avLst/>
          </a:prstGeom>
          <a:noFill/>
          <a:ln w="9525">
            <a:noFill/>
            <a:miter lim="800000"/>
            <a:headEnd/>
            <a:tailEnd/>
          </a:ln>
        </p:spPr>
        <p:txBody>
          <a:bodyPr>
            <a:spAutoFit/>
          </a:bodyPr>
          <a:lstStyle/>
          <a:p>
            <a:pPr algn="ctr" eaLnBrk="0" hangingPunct="0">
              <a:spcBef>
                <a:spcPct val="50000"/>
              </a:spcBef>
            </a:pPr>
            <a:r>
              <a:rPr lang="en-US" sz="4000" b="1" dirty="0" smtClean="0"/>
              <a:t>Electronic Records Management :</a:t>
            </a:r>
          </a:p>
          <a:p>
            <a:pPr algn="ctr" eaLnBrk="0" hangingPunct="0">
              <a:spcBef>
                <a:spcPct val="50000"/>
              </a:spcBef>
            </a:pPr>
            <a:r>
              <a:rPr lang="en-US" sz="4000" b="1" dirty="0" smtClean="0"/>
              <a:t>Put Out The Fire!</a:t>
            </a:r>
          </a:p>
          <a:p>
            <a:pPr algn="ctr" eaLnBrk="0" hangingPunct="0">
              <a:spcBef>
                <a:spcPct val="50000"/>
              </a:spcBef>
            </a:pPr>
            <a:endParaRPr lang="en-US" sz="4000" b="1" i="1" dirty="0"/>
          </a:p>
          <a:p>
            <a:pPr algn="ctr" eaLnBrk="0" hangingPunct="0">
              <a:spcBef>
                <a:spcPct val="50000"/>
              </a:spcBef>
            </a:pPr>
            <a:endParaRPr lang="en-US" sz="4000" b="1" dirty="0">
              <a:solidFill>
                <a:srgbClr val="F4EF0E"/>
              </a:solidFill>
            </a:endParaRPr>
          </a:p>
        </p:txBody>
      </p:sp>
      <p:pic>
        <p:nvPicPr>
          <p:cNvPr id="1030" name="Picture 6" descr="C:\Documents and Settings\lkoziara\Local Settings\Temporary Internet Files\Content.IE5\SEIM3TR8\MC900056964[1].wmf"/>
          <p:cNvPicPr>
            <a:picLocks noChangeAspect="1" noChangeArrowheads="1"/>
          </p:cNvPicPr>
          <p:nvPr/>
        </p:nvPicPr>
        <p:blipFill>
          <a:blip r:embed="rId3" cstate="print"/>
          <a:srcRect/>
          <a:stretch>
            <a:fillRect/>
          </a:stretch>
        </p:blipFill>
        <p:spPr bwMode="auto">
          <a:xfrm>
            <a:off x="3229896" y="3071115"/>
            <a:ext cx="2212258" cy="176635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247"/>
            <a:ext cx="8229600" cy="1143000"/>
          </a:xfrm>
        </p:spPr>
        <p:txBody>
          <a:bodyPr/>
          <a:lstStyle/>
          <a:p>
            <a:r>
              <a:rPr lang="en-US" dirty="0" smtClean="0">
                <a:solidFill>
                  <a:srgbClr val="FFFF00"/>
                </a:solidFill>
              </a:rPr>
              <a:t>Designated retention period? Huh?</a:t>
            </a:r>
            <a:endParaRPr lang="en-US" dirty="0">
              <a:solidFill>
                <a:srgbClr val="FFFF00"/>
              </a:solidFill>
            </a:endParaRPr>
          </a:p>
        </p:txBody>
      </p:sp>
      <p:sp>
        <p:nvSpPr>
          <p:cNvPr id="3" name="Content Placeholder 2"/>
          <p:cNvSpPr>
            <a:spLocks noGrp="1"/>
          </p:cNvSpPr>
          <p:nvPr>
            <p:ph idx="1"/>
          </p:nvPr>
        </p:nvSpPr>
        <p:spPr>
          <a:xfrm>
            <a:off x="457200" y="2240923"/>
            <a:ext cx="8229600" cy="3885239"/>
          </a:xfrm>
        </p:spPr>
        <p:txBody>
          <a:bodyPr/>
          <a:lstStyle/>
          <a:p>
            <a:r>
              <a:rPr lang="en-US" dirty="0" smtClean="0">
                <a:solidFill>
                  <a:schemeClr val="bg1"/>
                </a:solidFill>
              </a:rPr>
              <a:t>If you are new to RM, </a:t>
            </a:r>
            <a:r>
              <a:rPr lang="en-US" dirty="0" smtClean="0">
                <a:solidFill>
                  <a:schemeClr val="bg1"/>
                </a:solidFill>
              </a:rPr>
              <a:t> there is a document for </a:t>
            </a:r>
            <a:r>
              <a:rPr lang="en-US" dirty="0" smtClean="0">
                <a:solidFill>
                  <a:schemeClr val="bg1"/>
                </a:solidFill>
              </a:rPr>
              <a:t>managing public records for retention and disposition is </a:t>
            </a:r>
            <a:r>
              <a:rPr lang="en-US" dirty="0" smtClean="0">
                <a:solidFill>
                  <a:schemeClr val="bg1"/>
                </a:solidFill>
              </a:rPr>
              <a:t>called </a:t>
            </a:r>
            <a:r>
              <a:rPr lang="en-US" dirty="0" smtClean="0">
                <a:solidFill>
                  <a:schemeClr val="bg1"/>
                </a:solidFill>
              </a:rPr>
              <a:t>a “retention schedule</a:t>
            </a:r>
            <a:r>
              <a:rPr lang="en-US" dirty="0" smtClean="0">
                <a:solidFill>
                  <a:schemeClr val="bg1"/>
                </a:solidFill>
              </a:rPr>
              <a:t>”</a:t>
            </a:r>
            <a:endParaRPr lang="en-US" dirty="0" smtClean="0">
              <a:solidFill>
                <a:schemeClr val="bg1"/>
              </a:solidFill>
            </a:endParaRPr>
          </a:p>
          <a:p>
            <a:r>
              <a:rPr lang="en-US" dirty="0" smtClean="0">
                <a:solidFill>
                  <a:schemeClr val="bg1"/>
                </a:solidFill>
              </a:rPr>
              <a:t>Each agency will use two schedules:</a:t>
            </a:r>
          </a:p>
          <a:p>
            <a:pPr lvl="1"/>
            <a:r>
              <a:rPr lang="en-US" dirty="0" smtClean="0">
                <a:solidFill>
                  <a:schemeClr val="bg1"/>
                </a:solidFill>
              </a:rPr>
              <a:t>CORE  (Common Records)</a:t>
            </a:r>
          </a:p>
          <a:p>
            <a:pPr lvl="1"/>
            <a:r>
              <a:rPr lang="en-US" dirty="0" smtClean="0">
                <a:solidFill>
                  <a:schemeClr val="bg1"/>
                </a:solidFill>
              </a:rPr>
              <a:t>Fire </a:t>
            </a:r>
            <a:r>
              <a:rPr lang="en-US" dirty="0" smtClean="0">
                <a:solidFill>
                  <a:schemeClr val="bg1"/>
                </a:solidFill>
              </a:rPr>
              <a:t>and </a:t>
            </a:r>
            <a:r>
              <a:rPr lang="en-US" dirty="0" smtClean="0">
                <a:solidFill>
                  <a:schemeClr val="bg1"/>
                </a:solidFill>
              </a:rPr>
              <a:t>Emergency </a:t>
            </a:r>
            <a:r>
              <a:rPr lang="en-US" dirty="0" smtClean="0">
                <a:solidFill>
                  <a:schemeClr val="bg1"/>
                </a:solidFill>
              </a:rPr>
              <a:t>Sector Schedule (under development)</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2" y="596610"/>
            <a:ext cx="8229600" cy="1143000"/>
          </a:xfrm>
        </p:spPr>
        <p:txBody>
          <a:bodyPr/>
          <a:lstStyle/>
          <a:p>
            <a:r>
              <a:rPr lang="en-US" sz="3600" dirty="0" smtClean="0">
                <a:solidFill>
                  <a:srgbClr val="FFFF00"/>
                </a:solidFill>
              </a:rPr>
              <a:t>Regardless of format – use for both paper and electronic records</a:t>
            </a:r>
            <a:endParaRPr lang="en-US" sz="3600" dirty="0">
              <a:solidFill>
                <a:srgbClr val="FFFF00"/>
              </a:solidFill>
            </a:endParaRPr>
          </a:p>
        </p:txBody>
      </p:sp>
      <p:sp>
        <p:nvSpPr>
          <p:cNvPr id="3" name="Content Placeholder 2"/>
          <p:cNvSpPr>
            <a:spLocks noGrp="1"/>
          </p:cNvSpPr>
          <p:nvPr>
            <p:ph idx="1"/>
          </p:nvPr>
        </p:nvSpPr>
        <p:spPr>
          <a:xfrm>
            <a:off x="418563" y="2125014"/>
            <a:ext cx="8229600" cy="4271605"/>
          </a:xfrm>
        </p:spPr>
        <p:txBody>
          <a:bodyPr/>
          <a:lstStyle/>
          <a:p>
            <a:r>
              <a:rPr lang="en-US" dirty="0" smtClean="0">
                <a:solidFill>
                  <a:schemeClr val="bg1"/>
                </a:solidFill>
              </a:rPr>
              <a:t>Retention schedules tell you:</a:t>
            </a:r>
          </a:p>
          <a:p>
            <a:pPr lvl="1"/>
            <a:r>
              <a:rPr lang="en-US" dirty="0" smtClean="0">
                <a:solidFill>
                  <a:schemeClr val="bg1"/>
                </a:solidFill>
              </a:rPr>
              <a:t>What types of records (grouped by record series) you are required to keep</a:t>
            </a:r>
          </a:p>
          <a:p>
            <a:pPr lvl="1"/>
            <a:r>
              <a:rPr lang="en-US" dirty="0" smtClean="0">
                <a:solidFill>
                  <a:schemeClr val="bg1"/>
                </a:solidFill>
              </a:rPr>
              <a:t>How long you are required to keep them</a:t>
            </a:r>
          </a:p>
          <a:p>
            <a:pPr lvl="1"/>
            <a:r>
              <a:rPr lang="en-US" dirty="0" smtClean="0">
                <a:solidFill>
                  <a:schemeClr val="bg1"/>
                </a:solidFill>
              </a:rPr>
              <a:t>What to do with the records once retention has been met:</a:t>
            </a:r>
          </a:p>
          <a:p>
            <a:pPr lvl="2"/>
            <a:r>
              <a:rPr lang="en-US" dirty="0" smtClean="0">
                <a:solidFill>
                  <a:schemeClr val="bg1"/>
                </a:solidFill>
              </a:rPr>
              <a:t>Destroy (roughly 95% of the time)</a:t>
            </a:r>
          </a:p>
          <a:p>
            <a:pPr lvl="2"/>
            <a:r>
              <a:rPr lang="en-US" dirty="0" smtClean="0">
                <a:solidFill>
                  <a:schemeClr val="bg1"/>
                </a:solidFill>
              </a:rPr>
              <a:t>Transfer to Archives (roughly 5% of what’s left)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2" y="761335"/>
            <a:ext cx="8229600" cy="1143000"/>
          </a:xfrm>
        </p:spPr>
        <p:txBody>
          <a:bodyPr/>
          <a:lstStyle/>
          <a:p>
            <a:r>
              <a:rPr lang="en-US" dirty="0" smtClean="0">
                <a:solidFill>
                  <a:srgbClr val="FFFF00"/>
                </a:solidFill>
              </a:rPr>
              <a:t>“Defensible Disposition”</a:t>
            </a:r>
            <a:endParaRPr lang="en-US" dirty="0">
              <a:solidFill>
                <a:srgbClr val="FFFF00"/>
              </a:solidFill>
            </a:endParaRPr>
          </a:p>
        </p:txBody>
      </p:sp>
      <p:sp>
        <p:nvSpPr>
          <p:cNvPr id="3" name="Content Placeholder 2"/>
          <p:cNvSpPr>
            <a:spLocks noGrp="1"/>
          </p:cNvSpPr>
          <p:nvPr>
            <p:ph idx="1"/>
          </p:nvPr>
        </p:nvSpPr>
        <p:spPr>
          <a:xfrm>
            <a:off x="457200" y="1843548"/>
            <a:ext cx="8229600" cy="4282615"/>
          </a:xfrm>
        </p:spPr>
        <p:txBody>
          <a:bodyPr/>
          <a:lstStyle/>
          <a:p>
            <a:pPr algn="ctr">
              <a:buNone/>
            </a:pPr>
            <a:r>
              <a:rPr lang="en-US" sz="3600" dirty="0" smtClean="0">
                <a:solidFill>
                  <a:schemeClr val="bg1"/>
                </a:solidFill>
              </a:rPr>
              <a:t>Retention schedules are legal documents and provide agencies with the authority to get rid of records once retention has been met</a:t>
            </a:r>
            <a:endParaRPr lang="en-US" sz="3600" dirty="0"/>
          </a:p>
        </p:txBody>
      </p:sp>
      <p:pic>
        <p:nvPicPr>
          <p:cNvPr id="4" name="Picture 2" descr="C:\Documents and Settings\lkoziara\Local Settings\Temporary Internet Files\Content.IE5\UMV11XVB\MC900287437[1].wmf"/>
          <p:cNvPicPr>
            <a:picLocks noChangeAspect="1" noChangeArrowheads="1"/>
          </p:cNvPicPr>
          <p:nvPr/>
        </p:nvPicPr>
        <p:blipFill>
          <a:blip r:embed="rId2" cstate="print"/>
          <a:srcRect/>
          <a:stretch>
            <a:fillRect/>
          </a:stretch>
        </p:blipFill>
        <p:spPr bwMode="auto">
          <a:xfrm>
            <a:off x="3204391" y="4454013"/>
            <a:ext cx="2912198" cy="208555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8" y="648126"/>
            <a:ext cx="8229600" cy="1143000"/>
          </a:xfrm>
        </p:spPr>
        <p:txBody>
          <a:bodyPr/>
          <a:lstStyle/>
          <a:p>
            <a:r>
              <a:rPr lang="en-US" dirty="0" smtClean="0">
                <a:solidFill>
                  <a:srgbClr val="FFFF00"/>
                </a:solidFill>
              </a:rPr>
              <a:t>Approved schedules</a:t>
            </a:r>
            <a:br>
              <a:rPr lang="en-US" dirty="0" smtClean="0">
                <a:solidFill>
                  <a:srgbClr val="FFFF00"/>
                </a:solidFill>
              </a:rPr>
            </a:br>
            <a:r>
              <a:rPr lang="en-US" dirty="0" smtClean="0">
                <a:solidFill>
                  <a:srgbClr val="FFFF00"/>
                </a:solidFill>
              </a:rPr>
              <a:t> available online</a:t>
            </a:r>
            <a:endParaRPr lang="en-US" dirty="0">
              <a:solidFill>
                <a:srgbClr val="FFFF00"/>
              </a:solidFill>
            </a:endParaRPr>
          </a:p>
        </p:txBody>
      </p:sp>
      <p:sp>
        <p:nvSpPr>
          <p:cNvPr id="3" name="Content Placeholder 2"/>
          <p:cNvSpPr>
            <a:spLocks noGrp="1"/>
          </p:cNvSpPr>
          <p:nvPr>
            <p:ph idx="1"/>
          </p:nvPr>
        </p:nvSpPr>
        <p:spPr>
          <a:xfrm>
            <a:off x="457200" y="2382591"/>
            <a:ext cx="8229600" cy="3743571"/>
          </a:xfrm>
        </p:spPr>
        <p:txBody>
          <a:bodyPr/>
          <a:lstStyle/>
          <a:p>
            <a:pPr algn="ctr">
              <a:buNone/>
            </a:pPr>
            <a:r>
              <a:rPr lang="en-US" dirty="0" smtClean="0">
                <a:solidFill>
                  <a:schemeClr val="bg1"/>
                </a:solidFill>
              </a:rPr>
              <a:t>www.sos.wa.gov/archives</a:t>
            </a:r>
          </a:p>
          <a:p>
            <a:pPr algn="ctr">
              <a:buNone/>
            </a:pPr>
            <a:endParaRPr lang="en-US" dirty="0" smtClean="0">
              <a:solidFill>
                <a:schemeClr val="bg1"/>
              </a:solidFill>
            </a:endParaRPr>
          </a:p>
          <a:p>
            <a:pPr algn="ctr">
              <a:buNone/>
            </a:pPr>
            <a:r>
              <a:rPr lang="en-US" dirty="0" smtClean="0">
                <a:solidFill>
                  <a:schemeClr val="bg1"/>
                </a:solidFill>
              </a:rPr>
              <a:t>Click on: Local Government Services</a:t>
            </a:r>
          </a:p>
          <a:p>
            <a:pPr algn="ctr">
              <a:buNone/>
            </a:pPr>
            <a:endParaRPr lang="en-US" dirty="0" smtClean="0">
              <a:solidFill>
                <a:schemeClr val="bg1"/>
              </a:solidFill>
            </a:endParaRPr>
          </a:p>
          <a:p>
            <a:pPr algn="ctr">
              <a:buNone/>
            </a:pPr>
            <a:r>
              <a:rPr lang="en-US" dirty="0" smtClean="0">
                <a:solidFill>
                  <a:schemeClr val="bg1"/>
                </a:solidFill>
              </a:rPr>
              <a:t>Then:  Retention Schedules</a:t>
            </a:r>
          </a:p>
          <a:p>
            <a:pPr>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2" y="830715"/>
            <a:ext cx="8229600" cy="1143000"/>
          </a:xfrm>
        </p:spPr>
        <p:txBody>
          <a:bodyPr/>
          <a:lstStyle/>
          <a:p>
            <a:r>
              <a:rPr lang="en-US" dirty="0" smtClean="0">
                <a:solidFill>
                  <a:srgbClr val="FFFF00"/>
                </a:solidFill>
              </a:rPr>
              <a:t>Can I Print and Then Delete Electronic Records?</a:t>
            </a:r>
            <a:endParaRPr lang="en-US" dirty="0">
              <a:solidFill>
                <a:srgbClr val="FFFF00"/>
              </a:solidFill>
            </a:endParaRPr>
          </a:p>
        </p:txBody>
      </p:sp>
      <p:sp>
        <p:nvSpPr>
          <p:cNvPr id="3" name="Content Placeholder 2"/>
          <p:cNvSpPr>
            <a:spLocks noGrp="1"/>
          </p:cNvSpPr>
          <p:nvPr>
            <p:ph idx="1"/>
          </p:nvPr>
        </p:nvSpPr>
        <p:spPr>
          <a:xfrm>
            <a:off x="482958" y="2292439"/>
            <a:ext cx="8229600" cy="3666298"/>
          </a:xfrm>
        </p:spPr>
        <p:txBody>
          <a:bodyPr/>
          <a:lstStyle/>
          <a:p>
            <a:pPr>
              <a:buNone/>
            </a:pPr>
            <a:r>
              <a:rPr lang="en-US" sz="3600" i="1" dirty="0" smtClean="0">
                <a:solidFill>
                  <a:schemeClr val="bg1"/>
                </a:solidFill>
              </a:rPr>
              <a:t>		</a:t>
            </a:r>
          </a:p>
          <a:p>
            <a:pPr>
              <a:buNone/>
            </a:pPr>
            <a:r>
              <a:rPr lang="en-US" sz="3600" i="1" dirty="0" smtClean="0">
                <a:solidFill>
                  <a:schemeClr val="bg1"/>
                </a:solidFill>
              </a:rPr>
              <a:t>   NO - Printing and retaining a hard copy is not a substitute for the electronic version</a:t>
            </a:r>
            <a:r>
              <a:rPr lang="en-US" sz="3600" dirty="0" smtClean="0">
                <a:solidFill>
                  <a:schemeClr val="bg1"/>
                </a:solidFill>
              </a:rPr>
              <a:t> </a:t>
            </a:r>
            <a:r>
              <a:rPr lang="en-US" sz="3600" i="1" dirty="0" smtClean="0">
                <a:solidFill>
                  <a:schemeClr val="bg1"/>
                </a:solidFill>
              </a:rPr>
              <a:t>unless approved by the appropriate records committee.</a:t>
            </a:r>
          </a:p>
          <a:p>
            <a:pPr>
              <a:buNone/>
            </a:pPr>
            <a:endParaRPr lang="en-US" i="1" dirty="0" smtClean="0">
              <a:solidFill>
                <a:schemeClr val="bg1"/>
              </a:solidFill>
            </a:endParaRPr>
          </a:p>
          <a:p>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4EF0E"/>
                </a:solidFill>
              </a:rPr>
              <a:t>Why Printing Doesn’t Work</a:t>
            </a:r>
          </a:p>
        </p:txBody>
      </p:sp>
      <p:sp>
        <p:nvSpPr>
          <p:cNvPr id="14339" name="Rectangle 5"/>
          <p:cNvSpPr>
            <a:spLocks noGrp="1" noChangeArrowheads="1"/>
          </p:cNvSpPr>
          <p:nvPr>
            <p:ph type="body"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Metadata associated with “born digital” records establishes and preserves the authenticity of the record which is the evidence of the transaction it documents.</a:t>
            </a:r>
          </a:p>
          <a:p>
            <a:pPr eaLnBrk="1" hangingPunct="1"/>
            <a:endParaRPr lang="en-US" sz="1600" smtClean="0">
              <a:solidFill>
                <a:schemeClr val="bg1"/>
              </a:solidFill>
            </a:endParaRPr>
          </a:p>
          <a:p>
            <a:pPr eaLnBrk="1" hangingPunct="1"/>
            <a:r>
              <a:rPr lang="en-US" smtClean="0">
                <a:solidFill>
                  <a:schemeClr val="bg1"/>
                </a:solidFill>
              </a:rPr>
              <a:t>Printing electronic records (e.g. emails) preserves the informational content but not the authenticity of the record.</a:t>
            </a:r>
          </a:p>
          <a:p>
            <a:pPr eaLnBrk="1" hangingPunct="1"/>
            <a:endParaRPr lang="en-US" smtClean="0">
              <a:solidFill>
                <a:schemeClr val="bg1"/>
              </a:solidFill>
            </a:endParaRPr>
          </a:p>
          <a:p>
            <a:pPr eaLnBrk="1" hangingPunct="1"/>
            <a:endParaRPr lang="en-US" sz="1600" smtClean="0">
              <a:solidFill>
                <a:schemeClr val="bg1"/>
              </a:solidFill>
            </a:endParaRPr>
          </a:p>
          <a:p>
            <a:pPr eaLnBrk="1" hangingPunct="1"/>
            <a:endParaRPr lang="en-US" smtClean="0">
              <a:solidFill>
                <a:schemeClr val="bg1"/>
              </a:solidFill>
            </a:endParaRPr>
          </a:p>
          <a:p>
            <a:pPr eaLnBrk="1" hangingPunct="1">
              <a:lnSpc>
                <a:spcPct val="90000"/>
              </a:lnSpc>
            </a:pPr>
            <a:endParaRPr lang="en-US" smtClean="0">
              <a:solidFill>
                <a:schemeClr val="bg1"/>
              </a:solidFill>
            </a:endParaRPr>
          </a:p>
        </p:txBody>
      </p:sp>
      <p:sp>
        <p:nvSpPr>
          <p:cNvPr id="14340" name="Slide Number Placeholder 5"/>
          <p:cNvSpPr txBox="1">
            <a:spLocks/>
          </p:cNvSpPr>
          <p:nvPr/>
        </p:nvSpPr>
        <p:spPr bwMode="auto">
          <a:xfrm>
            <a:off x="6553200" y="6245225"/>
            <a:ext cx="2133600" cy="476250"/>
          </a:xfrm>
          <a:prstGeom prst="rect">
            <a:avLst/>
          </a:prstGeom>
          <a:noFill/>
          <a:ln w="9525">
            <a:noFill/>
            <a:miter lim="800000"/>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What is a “Born Digital” Record?</a:t>
            </a:r>
          </a:p>
        </p:txBody>
      </p:sp>
      <p:sp>
        <p:nvSpPr>
          <p:cNvPr id="49155" name="Rectangle 5"/>
          <p:cNvSpPr>
            <a:spLocks noGrp="1" noChangeArrowheads="1"/>
          </p:cNvSpPr>
          <p:nvPr>
            <p:ph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Regardless of how it was created:</a:t>
            </a:r>
          </a:p>
          <a:p>
            <a:pPr lvl="1" eaLnBrk="1" hangingPunct="1"/>
            <a:r>
              <a:rPr lang="en-US" dirty="0" smtClean="0">
                <a:solidFill>
                  <a:schemeClr val="bg1"/>
                </a:solidFill>
              </a:rPr>
              <a:t>If the transaction or evidence of public business occurs in paper then the paper record needs to be retained.</a:t>
            </a:r>
          </a:p>
          <a:p>
            <a:pPr lvl="1" eaLnBrk="1" hangingPunct="1"/>
            <a:r>
              <a:rPr lang="en-US" dirty="0" smtClean="0">
                <a:solidFill>
                  <a:schemeClr val="bg1"/>
                </a:solidFill>
              </a:rPr>
              <a:t>If the transaction or evidence of public business occurs electronically then the electronic record needs to be retained.</a:t>
            </a:r>
          </a:p>
          <a:p>
            <a:pPr eaLnBrk="1" hangingPunct="1"/>
            <a:endParaRPr lang="en-US" sz="1600" dirty="0" smtClean="0">
              <a:solidFill>
                <a:schemeClr val="bg1"/>
              </a:solidFill>
            </a:endParaRPr>
          </a:p>
          <a:p>
            <a:pPr eaLnBrk="1" hangingPunct="1">
              <a:lnSpc>
                <a:spcPct val="90000"/>
              </a:lnSpc>
              <a:buNone/>
            </a:pPr>
            <a:endParaRPr lang="en-US" dirty="0" smtClean="0">
              <a:solidFill>
                <a:schemeClr val="bg1"/>
              </a:solidFill>
            </a:endParaRPr>
          </a:p>
        </p:txBody>
      </p:sp>
      <p:sp>
        <p:nvSpPr>
          <p:cNvPr id="4" name="Rectangle 3"/>
          <p:cNvSpPr/>
          <p:nvPr/>
        </p:nvSpPr>
        <p:spPr>
          <a:xfrm>
            <a:off x="1850570" y="6234538"/>
            <a:ext cx="5595257" cy="369332"/>
          </a:xfrm>
          <a:prstGeom prst="rect">
            <a:avLst/>
          </a:prstGeom>
        </p:spPr>
        <p:txBody>
          <a:bodyPr wrap="square">
            <a:spAutoFit/>
          </a:bodyPr>
          <a:lstStyle/>
          <a:p>
            <a:r>
              <a:rPr lang="en-US" dirty="0" smtClean="0">
                <a:solidFill>
                  <a:schemeClr val="bg1"/>
                </a:solidFill>
                <a:latin typeface="ElegaGarmnd BT" pitchFamily="18" charset="0"/>
              </a:rPr>
              <a:t>Washington State Archives   </a:t>
            </a:r>
            <a:r>
              <a:rPr lang="en-US" sz="1600" i="1" dirty="0" smtClean="0">
                <a:solidFill>
                  <a:schemeClr val="bg1"/>
                </a:solidFill>
                <a:latin typeface="Hancock" pitchFamily="66" charset="0"/>
              </a:rPr>
              <a:t>Documenting Democracy</a:t>
            </a:r>
            <a:endParaRPr lang="en-US" sz="1600" i="1" dirty="0">
              <a:solidFill>
                <a:schemeClr val="bg1"/>
              </a:solidFill>
              <a:latin typeface="Hancock" pitchFamily="66" charset="0"/>
            </a:endParaRPr>
          </a:p>
        </p:txBody>
      </p:sp>
    </p:spTree>
  </p:cSld>
  <p:clrMapOvr>
    <a:masterClrMapping/>
  </p:clrMapOvr>
  <p:transition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What is “Born Digital”? #1</a:t>
            </a:r>
          </a:p>
        </p:txBody>
      </p:sp>
      <p:sp>
        <p:nvSpPr>
          <p:cNvPr id="49155" name="Rectangle 5"/>
          <p:cNvSpPr>
            <a:spLocks noGrp="1" noChangeArrowheads="1"/>
          </p:cNvSpPr>
          <p:nvPr>
            <p:ph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r>
              <a:rPr lang="en-US" dirty="0" smtClean="0">
                <a:solidFill>
                  <a:schemeClr val="bg1"/>
                </a:solidFill>
              </a:rPr>
              <a:t>Minutes are drafted using Microsoft Word and then printed.</a:t>
            </a:r>
          </a:p>
          <a:p>
            <a:pPr lvl="1" eaLnBrk="1" hangingPunct="1"/>
            <a:r>
              <a:rPr lang="en-US" dirty="0" smtClean="0">
                <a:solidFill>
                  <a:schemeClr val="bg1"/>
                </a:solidFill>
              </a:rPr>
              <a:t>Chair signs the printed minutes at the next meeting.</a:t>
            </a:r>
          </a:p>
          <a:p>
            <a:pPr lvl="1" eaLnBrk="1" hangingPunct="1"/>
            <a:r>
              <a:rPr lang="en-US" dirty="0" smtClean="0">
                <a:solidFill>
                  <a:schemeClr val="bg1"/>
                </a:solidFill>
              </a:rPr>
              <a:t>Transaction of public business occurs in paper so the signed paper minutes need to be retained.</a:t>
            </a:r>
          </a:p>
          <a:p>
            <a:pPr eaLnBrk="1" hangingPunct="1"/>
            <a:endParaRPr lang="en-US" sz="1600" dirty="0" smtClean="0">
              <a:solidFill>
                <a:schemeClr val="bg1"/>
              </a:solidFill>
            </a:endParaRPr>
          </a:p>
          <a:p>
            <a:pPr eaLnBrk="1" hangingPunct="1">
              <a:lnSpc>
                <a:spcPct val="90000"/>
              </a:lnSpc>
              <a:buNone/>
            </a:pPr>
            <a:endParaRPr lang="en-US" dirty="0" smtClean="0">
              <a:solidFill>
                <a:schemeClr val="bg1"/>
              </a:solidFill>
            </a:endParaRPr>
          </a:p>
        </p:txBody>
      </p:sp>
      <p:sp>
        <p:nvSpPr>
          <p:cNvPr id="4" name="Rectangle 3"/>
          <p:cNvSpPr/>
          <p:nvPr/>
        </p:nvSpPr>
        <p:spPr>
          <a:xfrm>
            <a:off x="1850570" y="6234538"/>
            <a:ext cx="5595257" cy="369332"/>
          </a:xfrm>
          <a:prstGeom prst="rect">
            <a:avLst/>
          </a:prstGeom>
        </p:spPr>
        <p:txBody>
          <a:bodyPr wrap="square">
            <a:spAutoFit/>
          </a:bodyPr>
          <a:lstStyle/>
          <a:p>
            <a:r>
              <a:rPr lang="en-US" dirty="0" smtClean="0">
                <a:solidFill>
                  <a:schemeClr val="bg1"/>
                </a:solidFill>
                <a:latin typeface="ElegaGarmnd BT" pitchFamily="18" charset="0"/>
              </a:rPr>
              <a:t>Washington State Archives   </a:t>
            </a:r>
            <a:r>
              <a:rPr lang="en-US" sz="1600" i="1" dirty="0" smtClean="0">
                <a:solidFill>
                  <a:schemeClr val="bg1"/>
                </a:solidFill>
                <a:latin typeface="Hancock" pitchFamily="66" charset="0"/>
              </a:rPr>
              <a:t>Documenting Democracy</a:t>
            </a:r>
            <a:endParaRPr lang="en-US" sz="1600" i="1" dirty="0">
              <a:solidFill>
                <a:schemeClr val="bg1"/>
              </a:solidFill>
              <a:latin typeface="Hancock" pitchFamily="66" charset="0"/>
            </a:endParaRPr>
          </a:p>
        </p:txBody>
      </p:sp>
    </p:spTree>
  </p:cSld>
  <p:clrMapOvr>
    <a:masterClrMapping/>
  </p:clrMapOvr>
  <p:transition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What is “Born Digital”? #2</a:t>
            </a:r>
          </a:p>
        </p:txBody>
      </p:sp>
      <p:sp>
        <p:nvSpPr>
          <p:cNvPr id="49155" name="Rectangle 5"/>
          <p:cNvSpPr>
            <a:spLocks noGrp="1" noChangeArrowheads="1"/>
          </p:cNvSpPr>
          <p:nvPr>
            <p:ph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r>
              <a:rPr lang="en-US" dirty="0" smtClean="0">
                <a:solidFill>
                  <a:schemeClr val="bg1"/>
                </a:solidFill>
              </a:rPr>
              <a:t>Agendas are drafted using Microsoft Word.</a:t>
            </a:r>
          </a:p>
          <a:p>
            <a:pPr lvl="1" eaLnBrk="1" hangingPunct="1"/>
            <a:r>
              <a:rPr lang="en-US" dirty="0" smtClean="0">
                <a:solidFill>
                  <a:schemeClr val="bg1"/>
                </a:solidFill>
              </a:rPr>
              <a:t>Agendas are distributed to Committee members via email with the Word attachment.</a:t>
            </a:r>
          </a:p>
          <a:p>
            <a:pPr lvl="1" eaLnBrk="1" hangingPunct="1"/>
            <a:r>
              <a:rPr lang="en-US" dirty="0" smtClean="0">
                <a:solidFill>
                  <a:schemeClr val="bg1"/>
                </a:solidFill>
              </a:rPr>
              <a:t>Transaction of public business occurs electronically so the email and attachments need to be retained.</a:t>
            </a:r>
          </a:p>
          <a:p>
            <a:pPr eaLnBrk="1" hangingPunct="1"/>
            <a:endParaRPr lang="en-US" sz="1600" dirty="0" smtClean="0">
              <a:solidFill>
                <a:schemeClr val="bg1"/>
              </a:solidFill>
            </a:endParaRPr>
          </a:p>
          <a:p>
            <a:pPr eaLnBrk="1" hangingPunct="1">
              <a:lnSpc>
                <a:spcPct val="90000"/>
              </a:lnSpc>
              <a:buNone/>
            </a:pPr>
            <a:endParaRPr lang="en-US" dirty="0" smtClean="0">
              <a:solidFill>
                <a:schemeClr val="bg1"/>
              </a:solidFill>
            </a:endParaRPr>
          </a:p>
        </p:txBody>
      </p:sp>
      <p:sp>
        <p:nvSpPr>
          <p:cNvPr id="4" name="Rectangle 3"/>
          <p:cNvSpPr/>
          <p:nvPr/>
        </p:nvSpPr>
        <p:spPr>
          <a:xfrm>
            <a:off x="1850570" y="6234538"/>
            <a:ext cx="5595257" cy="369332"/>
          </a:xfrm>
          <a:prstGeom prst="rect">
            <a:avLst/>
          </a:prstGeom>
        </p:spPr>
        <p:txBody>
          <a:bodyPr wrap="square">
            <a:spAutoFit/>
          </a:bodyPr>
          <a:lstStyle/>
          <a:p>
            <a:r>
              <a:rPr lang="en-US" dirty="0" smtClean="0">
                <a:solidFill>
                  <a:schemeClr val="bg1"/>
                </a:solidFill>
                <a:latin typeface="ElegaGarmnd BT" pitchFamily="18" charset="0"/>
              </a:rPr>
              <a:t>Washington State Archives   </a:t>
            </a:r>
            <a:r>
              <a:rPr lang="en-US" sz="1600" i="1" dirty="0" smtClean="0">
                <a:solidFill>
                  <a:schemeClr val="bg1"/>
                </a:solidFill>
                <a:latin typeface="Hancock" pitchFamily="66" charset="0"/>
              </a:rPr>
              <a:t>Documenting Democracy</a:t>
            </a:r>
            <a:endParaRPr lang="en-US" sz="1600" i="1" dirty="0">
              <a:solidFill>
                <a:schemeClr val="bg1"/>
              </a:solidFill>
              <a:latin typeface="Hancock" pitchFamily="66" charset="0"/>
            </a:endParaRPr>
          </a:p>
        </p:txBody>
      </p:sp>
    </p:spTree>
  </p:cSld>
  <p:clrMapOvr>
    <a:masterClrMapping/>
  </p:clrMapOvr>
  <p:transition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bwMode="auto">
          <a:xfrm>
            <a:off x="414338" y="632567"/>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Digitized Records</a:t>
            </a:r>
            <a:br>
              <a:rPr lang="en-US" dirty="0" smtClean="0">
                <a:solidFill>
                  <a:srgbClr val="F4EF0E"/>
                </a:solidFill>
              </a:rPr>
            </a:br>
            <a:r>
              <a:rPr lang="en-US" dirty="0" smtClean="0">
                <a:solidFill>
                  <a:srgbClr val="F4EF0E"/>
                </a:solidFill>
              </a:rPr>
              <a:t>Can I Scan and Toss?</a:t>
            </a:r>
            <a:br>
              <a:rPr lang="en-US" dirty="0" smtClean="0">
                <a:solidFill>
                  <a:srgbClr val="F4EF0E"/>
                </a:solidFill>
              </a:rPr>
            </a:br>
            <a:endParaRPr lang="en-US" dirty="0" smtClean="0">
              <a:solidFill>
                <a:srgbClr val="F4EF0E"/>
              </a:solidFill>
            </a:endParaRPr>
          </a:p>
        </p:txBody>
      </p:sp>
      <p:sp>
        <p:nvSpPr>
          <p:cNvPr id="49155" name="Rectangle 5"/>
          <p:cNvSpPr>
            <a:spLocks noGrp="1" noChangeArrowheads="1"/>
          </p:cNvSpPr>
          <p:nvPr>
            <p:ph idx="1"/>
          </p:nvPr>
        </p:nvSpPr>
        <p:spPr bwMode="auto">
          <a:xfrm>
            <a:off x="457200" y="2400299"/>
            <a:ext cx="8229600" cy="37258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solidFill>
                  <a:schemeClr val="bg1"/>
                </a:solidFill>
              </a:rPr>
              <a:t>	“Conversion to an imaging system does not automatically authorize the destruction of the source documents for which images have been created.”</a:t>
            </a:r>
          </a:p>
          <a:p>
            <a:pPr eaLnBrk="1" hangingPunct="1"/>
            <a:endParaRPr lang="en-US" sz="1600" dirty="0" smtClean="0">
              <a:solidFill>
                <a:schemeClr val="bg1"/>
              </a:solidFill>
            </a:endParaRPr>
          </a:p>
          <a:p>
            <a:pPr lvl="1" algn="r" eaLnBrk="1" hangingPunct="1">
              <a:buNone/>
            </a:pPr>
            <a:r>
              <a:rPr lang="en-US" dirty="0" smtClean="0">
                <a:solidFill>
                  <a:schemeClr val="bg1"/>
                </a:solidFill>
              </a:rPr>
              <a:t>WAC 434-663-600</a:t>
            </a:r>
          </a:p>
          <a:p>
            <a:pPr eaLnBrk="1" hangingPunct="1"/>
            <a:endParaRPr lang="en-US" sz="1600" dirty="0" smtClean="0">
              <a:solidFill>
                <a:schemeClr val="bg1"/>
              </a:solidFill>
            </a:endParaRPr>
          </a:p>
          <a:p>
            <a:pPr eaLnBrk="1" hangingPunct="1">
              <a:lnSpc>
                <a:spcPct val="90000"/>
              </a:lnSpc>
              <a:buNone/>
            </a:pPr>
            <a:endParaRPr lang="en-US" dirty="0" smtClean="0">
              <a:solidFill>
                <a:schemeClr val="bg1"/>
              </a:solidFill>
            </a:endParaRPr>
          </a:p>
        </p:txBody>
      </p:sp>
      <p:sp>
        <p:nvSpPr>
          <p:cNvPr id="4" name="Rectangle 3"/>
          <p:cNvSpPr/>
          <p:nvPr/>
        </p:nvSpPr>
        <p:spPr>
          <a:xfrm>
            <a:off x="1850570" y="6234538"/>
            <a:ext cx="5595257" cy="369332"/>
          </a:xfrm>
          <a:prstGeom prst="rect">
            <a:avLst/>
          </a:prstGeom>
        </p:spPr>
        <p:txBody>
          <a:bodyPr wrap="square">
            <a:spAutoFit/>
          </a:bodyPr>
          <a:lstStyle/>
          <a:p>
            <a:r>
              <a:rPr lang="en-US" dirty="0" smtClean="0">
                <a:solidFill>
                  <a:schemeClr val="bg1"/>
                </a:solidFill>
                <a:latin typeface="ElegaGarmnd BT" pitchFamily="18" charset="0"/>
              </a:rPr>
              <a:t>Washington State Archives   </a:t>
            </a:r>
            <a:r>
              <a:rPr lang="en-US" sz="1600" i="1" dirty="0" smtClean="0">
                <a:solidFill>
                  <a:schemeClr val="bg1"/>
                </a:solidFill>
                <a:latin typeface="Hancock" pitchFamily="66" charset="0"/>
              </a:rPr>
              <a:t>Documenting Democracy</a:t>
            </a:r>
            <a:endParaRPr lang="en-US" sz="1600" i="1" dirty="0">
              <a:solidFill>
                <a:schemeClr val="bg1"/>
              </a:solidFill>
              <a:latin typeface="Hancock" pitchFamily="66" charset="0"/>
            </a:endParaRPr>
          </a:p>
        </p:txBody>
      </p:sp>
    </p:spTree>
  </p:cSld>
  <p:clrMapOvr>
    <a:masterClrMapping/>
  </p:clrMapOvr>
  <p:transition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bwMode="auto">
          <a:xfrm>
            <a:off x="388620" y="1147763"/>
            <a:ext cx="8439468" cy="481647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sz="2800" i="1" dirty="0" smtClean="0">
              <a:solidFill>
                <a:schemeClr val="bg1"/>
              </a:solidFill>
            </a:endParaRPr>
          </a:p>
          <a:p>
            <a:pPr eaLnBrk="1" hangingPunct="1">
              <a:lnSpc>
                <a:spcPct val="150000"/>
              </a:lnSpc>
            </a:pPr>
            <a:r>
              <a:rPr lang="en-US" dirty="0" smtClean="0">
                <a:solidFill>
                  <a:schemeClr val="bg1"/>
                </a:solidFill>
              </a:rPr>
              <a:t>Requirements for Public Records</a:t>
            </a:r>
          </a:p>
          <a:p>
            <a:pPr eaLnBrk="1" hangingPunct="1">
              <a:lnSpc>
                <a:spcPct val="150000"/>
              </a:lnSpc>
            </a:pPr>
            <a:r>
              <a:rPr lang="en-US" dirty="0" smtClean="0">
                <a:solidFill>
                  <a:schemeClr val="bg1"/>
                </a:solidFill>
              </a:rPr>
              <a:t>Requirements and Guidelines (by format)</a:t>
            </a:r>
          </a:p>
          <a:p>
            <a:pPr lvl="1" eaLnBrk="1" hangingPunct="1">
              <a:spcBef>
                <a:spcPts val="600"/>
              </a:spcBef>
            </a:pPr>
            <a:r>
              <a:rPr lang="en-US" dirty="0" smtClean="0">
                <a:solidFill>
                  <a:schemeClr val="bg1"/>
                </a:solidFill>
              </a:rPr>
              <a:t>Scanned Documents</a:t>
            </a:r>
          </a:p>
          <a:p>
            <a:pPr lvl="1" eaLnBrk="1" hangingPunct="1">
              <a:spcBef>
                <a:spcPts val="600"/>
              </a:spcBef>
            </a:pPr>
            <a:r>
              <a:rPr lang="en-US" dirty="0" smtClean="0">
                <a:solidFill>
                  <a:schemeClr val="bg1"/>
                </a:solidFill>
              </a:rPr>
              <a:t>Email</a:t>
            </a:r>
          </a:p>
          <a:p>
            <a:pPr lvl="1" eaLnBrk="1" hangingPunct="1">
              <a:spcBef>
                <a:spcPts val="600"/>
              </a:spcBef>
            </a:pPr>
            <a:r>
              <a:rPr lang="en-US" dirty="0" smtClean="0">
                <a:solidFill>
                  <a:schemeClr val="bg1"/>
                </a:solidFill>
              </a:rPr>
              <a:t>Websites and Databases</a:t>
            </a:r>
          </a:p>
          <a:p>
            <a:pPr lvl="1" eaLnBrk="1" hangingPunct="1">
              <a:spcBef>
                <a:spcPts val="600"/>
              </a:spcBef>
            </a:pPr>
            <a:r>
              <a:rPr lang="en-US" dirty="0" smtClean="0">
                <a:solidFill>
                  <a:schemeClr val="bg1"/>
                </a:solidFill>
              </a:rPr>
              <a:t>Texts, Social Media and more!</a:t>
            </a:r>
          </a:p>
          <a:p>
            <a:pPr eaLnBrk="1" hangingPunct="1">
              <a:lnSpc>
                <a:spcPct val="150000"/>
              </a:lnSpc>
            </a:pPr>
            <a:r>
              <a:rPr lang="en-US" dirty="0" smtClean="0">
                <a:solidFill>
                  <a:schemeClr val="bg1"/>
                </a:solidFill>
              </a:rPr>
              <a:t>The Digital Archives</a:t>
            </a:r>
          </a:p>
          <a:p>
            <a:pPr eaLnBrk="1" hangingPunct="1">
              <a:lnSpc>
                <a:spcPct val="150000"/>
              </a:lnSpc>
            </a:pPr>
            <a:endParaRPr lang="en-US" dirty="0" smtClean="0">
              <a:solidFill>
                <a:schemeClr val="bg1"/>
              </a:solidFill>
            </a:endParaRPr>
          </a:p>
        </p:txBody>
      </p:sp>
      <p:sp>
        <p:nvSpPr>
          <p:cNvPr id="6147" name="Rectangle 5"/>
          <p:cNvSpPr>
            <a:spLocks noGrp="1" noChangeArrowheads="1"/>
          </p:cNvSpPr>
          <p:nvPr>
            <p:ph type="title"/>
          </p:nvPr>
        </p:nvSpPr>
        <p:spPr bwMode="auto">
          <a:xfrm>
            <a:off x="457200" y="658813"/>
            <a:ext cx="8229600" cy="10112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4EF0E"/>
                </a:solidFill>
              </a:rPr>
              <a:t>Overview</a:t>
            </a:r>
          </a:p>
        </p:txBody>
      </p:sp>
    </p:spTree>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43138" y="559247"/>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“Scanning and Tossing” Requirements</a:t>
            </a:r>
          </a:p>
        </p:txBody>
      </p:sp>
      <p:sp>
        <p:nvSpPr>
          <p:cNvPr id="12291" name="Content Placeholder 2"/>
          <p:cNvSpPr>
            <a:spLocks noGrp="1"/>
          </p:cNvSpPr>
          <p:nvPr>
            <p:ph idx="1"/>
          </p:nvPr>
        </p:nvSpPr>
        <p:spPr bwMode="auto">
          <a:xfrm>
            <a:off x="300251" y="1997369"/>
            <a:ext cx="8557146" cy="227965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chemeClr val="bg1"/>
                </a:solidFill>
              </a:rPr>
              <a:t>Requirements document  just released March 9, 2012.</a:t>
            </a:r>
          </a:p>
          <a:p>
            <a:r>
              <a:rPr lang="en-US" sz="2800" dirty="0" smtClean="0">
                <a:solidFill>
                  <a:schemeClr val="bg1"/>
                </a:solidFill>
              </a:rPr>
              <a:t>No longer have to seek approval from Washington State Archives  -  nothing needs to be submitted</a:t>
            </a:r>
          </a:p>
          <a:p>
            <a:r>
              <a:rPr lang="en-US" sz="2800" dirty="0" smtClean="0">
                <a:solidFill>
                  <a:schemeClr val="bg1"/>
                </a:solidFill>
              </a:rPr>
              <a:t>If agency determines that its procedures for scanning and managing the records meet or exceed the requirements in the standard,  the agency may destroy </a:t>
            </a:r>
            <a:r>
              <a:rPr lang="en-US" sz="2800" u="sng" dirty="0" smtClean="0">
                <a:solidFill>
                  <a:schemeClr val="bg1"/>
                </a:solidFill>
              </a:rPr>
              <a:t>Non-Archival</a:t>
            </a:r>
            <a:r>
              <a:rPr lang="en-US" sz="2800" dirty="0" smtClean="0">
                <a:solidFill>
                  <a:schemeClr val="bg1"/>
                </a:solidFill>
              </a:rPr>
              <a:t> source records after they have been scanned and verified.</a:t>
            </a:r>
          </a:p>
        </p:txBody>
      </p:sp>
      <p:sp>
        <p:nvSpPr>
          <p:cNvPr id="4" name="Rectangle 3"/>
          <p:cNvSpPr/>
          <p:nvPr/>
        </p:nvSpPr>
        <p:spPr>
          <a:xfrm>
            <a:off x="1850570" y="6234538"/>
            <a:ext cx="5595257" cy="369332"/>
          </a:xfrm>
          <a:prstGeom prst="rect">
            <a:avLst/>
          </a:prstGeom>
        </p:spPr>
        <p:txBody>
          <a:bodyPr wrap="square">
            <a:spAutoFit/>
          </a:bodyPr>
          <a:lstStyle/>
          <a:p>
            <a:r>
              <a:rPr lang="en-US" dirty="0" smtClean="0">
                <a:solidFill>
                  <a:schemeClr val="bg1"/>
                </a:solidFill>
                <a:latin typeface="ElegaGarmnd BT" pitchFamily="18" charset="0"/>
              </a:rPr>
              <a:t>Washington State Archives   </a:t>
            </a:r>
            <a:r>
              <a:rPr lang="en-US" sz="1600" i="1" dirty="0" smtClean="0">
                <a:solidFill>
                  <a:schemeClr val="bg1"/>
                </a:solidFill>
                <a:latin typeface="Hancock" pitchFamily="66" charset="0"/>
              </a:rPr>
              <a:t>Documenting Democracy</a:t>
            </a:r>
            <a:endParaRPr lang="en-US" sz="1600" i="1" dirty="0">
              <a:solidFill>
                <a:schemeClr val="bg1"/>
              </a:solidFill>
              <a:latin typeface="Hancock"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29491" y="845849"/>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“Scanning and Tossing”:</a:t>
            </a:r>
            <a:br>
              <a:rPr lang="en-US" dirty="0" smtClean="0">
                <a:solidFill>
                  <a:srgbClr val="FFFF00"/>
                </a:solidFill>
              </a:rPr>
            </a:br>
            <a:r>
              <a:rPr lang="en-US" dirty="0" smtClean="0">
                <a:solidFill>
                  <a:srgbClr val="FFFF00"/>
                </a:solidFill>
              </a:rPr>
              <a:t>Primary Concerns</a:t>
            </a:r>
          </a:p>
        </p:txBody>
      </p:sp>
      <p:sp>
        <p:nvSpPr>
          <p:cNvPr id="12291" name="Content Placeholder 2"/>
          <p:cNvSpPr>
            <a:spLocks noGrp="1"/>
          </p:cNvSpPr>
          <p:nvPr>
            <p:ph idx="1"/>
          </p:nvPr>
        </p:nvSpPr>
        <p:spPr bwMode="auto">
          <a:xfrm>
            <a:off x="447963" y="2529632"/>
            <a:ext cx="8229600" cy="227965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chemeClr val="bg1"/>
                </a:solidFill>
              </a:rPr>
              <a:t>Are the records designated Non-Archival?</a:t>
            </a:r>
          </a:p>
          <a:p>
            <a:r>
              <a:rPr lang="en-US" sz="2800" dirty="0" smtClean="0">
                <a:solidFill>
                  <a:schemeClr val="bg1"/>
                </a:solidFill>
              </a:rPr>
              <a:t>Are the records being scanned in a way that ensures a complete, accurate, and durable copy?</a:t>
            </a:r>
          </a:p>
          <a:p>
            <a:r>
              <a:rPr lang="en-US" sz="2800" dirty="0" smtClean="0">
                <a:solidFill>
                  <a:schemeClr val="bg1"/>
                </a:solidFill>
              </a:rPr>
              <a:t>Will the images be accessible and protected from unauthorized deletion/alteration for the entire required retention period?</a:t>
            </a:r>
          </a:p>
          <a:p>
            <a:endParaRPr lang="en-US" sz="2800" b="1" dirty="0" smtClean="0">
              <a:solidFill>
                <a:schemeClr val="bg1"/>
              </a:solidFill>
              <a:latin typeface="ElegaGarmnd BT"/>
            </a:endParaRPr>
          </a:p>
        </p:txBody>
      </p:sp>
      <p:sp>
        <p:nvSpPr>
          <p:cNvPr id="4" name="Rectangle 3"/>
          <p:cNvSpPr/>
          <p:nvPr/>
        </p:nvSpPr>
        <p:spPr>
          <a:xfrm>
            <a:off x="1850570" y="6234538"/>
            <a:ext cx="5595257" cy="369332"/>
          </a:xfrm>
          <a:prstGeom prst="rect">
            <a:avLst/>
          </a:prstGeom>
        </p:spPr>
        <p:txBody>
          <a:bodyPr wrap="square">
            <a:spAutoFit/>
          </a:bodyPr>
          <a:lstStyle/>
          <a:p>
            <a:r>
              <a:rPr lang="en-US" dirty="0" smtClean="0">
                <a:solidFill>
                  <a:schemeClr val="bg1"/>
                </a:solidFill>
                <a:latin typeface="ElegaGarmnd BT" pitchFamily="18" charset="0"/>
              </a:rPr>
              <a:t>Washington State Archives   </a:t>
            </a:r>
            <a:r>
              <a:rPr lang="en-US" sz="1600" i="1" dirty="0" smtClean="0">
                <a:solidFill>
                  <a:schemeClr val="bg1"/>
                </a:solidFill>
                <a:latin typeface="Hancock" pitchFamily="66" charset="0"/>
              </a:rPr>
              <a:t>Documenting Democracy</a:t>
            </a:r>
            <a:endParaRPr lang="en-US" sz="1600" i="1" dirty="0">
              <a:solidFill>
                <a:schemeClr val="bg1"/>
              </a:solidFill>
              <a:latin typeface="Hancock"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29" y="840696"/>
            <a:ext cx="8229600" cy="1143000"/>
          </a:xfrm>
        </p:spPr>
        <p:txBody>
          <a:bodyPr/>
          <a:lstStyle/>
          <a:p>
            <a:r>
              <a:rPr lang="en-US" dirty="0" smtClean="0">
                <a:solidFill>
                  <a:srgbClr val="FFFF00"/>
                </a:solidFill>
              </a:rPr>
              <a:t>Managing Electronic Records</a:t>
            </a:r>
            <a:endParaRPr lang="en-US" dirty="0">
              <a:solidFill>
                <a:srgbClr val="FFFF00"/>
              </a:solidFill>
            </a:endParaRPr>
          </a:p>
        </p:txBody>
      </p:sp>
      <p:pic>
        <p:nvPicPr>
          <p:cNvPr id="4" name="Content Placeholder 3" descr="the Scream.jpg"/>
          <p:cNvPicPr>
            <a:picLocks noGrp="1" noChangeAspect="1"/>
          </p:cNvPicPr>
          <p:nvPr>
            <p:ph idx="1"/>
          </p:nvPr>
        </p:nvPicPr>
        <p:blipFill>
          <a:blip r:embed="rId2" cstate="print"/>
          <a:stretch>
            <a:fillRect/>
          </a:stretch>
        </p:blipFill>
        <p:spPr>
          <a:xfrm>
            <a:off x="2075543" y="1944913"/>
            <a:ext cx="5239657" cy="467482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22300" y="5540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solidFill>
                  <a:schemeClr val="bg1"/>
                </a:solidFill>
              </a:rPr>
              <a:t>Why not just keep it all?</a:t>
            </a:r>
            <a:br>
              <a:rPr lang="en-US" sz="4000" smtClean="0">
                <a:solidFill>
                  <a:schemeClr val="bg1"/>
                </a:solidFill>
              </a:rPr>
            </a:br>
            <a:r>
              <a:rPr lang="en-US" sz="4000" smtClean="0">
                <a:solidFill>
                  <a:schemeClr val="bg1"/>
                </a:solidFill>
              </a:rPr>
              <a:t>Consider this:</a:t>
            </a:r>
            <a:br>
              <a:rPr lang="en-US" sz="4000" smtClean="0">
                <a:solidFill>
                  <a:schemeClr val="bg1"/>
                </a:solidFill>
              </a:rPr>
            </a:br>
            <a:endParaRPr lang="en-US" sz="4000" smtClean="0">
              <a:solidFill>
                <a:schemeClr val="bg1"/>
              </a:solidFill>
            </a:endParaRPr>
          </a:p>
        </p:txBody>
      </p:sp>
      <p:sp>
        <p:nvSpPr>
          <p:cNvPr id="22531" name="Rectangle 3"/>
          <p:cNvSpPr>
            <a:spLocks noGrp="1" noChangeArrowheads="1"/>
          </p:cNvSpPr>
          <p:nvPr>
            <p:ph type="body" idx="1"/>
          </p:nvPr>
        </p:nvSpPr>
        <p:spPr bwMode="auto">
          <a:xfrm>
            <a:off x="-266700" y="2019300"/>
            <a:ext cx="9144000" cy="4838700"/>
          </a:xfrm>
          <a:noFill/>
          <a:ln>
            <a:miter lim="800000"/>
            <a:headEnd/>
            <a:tailEnd/>
          </a:ln>
        </p:spPr>
        <p:txBody>
          <a:bodyPr vert="horz" wrap="square" lIns="91440" tIns="45720" rIns="91440" bIns="45720" numCol="1" anchor="t" anchorCtr="0" compatLnSpc="1">
            <a:prstTxWarp prst="textNoShape">
              <a:avLst/>
            </a:prstTxWarp>
          </a:bodyPr>
          <a:lstStyle/>
          <a:p>
            <a:pPr lvl="2" eaLnBrk="1" hangingPunct="1"/>
            <a:r>
              <a:rPr lang="en-US" dirty="0" smtClean="0">
                <a:solidFill>
                  <a:srgbClr val="F4EF0E"/>
                </a:solidFill>
              </a:rPr>
              <a:t>Think needle in a haystack.. less hay, easier to find the needle -  less costs for discovery and disclosure</a:t>
            </a:r>
          </a:p>
          <a:p>
            <a:pPr lvl="2" eaLnBrk="1" hangingPunct="1"/>
            <a:r>
              <a:rPr lang="en-US" dirty="0" smtClean="0">
                <a:solidFill>
                  <a:srgbClr val="F4EF0E"/>
                </a:solidFill>
              </a:rPr>
              <a:t>Yeah, storage is cheap, litigation is NOT</a:t>
            </a:r>
          </a:p>
          <a:p>
            <a:pPr lvl="2" eaLnBrk="1" hangingPunct="1"/>
            <a:endParaRPr lang="en-US" dirty="0" smtClean="0">
              <a:solidFill>
                <a:srgbClr val="F4EF0E"/>
              </a:solidFill>
            </a:endParaRPr>
          </a:p>
          <a:p>
            <a:pPr lvl="2" eaLnBrk="1" hangingPunct="1"/>
            <a:r>
              <a:rPr lang="en-US" dirty="0" smtClean="0">
                <a:solidFill>
                  <a:srgbClr val="F4EF0E"/>
                </a:solidFill>
              </a:rPr>
              <a:t>Other associated costs:</a:t>
            </a:r>
          </a:p>
          <a:p>
            <a:pPr lvl="3" eaLnBrk="1" hangingPunct="1"/>
            <a:r>
              <a:rPr lang="en-US" dirty="0" smtClean="0">
                <a:solidFill>
                  <a:srgbClr val="F4EF0E"/>
                </a:solidFill>
              </a:rPr>
              <a:t>Additional space needed (equipment and facility)</a:t>
            </a:r>
          </a:p>
          <a:p>
            <a:pPr lvl="3" eaLnBrk="1" hangingPunct="1"/>
            <a:r>
              <a:rPr lang="en-US" dirty="0" smtClean="0">
                <a:solidFill>
                  <a:srgbClr val="F4EF0E"/>
                </a:solidFill>
              </a:rPr>
              <a:t>Additional maintenance and staffing needed</a:t>
            </a:r>
          </a:p>
          <a:p>
            <a:pPr lvl="3" eaLnBrk="1" hangingPunct="1"/>
            <a:r>
              <a:rPr lang="en-US" dirty="0" smtClean="0">
                <a:solidFill>
                  <a:srgbClr val="F4EF0E"/>
                </a:solidFill>
              </a:rPr>
              <a:t>Additional upgrades,  increased migration &amp; recopying, disaster planning</a:t>
            </a:r>
          </a:p>
          <a:p>
            <a:pPr lvl="3" eaLnBrk="1" hangingPunct="1"/>
            <a:r>
              <a:rPr lang="en-US" dirty="0" smtClean="0">
                <a:solidFill>
                  <a:srgbClr val="F4EF0E"/>
                </a:solidFill>
              </a:rPr>
              <a:t> Additional long-term sustainability issues</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7572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So where do you start?</a:t>
            </a:r>
          </a:p>
        </p:txBody>
      </p:sp>
      <p:sp>
        <p:nvSpPr>
          <p:cNvPr id="28675" name="Rectangle 3"/>
          <p:cNvSpPr>
            <a:spLocks noGrp="1" noChangeArrowheads="1"/>
          </p:cNvSpPr>
          <p:nvPr>
            <p:ph type="body" idx="1"/>
          </p:nvPr>
        </p:nvSpPr>
        <p:spPr bwMode="auto">
          <a:xfrm>
            <a:off x="-203200" y="1790700"/>
            <a:ext cx="9144000" cy="4525963"/>
          </a:xfrm>
          <a:noFill/>
          <a:ln>
            <a:miter lim="800000"/>
            <a:headEnd/>
            <a:tailEnd/>
          </a:ln>
        </p:spPr>
        <p:txBody>
          <a:bodyPr vert="horz" wrap="square" lIns="91440" tIns="45720" rIns="91440" bIns="45720" numCol="1" anchor="t" anchorCtr="0" compatLnSpc="1">
            <a:prstTxWarp prst="textNoShape">
              <a:avLst/>
            </a:prstTxWarp>
          </a:bodyPr>
          <a:lstStyle/>
          <a:p>
            <a:pPr lvl="2" eaLnBrk="1" hangingPunct="1"/>
            <a:r>
              <a:rPr lang="en-US" sz="2800" dirty="0" smtClean="0">
                <a:solidFill>
                  <a:schemeClr val="bg1"/>
                </a:solidFill>
              </a:rPr>
              <a:t>First responders need to establish agency records management policies &amp; procedures</a:t>
            </a:r>
          </a:p>
          <a:p>
            <a:pPr lvl="3" eaLnBrk="1" hangingPunct="1"/>
            <a:r>
              <a:rPr lang="en-US" b="1" dirty="0" smtClean="0">
                <a:solidFill>
                  <a:srgbClr val="F4EF0E"/>
                </a:solidFill>
              </a:rPr>
              <a:t>Requires executive buy-in and input from legal</a:t>
            </a:r>
          </a:p>
          <a:p>
            <a:pPr lvl="3" eaLnBrk="1" hangingPunct="1"/>
            <a:r>
              <a:rPr lang="en-US" b="1" dirty="0" smtClean="0">
                <a:solidFill>
                  <a:srgbClr val="F4EF0E"/>
                </a:solidFill>
              </a:rPr>
              <a:t>Identifies roles and responsibilities</a:t>
            </a:r>
          </a:p>
          <a:p>
            <a:pPr lvl="3" eaLnBrk="1" hangingPunct="1"/>
            <a:r>
              <a:rPr lang="en-US" b="1" dirty="0" smtClean="0">
                <a:solidFill>
                  <a:srgbClr val="F4EF0E"/>
                </a:solidFill>
              </a:rPr>
              <a:t>Should address appropriate use </a:t>
            </a:r>
          </a:p>
          <a:p>
            <a:pPr lvl="3" eaLnBrk="1" hangingPunct="1"/>
            <a:r>
              <a:rPr lang="en-US" b="1" dirty="0" smtClean="0">
                <a:solidFill>
                  <a:srgbClr val="F4EF0E"/>
                </a:solidFill>
              </a:rPr>
              <a:t>Include records management fundamentals</a:t>
            </a:r>
            <a:endParaRPr lang="en-US" b="1" dirty="0" smtClean="0">
              <a:solidFill>
                <a:schemeClr val="bg1"/>
              </a:solidFill>
            </a:endParaRPr>
          </a:p>
          <a:p>
            <a:pPr lvl="2" eaLnBrk="1" hangingPunct="1"/>
            <a:r>
              <a:rPr lang="en-US" sz="2800" dirty="0" smtClean="0">
                <a:solidFill>
                  <a:schemeClr val="bg1"/>
                </a:solidFill>
              </a:rPr>
              <a:t>Need user and IT support</a:t>
            </a:r>
          </a:p>
          <a:p>
            <a:pPr lvl="2" eaLnBrk="1" hangingPunct="1"/>
            <a:r>
              <a:rPr lang="en-US" sz="2800" u="sng" dirty="0" smtClean="0">
                <a:solidFill>
                  <a:schemeClr val="bg1"/>
                </a:solidFill>
              </a:rPr>
              <a:t>Training and education are essential</a:t>
            </a:r>
          </a:p>
          <a:p>
            <a:pPr lvl="2" eaLnBrk="1" hangingPunct="1"/>
            <a:r>
              <a:rPr lang="en-US" sz="2800" dirty="0" smtClean="0">
                <a:solidFill>
                  <a:schemeClr val="bg1"/>
                </a:solidFill>
              </a:rPr>
              <a:t>Periodic compliance checks are crucial</a:t>
            </a:r>
          </a:p>
          <a:p>
            <a:pPr lvl="3" eaLnBrk="1" hangingPunct="1"/>
            <a:r>
              <a:rPr lang="en-US" b="1" dirty="0" smtClean="0">
                <a:solidFill>
                  <a:srgbClr val="F4EF0E"/>
                </a:solidFill>
              </a:rPr>
              <a:t>Automatic deletion is not recommended!</a:t>
            </a:r>
          </a:p>
          <a:p>
            <a:pPr eaLnBrk="1" hangingPunct="1"/>
            <a:endParaRPr lang="en-US" dirty="0" smtClean="0">
              <a:solidFill>
                <a:srgbClr val="F4EF0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57199" y="68826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Put out the fire</a:t>
            </a:r>
          </a:p>
        </p:txBody>
      </p:sp>
      <p:sp>
        <p:nvSpPr>
          <p:cNvPr id="7171" name="Content Placeholder 2"/>
          <p:cNvSpPr>
            <a:spLocks noGrp="1"/>
          </p:cNvSpPr>
          <p:nvPr>
            <p:ph idx="1"/>
          </p:nvPr>
        </p:nvSpPr>
        <p:spPr bwMode="auto">
          <a:xfrm>
            <a:off x="471488" y="1678302"/>
            <a:ext cx="8229600" cy="4525962"/>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dirty="0" smtClean="0">
                <a:solidFill>
                  <a:schemeClr val="bg1"/>
                </a:solidFill>
              </a:rPr>
              <a:t>Successful organization and control is a   </a:t>
            </a:r>
          </a:p>
          <a:p>
            <a:pPr algn="ctr">
              <a:buFontTx/>
              <a:buNone/>
            </a:pPr>
            <a:r>
              <a:rPr lang="en-US" dirty="0" smtClean="0">
                <a:solidFill>
                  <a:schemeClr val="bg1"/>
                </a:solidFill>
              </a:rPr>
              <a:t>win–win situation</a:t>
            </a:r>
          </a:p>
          <a:p>
            <a:pPr lvl="1">
              <a:buFont typeface="Arial" pitchFamily="34" charset="0"/>
              <a:buChar char="•"/>
            </a:pPr>
            <a:r>
              <a:rPr lang="en-US" dirty="0" smtClean="0">
                <a:solidFill>
                  <a:schemeClr val="bg1"/>
                </a:solidFill>
              </a:rPr>
              <a:t>Agency benefits in lower costs and more efficient operations</a:t>
            </a:r>
          </a:p>
          <a:p>
            <a:pPr lvl="1">
              <a:buFont typeface="Arial" pitchFamily="34" charset="0"/>
              <a:buChar char="•"/>
            </a:pPr>
            <a:r>
              <a:rPr lang="en-US" dirty="0" smtClean="0">
                <a:solidFill>
                  <a:schemeClr val="bg1"/>
                </a:solidFill>
              </a:rPr>
              <a:t>Employees benefit with better access and increased productivity</a:t>
            </a:r>
          </a:p>
          <a:p>
            <a:pPr lvl="1">
              <a:buFont typeface="Arial" pitchFamily="34" charset="0"/>
              <a:buChar char="•"/>
            </a:pPr>
            <a:r>
              <a:rPr lang="en-US" dirty="0" smtClean="0">
                <a:solidFill>
                  <a:schemeClr val="bg1"/>
                </a:solidFill>
              </a:rPr>
              <a:t>Public benefits with transparency and prompt responses to any requests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73075" y="766309"/>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 A winning strategy for electronic records</a:t>
            </a:r>
          </a:p>
        </p:txBody>
      </p:sp>
      <p:sp>
        <p:nvSpPr>
          <p:cNvPr id="31747" name="Content Placeholder 2"/>
          <p:cNvSpPr>
            <a:spLocks noGrp="1"/>
          </p:cNvSpPr>
          <p:nvPr>
            <p:ph idx="1"/>
          </p:nvPr>
        </p:nvSpPr>
        <p:spPr bwMode="auto">
          <a:xfrm>
            <a:off x="685799" y="2573338"/>
            <a:ext cx="7858125" cy="428466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400" dirty="0" smtClean="0">
                <a:solidFill>
                  <a:schemeClr val="bg1"/>
                </a:solidFill>
              </a:rPr>
              <a:t>Identify</a:t>
            </a:r>
          </a:p>
          <a:p>
            <a:pPr algn="ctr"/>
            <a:r>
              <a:rPr lang="en-US" sz="4400" dirty="0" smtClean="0">
                <a:solidFill>
                  <a:schemeClr val="bg1"/>
                </a:solidFill>
              </a:rPr>
              <a:t>Organize</a:t>
            </a:r>
          </a:p>
          <a:p>
            <a:pPr algn="ctr"/>
            <a:r>
              <a:rPr lang="en-US" sz="4400" dirty="0" smtClean="0">
                <a:solidFill>
                  <a:schemeClr val="bg1"/>
                </a:solidFill>
              </a:rPr>
              <a:t>Disposition (take action)</a:t>
            </a:r>
            <a:endParaRPr lang="en-US" sz="4400" dirty="0" smtClean="0"/>
          </a:p>
        </p:txBody>
      </p:sp>
      <p:pic>
        <p:nvPicPr>
          <p:cNvPr id="3074" name="Picture 2" descr="C:\Documents and Settings\lkoziara\Local Settings\Temporary Internet Files\Content.IE5\Q549ZP2N\MC900057683[1].wmf"/>
          <p:cNvPicPr>
            <a:picLocks noChangeAspect="1" noChangeArrowheads="1"/>
          </p:cNvPicPr>
          <p:nvPr/>
        </p:nvPicPr>
        <p:blipFill>
          <a:blip r:embed="rId2" cstate="print"/>
          <a:srcRect/>
          <a:stretch>
            <a:fillRect/>
          </a:stretch>
        </p:blipFill>
        <p:spPr bwMode="auto">
          <a:xfrm>
            <a:off x="3710989" y="5281840"/>
            <a:ext cx="1810512" cy="11612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531813"/>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rPr>
              <a:t>Identify</a:t>
            </a:r>
          </a:p>
        </p:txBody>
      </p:sp>
      <p:sp>
        <p:nvSpPr>
          <p:cNvPr id="32771" name="Content Placeholder 2"/>
          <p:cNvSpPr>
            <a:spLocks noGrp="1"/>
          </p:cNvSpPr>
          <p:nvPr>
            <p:ph idx="1"/>
          </p:nvPr>
        </p:nvSpPr>
        <p:spPr bwMode="auto">
          <a:xfrm>
            <a:off x="457200" y="1377950"/>
            <a:ext cx="8229600" cy="45593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dirty="0" smtClean="0">
                <a:solidFill>
                  <a:schemeClr val="bg1"/>
                </a:solidFill>
              </a:rPr>
              <a:t>Using approved records retention schedules will help you:</a:t>
            </a:r>
          </a:p>
        </p:txBody>
      </p:sp>
      <p:sp>
        <p:nvSpPr>
          <p:cNvPr id="32772" name="Rectangle 3"/>
          <p:cNvSpPr>
            <a:spLocks noChangeArrowheads="1"/>
          </p:cNvSpPr>
          <p:nvPr/>
        </p:nvSpPr>
        <p:spPr bwMode="auto">
          <a:xfrm>
            <a:off x="336550" y="2833688"/>
            <a:ext cx="8216900" cy="3785652"/>
          </a:xfrm>
          <a:prstGeom prst="rect">
            <a:avLst/>
          </a:prstGeom>
          <a:noFill/>
          <a:ln w="9525">
            <a:noFill/>
            <a:miter lim="800000"/>
            <a:headEnd/>
            <a:tailEnd/>
          </a:ln>
        </p:spPr>
        <p:txBody>
          <a:bodyPr>
            <a:spAutoFit/>
          </a:bodyPr>
          <a:lstStyle/>
          <a:p>
            <a:pPr lvl="1">
              <a:buFont typeface="Arial" charset="0"/>
              <a:buChar char="•"/>
            </a:pPr>
            <a:r>
              <a:rPr lang="en-US" sz="2800" dirty="0">
                <a:solidFill>
                  <a:schemeClr val="bg1"/>
                </a:solidFill>
              </a:rPr>
              <a:t> Identify records you need to keep </a:t>
            </a:r>
          </a:p>
          <a:p>
            <a:pPr lvl="1">
              <a:buFont typeface="Arial" charset="0"/>
              <a:buChar char="•"/>
            </a:pPr>
            <a:r>
              <a:rPr lang="en-US" sz="2800" dirty="0">
                <a:solidFill>
                  <a:schemeClr val="bg1"/>
                </a:solidFill>
              </a:rPr>
              <a:t> Identify records you can get rid of</a:t>
            </a:r>
          </a:p>
          <a:p>
            <a:pPr lvl="1">
              <a:buFont typeface="Arial" charset="0"/>
              <a:buChar char="•"/>
            </a:pPr>
            <a:r>
              <a:rPr lang="en-US" sz="2800" dirty="0">
                <a:solidFill>
                  <a:schemeClr val="bg1"/>
                </a:solidFill>
              </a:rPr>
              <a:t> Identify records needing additional </a:t>
            </a:r>
            <a:r>
              <a:rPr lang="en-US" sz="2800" dirty="0" smtClean="0">
                <a:solidFill>
                  <a:schemeClr val="bg1"/>
                </a:solidFill>
              </a:rPr>
              <a:t>attention: </a:t>
            </a:r>
          </a:p>
          <a:p>
            <a:pPr lvl="1">
              <a:buFont typeface="Arial" charset="0"/>
              <a:buChar char="•"/>
            </a:pPr>
            <a:endParaRPr lang="en-US" sz="2800" i="1" dirty="0">
              <a:solidFill>
                <a:schemeClr val="bg1"/>
              </a:solidFill>
            </a:endParaRPr>
          </a:p>
          <a:p>
            <a:pPr lvl="1" algn="ctr">
              <a:buFont typeface="Wingdings" pitchFamily="2" charset="2"/>
              <a:buChar char="ü"/>
            </a:pPr>
            <a:r>
              <a:rPr lang="en-US" sz="3600" i="1" dirty="0" smtClean="0">
                <a:solidFill>
                  <a:schemeClr val="bg1"/>
                </a:solidFill>
              </a:rPr>
              <a:t>Essential</a:t>
            </a:r>
          </a:p>
          <a:p>
            <a:pPr lvl="1" algn="ctr">
              <a:buFont typeface="Wingdings" pitchFamily="2" charset="2"/>
              <a:buChar char="ü"/>
            </a:pPr>
            <a:r>
              <a:rPr lang="en-US" sz="3600" i="1" dirty="0" smtClean="0">
                <a:solidFill>
                  <a:schemeClr val="bg1"/>
                </a:solidFill>
              </a:rPr>
              <a:t>Archival</a:t>
            </a:r>
            <a:endParaRPr lang="en-US" sz="3600" i="1" dirty="0">
              <a:solidFill>
                <a:schemeClr val="bg1"/>
              </a:solidFill>
            </a:endParaRPr>
          </a:p>
          <a:p>
            <a:pPr lvl="3">
              <a:buFont typeface="Wingdings" pitchFamily="2" charset="2"/>
              <a:buChar char="ü"/>
            </a:pPr>
            <a:endParaRPr lang="en-US" sz="2800" dirty="0">
              <a:solidFill>
                <a:schemeClr val="bg1"/>
              </a:solidFill>
            </a:endParaRPr>
          </a:p>
          <a:p>
            <a:pPr lvl="3"/>
            <a:endParaRPr lang="en-US" sz="28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229600" cy="1143000"/>
          </a:xfrm>
        </p:spPr>
        <p:txBody>
          <a:bodyPr/>
          <a:lstStyle/>
          <a:p>
            <a:r>
              <a:rPr lang="en-US" dirty="0" smtClean="0">
                <a:solidFill>
                  <a:srgbClr val="FFFF00"/>
                </a:solidFill>
              </a:rPr>
              <a:t>Use RM to identify improvements to process</a:t>
            </a:r>
            <a:endParaRPr lang="en-US" dirty="0">
              <a:solidFill>
                <a:srgbClr val="FFFF00"/>
              </a:solidFill>
            </a:endParaRPr>
          </a:p>
        </p:txBody>
      </p:sp>
      <p:sp>
        <p:nvSpPr>
          <p:cNvPr id="3" name="Content Placeholder 2"/>
          <p:cNvSpPr>
            <a:spLocks noGrp="1"/>
          </p:cNvSpPr>
          <p:nvPr>
            <p:ph idx="1"/>
          </p:nvPr>
        </p:nvSpPr>
        <p:spPr>
          <a:xfrm>
            <a:off x="457200" y="2128838"/>
            <a:ext cx="8229600" cy="3997325"/>
          </a:xfrm>
        </p:spPr>
        <p:txBody>
          <a:bodyPr/>
          <a:lstStyle/>
          <a:p>
            <a:r>
              <a:rPr lang="en-US" dirty="0" smtClean="0">
                <a:solidFill>
                  <a:schemeClr val="bg1"/>
                </a:solidFill>
              </a:rPr>
              <a:t>Do an analysis on what processes may be eligible for consolidation and streamlining</a:t>
            </a:r>
          </a:p>
          <a:p>
            <a:r>
              <a:rPr lang="en-US" dirty="0" smtClean="0">
                <a:solidFill>
                  <a:schemeClr val="bg1"/>
                </a:solidFill>
              </a:rPr>
              <a:t>Another way to save money</a:t>
            </a:r>
          </a:p>
          <a:p>
            <a:pPr lvl="1"/>
            <a:r>
              <a:rPr lang="en-US" dirty="0" smtClean="0">
                <a:solidFill>
                  <a:schemeClr val="bg1"/>
                </a:solidFill>
              </a:rPr>
              <a:t>Look at ways to go “paperless”</a:t>
            </a:r>
          </a:p>
          <a:p>
            <a:pPr lvl="1"/>
            <a:r>
              <a:rPr lang="en-US" dirty="0" smtClean="0">
                <a:solidFill>
                  <a:schemeClr val="bg1"/>
                </a:solidFill>
              </a:rPr>
              <a:t>Look for ways to improve a process</a:t>
            </a:r>
          </a:p>
          <a:p>
            <a:pPr lvl="2"/>
            <a:r>
              <a:rPr lang="en-US" dirty="0" smtClean="0">
                <a:solidFill>
                  <a:schemeClr val="bg1"/>
                </a:solidFill>
              </a:rPr>
              <a:t>Just because that’s the way it’s always been doesn’t make it better </a:t>
            </a:r>
          </a:p>
          <a:p>
            <a:pPr lvl="2"/>
            <a:r>
              <a:rPr lang="en-US" dirty="0" smtClean="0">
                <a:solidFill>
                  <a:schemeClr val="bg1"/>
                </a:solidFill>
              </a:rPr>
              <a:t>How much duplication is there?</a:t>
            </a:r>
          </a:p>
          <a:p>
            <a:pPr lvl="2"/>
            <a:r>
              <a:rPr lang="en-US" dirty="0" smtClean="0">
                <a:solidFill>
                  <a:schemeClr val="bg1"/>
                </a:solidFill>
              </a:rPr>
              <a:t>How much time and energy does something take?</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31800" y="5159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Organize </a:t>
            </a:r>
            <a:br>
              <a:rPr lang="en-US" dirty="0" smtClean="0">
                <a:solidFill>
                  <a:srgbClr val="F4EF0E"/>
                </a:solidFill>
              </a:rPr>
            </a:br>
            <a:r>
              <a:rPr lang="en-US" dirty="0" smtClean="0">
                <a:solidFill>
                  <a:srgbClr val="F4EF0E"/>
                </a:solidFill>
              </a:rPr>
              <a:t>Using what you have</a:t>
            </a:r>
          </a:p>
        </p:txBody>
      </p:sp>
      <p:sp>
        <p:nvSpPr>
          <p:cNvPr id="34819" name="Rectangle 3"/>
          <p:cNvSpPr>
            <a:spLocks noGrp="1" noChangeArrowheads="1"/>
          </p:cNvSpPr>
          <p:nvPr>
            <p:ph type="body" idx="1"/>
          </p:nvPr>
        </p:nvSpPr>
        <p:spPr bwMode="auto">
          <a:xfrm>
            <a:off x="444500" y="2184400"/>
            <a:ext cx="8229600" cy="4297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Agencies already have established files for their paper records, use what has already been developed and adapt to “electronic” filing systems</a:t>
            </a:r>
          </a:p>
          <a:p>
            <a:pPr eaLnBrk="1" hangingPunct="1"/>
            <a:r>
              <a:rPr lang="en-US" dirty="0" smtClean="0">
                <a:solidFill>
                  <a:schemeClr val="bg1"/>
                </a:solidFill>
              </a:rPr>
              <a:t>Retention schedules already exist </a:t>
            </a:r>
          </a:p>
          <a:p>
            <a:pPr eaLnBrk="1" hangingPunct="1"/>
            <a:r>
              <a:rPr lang="en-US" dirty="0" smtClean="0">
                <a:solidFill>
                  <a:schemeClr val="bg1"/>
                </a:solidFill>
              </a:rPr>
              <a:t>Also serves as excellent preparation prior to implementing any automated processes</a:t>
            </a:r>
          </a:p>
        </p:txBody>
      </p:sp>
    </p:spTree>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525463" y="2449513"/>
            <a:ext cx="8289925" cy="4408487"/>
          </a:xfrm>
          <a:noFill/>
          <a:ln w="12700">
            <a:miter lim="800000"/>
            <a:headEnd/>
            <a:tailEnd/>
          </a:ln>
        </p:spPr>
        <p:txBody>
          <a:bodyPr vert="horz" wrap="square" lIns="90488" tIns="44450" rIns="90488" bIns="44450" numCol="1" anchor="t" anchorCtr="0" compatLnSpc="1">
            <a:prstTxWarp prst="textNoShape">
              <a:avLst/>
            </a:prstTxWarp>
          </a:bodyPr>
          <a:lstStyle/>
          <a:p>
            <a:pPr eaLnBrk="1" hangingPunct="1">
              <a:lnSpc>
                <a:spcPct val="90000"/>
              </a:lnSpc>
              <a:buFont typeface="Monotype Sorts" pitchFamily="2" charset="2"/>
              <a:buNone/>
            </a:pPr>
            <a:r>
              <a:rPr lang="en-US" sz="2400" smtClean="0">
                <a:solidFill>
                  <a:schemeClr val="bg1"/>
                </a:solidFill>
              </a:rPr>
              <a:t>   “</a:t>
            </a:r>
            <a:r>
              <a:rPr lang="en-US" sz="2200" smtClean="0">
                <a:solidFill>
                  <a:schemeClr val="bg1"/>
                </a:solidFill>
              </a:rPr>
              <a:t>Public records include any paper, correspondence, completed form, bound record book, photograph, film, sound recording, map, drawing, machine-readable material, compact disc meeting current industry ISO specifications, or other document, </a:t>
            </a:r>
            <a:r>
              <a:rPr lang="en-US" sz="2800" b="1" i="1" u="sng" smtClean="0">
                <a:solidFill>
                  <a:schemeClr val="bg1"/>
                </a:solidFill>
              </a:rPr>
              <a:t>regardless of physical form or characteristics, and including such copies thereof, that have been made by or received by any agency of the state of Washington in connection with the transaction of public business</a:t>
            </a:r>
            <a:r>
              <a:rPr lang="en-US" sz="2800" b="1" i="1" smtClean="0">
                <a:solidFill>
                  <a:schemeClr val="bg1"/>
                </a:solidFill>
              </a:rPr>
              <a:t>”</a:t>
            </a:r>
          </a:p>
          <a:p>
            <a:pPr eaLnBrk="1" hangingPunct="1">
              <a:lnSpc>
                <a:spcPct val="90000"/>
              </a:lnSpc>
            </a:pPr>
            <a:endParaRPr lang="en-US" sz="2800" b="1" smtClean="0">
              <a:solidFill>
                <a:schemeClr val="bg1"/>
              </a:solidFill>
            </a:endParaRPr>
          </a:p>
          <a:p>
            <a:pPr eaLnBrk="1" hangingPunct="1">
              <a:lnSpc>
                <a:spcPct val="90000"/>
              </a:lnSpc>
            </a:pPr>
            <a:endParaRPr lang="en-US" sz="2000" smtClean="0"/>
          </a:p>
        </p:txBody>
      </p:sp>
      <p:sp>
        <p:nvSpPr>
          <p:cNvPr id="6147" name="Rectangle 3"/>
          <p:cNvSpPr>
            <a:spLocks noGrp="1" noChangeArrowheads="1"/>
          </p:cNvSpPr>
          <p:nvPr>
            <p:ph type="title"/>
          </p:nvPr>
        </p:nvSpPr>
        <p:spPr bwMode="auto">
          <a:xfrm>
            <a:off x="250825" y="820738"/>
            <a:ext cx="8701088" cy="1150937"/>
          </a:xfrm>
          <a:noFill/>
          <a:ln w="12700">
            <a:miter lim="800000"/>
            <a:headEnd/>
            <a:tailEnd/>
          </a:ln>
        </p:spPr>
        <p:txBody>
          <a:bodyPr vert="horz" wrap="square" lIns="90488" tIns="44450" rIns="90488" bIns="44450" numCol="1" anchor="ctr" anchorCtr="0" compatLnSpc="1">
            <a:prstTxWarp prst="textNoShape">
              <a:avLst/>
            </a:prstTxWarp>
          </a:bodyPr>
          <a:lstStyle/>
          <a:p>
            <a:pPr eaLnBrk="1" hangingPunct="1"/>
            <a:r>
              <a:rPr lang="en-US" sz="4000" smtClean="0">
                <a:solidFill>
                  <a:srgbClr val="F4EF0E"/>
                </a:solidFill>
              </a:rPr>
              <a:t>RCW 40.14 </a:t>
            </a:r>
            <a:r>
              <a:rPr lang="en-US" sz="4000" smtClean="0">
                <a:solidFill>
                  <a:schemeClr val="accent1"/>
                </a:solidFill>
              </a:rPr>
              <a:t> </a:t>
            </a:r>
            <a:r>
              <a:rPr lang="en-US" sz="4000" smtClean="0">
                <a:solidFill>
                  <a:srgbClr val="FFFF00"/>
                </a:solidFill>
              </a:rPr>
              <a:t>Preservation and Destruction of Public Records</a:t>
            </a:r>
          </a:p>
        </p:txBody>
      </p:sp>
    </p:spTree>
  </p:cSld>
  <p:clrMapOvr>
    <a:masterClrMapping/>
  </p:clrMapOvr>
  <p:transition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159"/>
            <a:ext cx="8229600" cy="1143000"/>
          </a:xfrm>
        </p:spPr>
        <p:txBody>
          <a:bodyPr/>
          <a:lstStyle/>
          <a:p>
            <a:r>
              <a:rPr lang="en-US" dirty="0" smtClean="0">
                <a:solidFill>
                  <a:srgbClr val="FFFF00"/>
                </a:solidFill>
              </a:rPr>
              <a:t>File it – it’s not just for paper</a:t>
            </a:r>
            <a:endParaRPr lang="en-US" dirty="0">
              <a:solidFill>
                <a:srgbClr val="FFFF00"/>
              </a:solidFill>
            </a:endParaRPr>
          </a:p>
        </p:txBody>
      </p:sp>
      <p:pic>
        <p:nvPicPr>
          <p:cNvPr id="4" name="Content Placeholder 3" descr="Too much information.jpeg"/>
          <p:cNvPicPr>
            <a:picLocks noGrp="1" noChangeAspect="1"/>
          </p:cNvPicPr>
          <p:nvPr>
            <p:ph idx="1"/>
          </p:nvPr>
        </p:nvPicPr>
        <p:blipFill>
          <a:blip r:embed="rId2" cstate="print"/>
          <a:srcRect t="14063"/>
          <a:stretch>
            <a:fillRect/>
          </a:stretch>
        </p:blipFill>
        <p:spPr>
          <a:xfrm>
            <a:off x="1913644" y="2387665"/>
            <a:ext cx="5429251" cy="349934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5969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Create a plan</a:t>
            </a:r>
          </a:p>
        </p:txBody>
      </p:sp>
      <p:sp>
        <p:nvSpPr>
          <p:cNvPr id="19459" name="Content Placeholder 2"/>
          <p:cNvSpPr>
            <a:spLocks noGrp="1"/>
          </p:cNvSpPr>
          <p:nvPr>
            <p:ph idx="1"/>
          </p:nvPr>
        </p:nvSpPr>
        <p:spPr bwMode="auto">
          <a:xfrm>
            <a:off x="457200" y="1533525"/>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bg1"/>
                </a:solidFill>
              </a:rPr>
              <a:t>Create a “file plan” or “file structure”</a:t>
            </a:r>
          </a:p>
          <a:p>
            <a:r>
              <a:rPr lang="en-US" dirty="0" smtClean="0">
                <a:solidFill>
                  <a:schemeClr val="bg1"/>
                </a:solidFill>
              </a:rPr>
              <a:t>Link to retention schedules</a:t>
            </a:r>
          </a:p>
          <a:p>
            <a:r>
              <a:rPr lang="en-US" dirty="0" smtClean="0">
                <a:solidFill>
                  <a:schemeClr val="bg1"/>
                </a:solidFill>
              </a:rPr>
              <a:t>Pre-determined file folders provide consistency, centralization and organization</a:t>
            </a:r>
          </a:p>
          <a:p>
            <a:r>
              <a:rPr lang="en-US" dirty="0" smtClean="0">
                <a:solidFill>
                  <a:schemeClr val="bg1"/>
                </a:solidFill>
              </a:rPr>
              <a:t>Mirror the plan throughout – use same structure for paper, email, desktop, network drives and servers</a:t>
            </a:r>
          </a:p>
          <a:p>
            <a:r>
              <a:rPr lang="en-US" dirty="0" smtClean="0">
                <a:solidFill>
                  <a:schemeClr val="bg1"/>
                </a:solidFill>
              </a:rPr>
              <a:t>Develop desk guides and cheat sheets </a:t>
            </a: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38"/>
            <a:ext cx="8229600" cy="1143000"/>
          </a:xfrm>
        </p:spPr>
        <p:txBody>
          <a:bodyPr/>
          <a:lstStyle/>
          <a:p>
            <a:r>
              <a:rPr lang="en-US" dirty="0" smtClean="0">
                <a:solidFill>
                  <a:srgbClr val="FFFF00"/>
                </a:solidFill>
              </a:rPr>
              <a:t>Disposition- Do it!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Organize to destroy</a:t>
            </a:r>
          </a:p>
          <a:p>
            <a:r>
              <a:rPr lang="en-US" dirty="0" smtClean="0">
                <a:solidFill>
                  <a:schemeClr val="bg1"/>
                </a:solidFill>
              </a:rPr>
              <a:t>Apply same retention and disposition practices to electronic records as you would paper based records</a:t>
            </a:r>
          </a:p>
          <a:p>
            <a:r>
              <a:rPr lang="en-US" b="1" u="sng" dirty="0" smtClean="0">
                <a:solidFill>
                  <a:schemeClr val="bg1"/>
                </a:solidFill>
              </a:rPr>
              <a:t>Regularly schedule disposition </a:t>
            </a:r>
            <a:r>
              <a:rPr lang="en-US" dirty="0" smtClean="0">
                <a:solidFill>
                  <a:schemeClr val="bg1"/>
                </a:solidFill>
              </a:rPr>
              <a:t>to clear out those items having met retention and get rid of them!  </a:t>
            </a:r>
            <a:endParaRPr lang="en-US" dirty="0" smtClean="0">
              <a:solidFill>
                <a:schemeClr val="bg1"/>
              </a:solidFill>
            </a:endParaRPr>
          </a:p>
          <a:p>
            <a:r>
              <a:rPr lang="en-US" dirty="0" smtClean="0">
                <a:solidFill>
                  <a:schemeClr val="bg1"/>
                </a:solidFill>
              </a:rPr>
              <a:t>Sweep out the garage!</a:t>
            </a:r>
            <a:endParaRPr lang="en-US" dirty="0" smtClean="0">
              <a:solidFill>
                <a:schemeClr val="bg1"/>
              </a:solidFill>
            </a:endParaRPr>
          </a:p>
          <a:p>
            <a:endParaRPr lang="en-US" dirty="0" smtClean="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4"/>
          <p:cNvSpPr>
            <a:spLocks noGrp="1" noChangeArrowheads="1"/>
          </p:cNvSpPr>
          <p:nvPr>
            <p:ph type="title"/>
          </p:nvPr>
        </p:nvSpPr>
        <p:spPr bwMode="auto">
          <a:xfrm>
            <a:off x="3348038" y="0"/>
            <a:ext cx="5532437" cy="8763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solidFill>
                  <a:srgbClr val="FFFF00"/>
                </a:solidFill>
              </a:rPr>
              <a:t>Electronic Record Life Cycle</a:t>
            </a:r>
            <a:endParaRPr lang="en-US" sz="4000" smtClean="0">
              <a:solidFill>
                <a:srgbClr val="FFFF00"/>
              </a:solidFill>
            </a:endParaRPr>
          </a:p>
        </p:txBody>
      </p:sp>
      <p:pic>
        <p:nvPicPr>
          <p:cNvPr id="57364" name="Picture 20" descr="email-spam"/>
          <p:cNvPicPr>
            <a:picLocks noChangeAspect="1" noChangeArrowheads="1"/>
          </p:cNvPicPr>
          <p:nvPr/>
        </p:nvPicPr>
        <p:blipFill>
          <a:blip r:embed="rId2" cstate="print"/>
          <a:srcRect/>
          <a:stretch>
            <a:fillRect/>
          </a:stretch>
        </p:blipFill>
        <p:spPr bwMode="auto">
          <a:xfrm>
            <a:off x="363538" y="908050"/>
            <a:ext cx="1627187" cy="1217613"/>
          </a:xfrm>
          <a:prstGeom prst="rect">
            <a:avLst/>
          </a:prstGeom>
          <a:noFill/>
          <a:effectLst>
            <a:outerShdw dist="107763" dir="2700000" algn="ctr" rotWithShape="0">
              <a:schemeClr val="tx1">
                <a:alpha val="50000"/>
              </a:schemeClr>
            </a:outerShdw>
          </a:effectLst>
        </p:spPr>
      </p:pic>
      <p:pic>
        <p:nvPicPr>
          <p:cNvPr id="57366" name="Picture 22" descr="chimpanzee_thinking_poster"/>
          <p:cNvPicPr>
            <a:picLocks noChangeAspect="1" noChangeArrowheads="1"/>
          </p:cNvPicPr>
          <p:nvPr/>
        </p:nvPicPr>
        <p:blipFill>
          <a:blip r:embed="rId3" cstate="print"/>
          <a:srcRect/>
          <a:stretch>
            <a:fillRect/>
          </a:stretch>
        </p:blipFill>
        <p:spPr bwMode="auto">
          <a:xfrm>
            <a:off x="3165475" y="1447800"/>
            <a:ext cx="1069975" cy="1512888"/>
          </a:xfrm>
          <a:prstGeom prst="rect">
            <a:avLst/>
          </a:prstGeom>
          <a:noFill/>
          <a:effectLst>
            <a:outerShdw dist="107763" dir="2700000" algn="ctr" rotWithShape="0">
              <a:schemeClr val="tx1">
                <a:alpha val="50000"/>
              </a:schemeClr>
            </a:outerShdw>
          </a:effectLst>
        </p:spPr>
      </p:pic>
      <p:pic>
        <p:nvPicPr>
          <p:cNvPr id="57368" name="Picture 24" descr="name"/>
          <p:cNvPicPr>
            <a:picLocks noChangeAspect="1" noChangeArrowheads="1"/>
          </p:cNvPicPr>
          <p:nvPr/>
        </p:nvPicPr>
        <p:blipFill>
          <a:blip r:embed="rId4" cstate="print"/>
          <a:srcRect/>
          <a:stretch>
            <a:fillRect/>
          </a:stretch>
        </p:blipFill>
        <p:spPr bwMode="auto">
          <a:xfrm>
            <a:off x="7910513" y="2708275"/>
            <a:ext cx="1066800" cy="1066800"/>
          </a:xfrm>
          <a:prstGeom prst="rect">
            <a:avLst/>
          </a:prstGeom>
          <a:noFill/>
          <a:effectLst>
            <a:outerShdw dist="107763" dir="2700000" algn="ctr" rotWithShape="0">
              <a:schemeClr val="tx1">
                <a:alpha val="50000"/>
              </a:schemeClr>
            </a:outerShdw>
          </a:effectLst>
        </p:spPr>
      </p:pic>
      <p:pic>
        <p:nvPicPr>
          <p:cNvPr id="57376" name="Picture 32" descr="Writing3"/>
          <p:cNvPicPr>
            <a:picLocks noChangeAspect="1" noChangeArrowheads="1"/>
          </p:cNvPicPr>
          <p:nvPr/>
        </p:nvPicPr>
        <p:blipFill>
          <a:blip r:embed="rId5" cstate="print"/>
          <a:srcRect/>
          <a:stretch>
            <a:fillRect/>
          </a:stretch>
        </p:blipFill>
        <p:spPr bwMode="auto">
          <a:xfrm>
            <a:off x="3068638" y="5272088"/>
            <a:ext cx="1371600" cy="1371600"/>
          </a:xfrm>
          <a:prstGeom prst="rect">
            <a:avLst/>
          </a:prstGeom>
          <a:noFill/>
          <a:effectLst>
            <a:outerShdw dist="107763" dir="2700000" algn="ctr" rotWithShape="0">
              <a:schemeClr val="tx1">
                <a:alpha val="50000"/>
              </a:schemeClr>
            </a:outerShdw>
          </a:effectLst>
        </p:spPr>
      </p:pic>
      <p:pic>
        <p:nvPicPr>
          <p:cNvPr id="57378" name="Picture 34" descr="calendar"/>
          <p:cNvPicPr>
            <a:picLocks noChangeAspect="1" noChangeArrowheads="1"/>
          </p:cNvPicPr>
          <p:nvPr/>
        </p:nvPicPr>
        <p:blipFill>
          <a:blip r:embed="rId6" cstate="print"/>
          <a:srcRect/>
          <a:stretch>
            <a:fillRect/>
          </a:stretch>
        </p:blipFill>
        <p:spPr bwMode="auto">
          <a:xfrm>
            <a:off x="5402263" y="4545013"/>
            <a:ext cx="1524000" cy="1143000"/>
          </a:xfrm>
          <a:prstGeom prst="rect">
            <a:avLst/>
          </a:prstGeom>
          <a:noFill/>
          <a:effectLst>
            <a:outerShdw dist="107763" dir="2700000" algn="ctr" rotWithShape="0">
              <a:schemeClr val="tx1">
                <a:alpha val="50000"/>
              </a:schemeClr>
            </a:outerShdw>
          </a:effectLst>
        </p:spPr>
      </p:pic>
      <p:pic>
        <p:nvPicPr>
          <p:cNvPr id="57380" name="Picture 36" descr="approvedWEB"/>
          <p:cNvPicPr>
            <a:picLocks noChangeAspect="1" noChangeArrowheads="1"/>
          </p:cNvPicPr>
          <p:nvPr/>
        </p:nvPicPr>
        <p:blipFill>
          <a:blip r:embed="rId7" cstate="print"/>
          <a:srcRect/>
          <a:stretch>
            <a:fillRect/>
          </a:stretch>
        </p:blipFill>
        <p:spPr bwMode="auto">
          <a:xfrm>
            <a:off x="549275" y="5435600"/>
            <a:ext cx="1279525" cy="733425"/>
          </a:xfrm>
          <a:prstGeom prst="rect">
            <a:avLst/>
          </a:prstGeom>
          <a:noFill/>
          <a:effectLst>
            <a:outerShdw dist="107763" dir="2700000" algn="ctr" rotWithShape="0">
              <a:schemeClr val="tx1">
                <a:alpha val="50000"/>
              </a:schemeClr>
            </a:outerShdw>
          </a:effectLst>
        </p:spPr>
      </p:pic>
      <p:pic>
        <p:nvPicPr>
          <p:cNvPr id="57382" name="Picture 38" descr="smash"/>
          <p:cNvPicPr>
            <a:picLocks noChangeAspect="1" noChangeArrowheads="1"/>
          </p:cNvPicPr>
          <p:nvPr/>
        </p:nvPicPr>
        <p:blipFill>
          <a:blip r:embed="rId8" cstate="print"/>
          <a:srcRect/>
          <a:stretch>
            <a:fillRect/>
          </a:stretch>
        </p:blipFill>
        <p:spPr bwMode="auto">
          <a:xfrm>
            <a:off x="458788" y="3186113"/>
            <a:ext cx="1447800" cy="911225"/>
          </a:xfrm>
          <a:prstGeom prst="rect">
            <a:avLst/>
          </a:prstGeom>
          <a:noFill/>
          <a:effectLst>
            <a:outerShdw dist="107763" dir="2700000" algn="ctr" rotWithShape="0">
              <a:schemeClr val="tx1">
                <a:alpha val="50000"/>
              </a:schemeClr>
            </a:outerShdw>
          </a:effectLst>
        </p:spPr>
      </p:pic>
      <p:pic>
        <p:nvPicPr>
          <p:cNvPr id="57384" name="Picture 40" descr="secure-storage-300x259"/>
          <p:cNvPicPr>
            <a:picLocks noChangeAspect="1" noChangeArrowheads="1"/>
          </p:cNvPicPr>
          <p:nvPr/>
        </p:nvPicPr>
        <p:blipFill>
          <a:blip r:embed="rId9" cstate="print"/>
          <a:srcRect/>
          <a:stretch>
            <a:fillRect/>
          </a:stretch>
        </p:blipFill>
        <p:spPr bwMode="auto">
          <a:xfrm>
            <a:off x="7572375" y="4611688"/>
            <a:ext cx="1371600" cy="1185862"/>
          </a:xfrm>
          <a:prstGeom prst="rect">
            <a:avLst/>
          </a:prstGeom>
          <a:noFill/>
          <a:effectLst>
            <a:outerShdw dist="107763" dir="2700000" algn="ctr" rotWithShape="0">
              <a:schemeClr val="tx1">
                <a:alpha val="50000"/>
              </a:schemeClr>
            </a:outerShdw>
          </a:effectLst>
        </p:spPr>
      </p:pic>
      <p:sp>
        <p:nvSpPr>
          <p:cNvPr id="57385" name="Line 41"/>
          <p:cNvSpPr>
            <a:spLocks noChangeShapeType="1"/>
          </p:cNvSpPr>
          <p:nvPr/>
        </p:nvSpPr>
        <p:spPr bwMode="auto">
          <a:xfrm flipV="1">
            <a:off x="2032000" y="1725613"/>
            <a:ext cx="1046163" cy="15875"/>
          </a:xfrm>
          <a:prstGeom prst="line">
            <a:avLst/>
          </a:prstGeom>
          <a:noFill/>
          <a:ln w="152400">
            <a:solidFill>
              <a:srgbClr val="FFFF00"/>
            </a:solidFill>
            <a:round/>
            <a:headEnd/>
            <a:tailEnd type="triangle" w="med" len="med"/>
          </a:ln>
          <a:effectLst>
            <a:outerShdw dist="80322" dir="1106097" algn="ctr" rotWithShape="0">
              <a:schemeClr val="tx1">
                <a:alpha val="50000"/>
              </a:schemeClr>
            </a:outerShdw>
          </a:effectLst>
        </p:spPr>
        <p:txBody>
          <a:bodyPr/>
          <a:lstStyle/>
          <a:p>
            <a:pPr>
              <a:defRPr/>
            </a:pPr>
            <a:endParaRPr lang="en-US"/>
          </a:p>
        </p:txBody>
      </p:sp>
      <p:sp>
        <p:nvSpPr>
          <p:cNvPr id="57390" name="Line 46"/>
          <p:cNvSpPr>
            <a:spLocks noChangeShapeType="1"/>
          </p:cNvSpPr>
          <p:nvPr/>
        </p:nvSpPr>
        <p:spPr bwMode="auto">
          <a:xfrm>
            <a:off x="8410575" y="3838575"/>
            <a:ext cx="0" cy="823913"/>
          </a:xfrm>
          <a:prstGeom prst="line">
            <a:avLst/>
          </a:prstGeom>
          <a:noFill/>
          <a:ln w="152400">
            <a:solidFill>
              <a:srgbClr val="FFFF00"/>
            </a:solidFill>
            <a:round/>
            <a:headEnd/>
            <a:tailEnd type="triangle" w="med" len="med"/>
          </a:ln>
          <a:effectLst>
            <a:outerShdw dist="91581" dir="3378596" algn="ctr" rotWithShape="0">
              <a:schemeClr val="tx1">
                <a:alpha val="50000"/>
              </a:schemeClr>
            </a:outerShdw>
          </a:effectLst>
        </p:spPr>
        <p:txBody>
          <a:bodyPr/>
          <a:lstStyle/>
          <a:p>
            <a:pPr>
              <a:defRPr/>
            </a:pPr>
            <a:endParaRPr lang="en-US"/>
          </a:p>
        </p:txBody>
      </p:sp>
      <p:sp>
        <p:nvSpPr>
          <p:cNvPr id="57391" name="Line 47"/>
          <p:cNvSpPr>
            <a:spLocks noChangeShapeType="1"/>
          </p:cNvSpPr>
          <p:nvPr/>
        </p:nvSpPr>
        <p:spPr bwMode="auto">
          <a:xfrm flipH="1">
            <a:off x="7083425" y="3798888"/>
            <a:ext cx="876300" cy="669925"/>
          </a:xfrm>
          <a:prstGeom prst="line">
            <a:avLst/>
          </a:prstGeom>
          <a:noFill/>
          <a:ln w="152400">
            <a:solidFill>
              <a:srgbClr val="FFFF00"/>
            </a:solidFill>
            <a:round/>
            <a:headEnd/>
            <a:tailEnd type="triangle" w="med" len="med"/>
          </a:ln>
          <a:effectLst>
            <a:outerShdw dist="80322" dir="1106097" algn="ctr" rotWithShape="0">
              <a:schemeClr val="tx1">
                <a:alpha val="50000"/>
              </a:schemeClr>
            </a:outerShdw>
          </a:effectLst>
        </p:spPr>
        <p:txBody>
          <a:bodyPr/>
          <a:lstStyle/>
          <a:p>
            <a:pPr>
              <a:defRPr/>
            </a:pPr>
            <a:endParaRPr lang="en-US"/>
          </a:p>
        </p:txBody>
      </p:sp>
      <p:sp>
        <p:nvSpPr>
          <p:cNvPr id="57392" name="Line 48"/>
          <p:cNvSpPr>
            <a:spLocks noChangeShapeType="1"/>
          </p:cNvSpPr>
          <p:nvPr/>
        </p:nvSpPr>
        <p:spPr bwMode="auto">
          <a:xfrm flipH="1">
            <a:off x="4546600" y="5627688"/>
            <a:ext cx="695325" cy="244475"/>
          </a:xfrm>
          <a:prstGeom prst="line">
            <a:avLst/>
          </a:prstGeom>
          <a:noFill/>
          <a:ln w="152400">
            <a:solidFill>
              <a:srgbClr val="FFFF00"/>
            </a:solidFill>
            <a:round/>
            <a:headEnd/>
            <a:tailEnd type="triangle" w="med" len="med"/>
          </a:ln>
          <a:effectLst>
            <a:outerShdw dist="71842" dir="2700000" algn="ctr" rotWithShape="0">
              <a:schemeClr val="tx1">
                <a:alpha val="50000"/>
              </a:schemeClr>
            </a:outerShdw>
          </a:effectLst>
        </p:spPr>
        <p:txBody>
          <a:bodyPr/>
          <a:lstStyle/>
          <a:p>
            <a:pPr>
              <a:defRPr/>
            </a:pPr>
            <a:endParaRPr lang="en-US"/>
          </a:p>
        </p:txBody>
      </p:sp>
      <p:sp>
        <p:nvSpPr>
          <p:cNvPr id="57393" name="Line 49"/>
          <p:cNvSpPr>
            <a:spLocks noChangeShapeType="1"/>
          </p:cNvSpPr>
          <p:nvPr/>
        </p:nvSpPr>
        <p:spPr bwMode="auto">
          <a:xfrm flipH="1" flipV="1">
            <a:off x="1931988" y="5718175"/>
            <a:ext cx="1004887" cy="257175"/>
          </a:xfrm>
          <a:prstGeom prst="line">
            <a:avLst/>
          </a:prstGeom>
          <a:noFill/>
          <a:ln w="152400">
            <a:solidFill>
              <a:srgbClr val="FFFF00"/>
            </a:solidFill>
            <a:round/>
            <a:headEnd/>
            <a:tailEnd type="triangle" w="med" len="med"/>
          </a:ln>
          <a:effectLst>
            <a:outerShdw dist="71842" dir="2700000" algn="ctr" rotWithShape="0">
              <a:schemeClr val="tx1">
                <a:alpha val="50000"/>
              </a:schemeClr>
            </a:outerShdw>
          </a:effectLst>
        </p:spPr>
        <p:txBody>
          <a:bodyPr/>
          <a:lstStyle/>
          <a:p>
            <a:pPr>
              <a:defRPr/>
            </a:pPr>
            <a:endParaRPr lang="en-US"/>
          </a:p>
        </p:txBody>
      </p:sp>
      <p:sp>
        <p:nvSpPr>
          <p:cNvPr id="57394" name="Line 50"/>
          <p:cNvSpPr>
            <a:spLocks noChangeShapeType="1"/>
          </p:cNvSpPr>
          <p:nvPr/>
        </p:nvSpPr>
        <p:spPr bwMode="auto">
          <a:xfrm flipV="1">
            <a:off x="1287463" y="4637088"/>
            <a:ext cx="3175" cy="642937"/>
          </a:xfrm>
          <a:prstGeom prst="line">
            <a:avLst/>
          </a:prstGeom>
          <a:noFill/>
          <a:ln w="152400">
            <a:solidFill>
              <a:srgbClr val="FFFF00"/>
            </a:solidFill>
            <a:round/>
            <a:headEnd/>
            <a:tailEnd type="triangle" w="med" len="med"/>
          </a:ln>
          <a:effectLst>
            <a:outerShdw dist="107763" dir="2700000" algn="ctr" rotWithShape="0">
              <a:schemeClr val="tx1">
                <a:alpha val="50000"/>
              </a:schemeClr>
            </a:outerShdw>
          </a:effectLst>
        </p:spPr>
        <p:txBody>
          <a:bodyPr/>
          <a:lstStyle/>
          <a:p>
            <a:pPr>
              <a:defRPr/>
            </a:pPr>
            <a:endParaRPr lang="en-US"/>
          </a:p>
        </p:txBody>
      </p:sp>
      <p:sp>
        <p:nvSpPr>
          <p:cNvPr id="57395" name="Text Box 51"/>
          <p:cNvSpPr txBox="1">
            <a:spLocks noChangeArrowheads="1"/>
          </p:cNvSpPr>
          <p:nvPr/>
        </p:nvSpPr>
        <p:spPr bwMode="auto">
          <a:xfrm>
            <a:off x="212725" y="2138363"/>
            <a:ext cx="1981200" cy="581025"/>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Create or Receive Record</a:t>
            </a:r>
          </a:p>
        </p:txBody>
      </p:sp>
      <p:sp>
        <p:nvSpPr>
          <p:cNvPr id="57396" name="Text Box 52"/>
          <p:cNvSpPr txBox="1">
            <a:spLocks noChangeArrowheads="1"/>
          </p:cNvSpPr>
          <p:nvPr/>
        </p:nvSpPr>
        <p:spPr bwMode="auto">
          <a:xfrm>
            <a:off x="2959100" y="773113"/>
            <a:ext cx="1524000" cy="584200"/>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CONSIDER CONTENT</a:t>
            </a:r>
          </a:p>
        </p:txBody>
      </p:sp>
      <p:sp>
        <p:nvSpPr>
          <p:cNvPr id="57397" name="Text Box 53"/>
          <p:cNvSpPr txBox="1">
            <a:spLocks noChangeArrowheads="1"/>
          </p:cNvSpPr>
          <p:nvPr/>
        </p:nvSpPr>
        <p:spPr bwMode="auto">
          <a:xfrm>
            <a:off x="5856288" y="796925"/>
            <a:ext cx="2590800" cy="581025"/>
          </a:xfrm>
          <a:prstGeom prst="rect">
            <a:avLst/>
          </a:prstGeom>
          <a:noFill/>
          <a:ln w="9525">
            <a:noFill/>
            <a:miter lim="800000"/>
            <a:headEnd/>
            <a:tailEnd/>
          </a:ln>
          <a:effectLst/>
        </p:spPr>
        <p:txBody>
          <a:bodyPr>
            <a:spAutoFit/>
          </a:bodyPr>
          <a:lstStyle/>
          <a:p>
            <a:pPr>
              <a:spcBef>
                <a:spcPct val="50000"/>
              </a:spcBef>
              <a:defRPr/>
            </a:pPr>
            <a:r>
              <a:rPr lang="en-US" sz="1600" b="1" dirty="0">
                <a:solidFill>
                  <a:srgbClr val="F4D728"/>
                </a:solidFill>
                <a:effectLst>
                  <a:outerShdw blurRad="38100" dist="38100" dir="2700000" algn="tl">
                    <a:srgbClr val="000000"/>
                  </a:outerShdw>
                </a:effectLst>
              </a:rPr>
              <a:t> </a:t>
            </a:r>
            <a:r>
              <a:rPr lang="en-US" sz="1600" b="1" dirty="0">
                <a:effectLst>
                  <a:outerShdw blurRad="38100" dist="38100" dir="2700000" algn="tl">
                    <a:srgbClr val="000000"/>
                  </a:outerShdw>
                </a:effectLst>
              </a:rPr>
              <a:t>If NO retention value Delete </a:t>
            </a:r>
          </a:p>
        </p:txBody>
      </p:sp>
      <p:sp>
        <p:nvSpPr>
          <p:cNvPr id="57398" name="Text Box 54"/>
          <p:cNvSpPr txBox="1">
            <a:spLocks noChangeArrowheads="1"/>
          </p:cNvSpPr>
          <p:nvPr/>
        </p:nvSpPr>
        <p:spPr bwMode="auto">
          <a:xfrm>
            <a:off x="5383213" y="2371725"/>
            <a:ext cx="1533525" cy="338138"/>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Record / Save</a:t>
            </a:r>
          </a:p>
        </p:txBody>
      </p:sp>
      <p:sp>
        <p:nvSpPr>
          <p:cNvPr id="57399" name="Text Box 55"/>
          <p:cNvSpPr txBox="1">
            <a:spLocks noChangeArrowheads="1"/>
          </p:cNvSpPr>
          <p:nvPr/>
        </p:nvSpPr>
        <p:spPr bwMode="auto">
          <a:xfrm>
            <a:off x="7848600" y="2278063"/>
            <a:ext cx="1295400" cy="338137"/>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Properly ID</a:t>
            </a:r>
          </a:p>
        </p:txBody>
      </p:sp>
      <p:sp>
        <p:nvSpPr>
          <p:cNvPr id="57400" name="Text Box 56"/>
          <p:cNvSpPr txBox="1">
            <a:spLocks noChangeArrowheads="1"/>
          </p:cNvSpPr>
          <p:nvPr/>
        </p:nvSpPr>
        <p:spPr bwMode="auto">
          <a:xfrm>
            <a:off x="7340600" y="5868988"/>
            <a:ext cx="1803400" cy="708025"/>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If Archival</a:t>
            </a:r>
          </a:p>
          <a:p>
            <a:pPr>
              <a:spcBef>
                <a:spcPct val="50000"/>
              </a:spcBef>
              <a:defRPr/>
            </a:pPr>
            <a:r>
              <a:rPr lang="en-US" sz="1600" b="1" dirty="0">
                <a:effectLst>
                  <a:outerShdw blurRad="38100" dist="38100" dir="2700000" algn="tl">
                    <a:srgbClr val="000000"/>
                  </a:outerShdw>
                </a:effectLst>
              </a:rPr>
              <a:t>Transfer </a:t>
            </a:r>
          </a:p>
        </p:txBody>
      </p:sp>
      <p:sp>
        <p:nvSpPr>
          <p:cNvPr id="57401" name="Text Box 57"/>
          <p:cNvSpPr txBox="1">
            <a:spLocks noChangeArrowheads="1"/>
          </p:cNvSpPr>
          <p:nvPr/>
        </p:nvSpPr>
        <p:spPr bwMode="auto">
          <a:xfrm>
            <a:off x="5146675" y="5740400"/>
            <a:ext cx="2057400" cy="954088"/>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Non-Archival</a:t>
            </a:r>
          </a:p>
          <a:p>
            <a:pPr>
              <a:spcBef>
                <a:spcPct val="50000"/>
              </a:spcBef>
              <a:defRPr/>
            </a:pPr>
            <a:r>
              <a:rPr lang="en-US" sz="1600" b="1" dirty="0">
                <a:effectLst>
                  <a:outerShdw blurRad="38100" dist="38100" dir="2700000" algn="tl">
                    <a:srgbClr val="000000"/>
                  </a:outerShdw>
                </a:effectLst>
              </a:rPr>
              <a:t>Keep until retention met</a:t>
            </a:r>
          </a:p>
        </p:txBody>
      </p:sp>
      <p:sp>
        <p:nvSpPr>
          <p:cNvPr id="57402" name="Text Box 58"/>
          <p:cNvSpPr txBox="1">
            <a:spLocks noChangeArrowheads="1"/>
          </p:cNvSpPr>
          <p:nvPr/>
        </p:nvSpPr>
        <p:spPr bwMode="auto">
          <a:xfrm>
            <a:off x="2892425" y="4371975"/>
            <a:ext cx="2057400" cy="830263"/>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When retention is met, ID records for destruction</a:t>
            </a:r>
          </a:p>
        </p:txBody>
      </p:sp>
      <p:pic>
        <p:nvPicPr>
          <p:cNvPr id="57403" name="Picture 59" descr="computerdelete"/>
          <p:cNvPicPr>
            <a:picLocks noChangeAspect="1" noChangeArrowheads="1"/>
          </p:cNvPicPr>
          <p:nvPr/>
        </p:nvPicPr>
        <p:blipFill>
          <a:blip r:embed="rId10" cstate="print"/>
          <a:srcRect/>
          <a:stretch>
            <a:fillRect/>
          </a:stretch>
        </p:blipFill>
        <p:spPr bwMode="auto">
          <a:xfrm>
            <a:off x="6746875" y="1433513"/>
            <a:ext cx="754063" cy="762000"/>
          </a:xfrm>
          <a:prstGeom prst="rect">
            <a:avLst/>
          </a:prstGeom>
          <a:noFill/>
          <a:effectLst>
            <a:outerShdw dist="107763" dir="2700000" algn="ctr" rotWithShape="0">
              <a:schemeClr val="tx1">
                <a:alpha val="50000"/>
              </a:schemeClr>
            </a:outerShdw>
          </a:effectLst>
        </p:spPr>
      </p:pic>
      <p:sp>
        <p:nvSpPr>
          <p:cNvPr id="57405" name="Text Box 61"/>
          <p:cNvSpPr txBox="1">
            <a:spLocks noChangeArrowheads="1"/>
          </p:cNvSpPr>
          <p:nvPr/>
        </p:nvSpPr>
        <p:spPr bwMode="auto">
          <a:xfrm>
            <a:off x="-153988" y="4103688"/>
            <a:ext cx="2971801" cy="584200"/>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DESTROY  and document destruction</a:t>
            </a:r>
          </a:p>
        </p:txBody>
      </p:sp>
      <p:sp>
        <p:nvSpPr>
          <p:cNvPr id="57408" name="Line 64"/>
          <p:cNvSpPr>
            <a:spLocks noChangeShapeType="1"/>
          </p:cNvSpPr>
          <p:nvPr/>
        </p:nvSpPr>
        <p:spPr bwMode="auto">
          <a:xfrm flipV="1">
            <a:off x="4391025" y="1635125"/>
            <a:ext cx="2138363" cy="193675"/>
          </a:xfrm>
          <a:prstGeom prst="line">
            <a:avLst/>
          </a:prstGeom>
          <a:noFill/>
          <a:ln w="152400">
            <a:solidFill>
              <a:srgbClr val="FFFF00"/>
            </a:solidFill>
            <a:round/>
            <a:headEnd/>
            <a:tailEnd type="triangle" w="med" len="med"/>
          </a:ln>
          <a:effectLst>
            <a:outerShdw dist="80322" dir="1106097" algn="ctr" rotWithShape="0">
              <a:schemeClr val="tx1">
                <a:alpha val="50000"/>
              </a:schemeClr>
            </a:outerShdw>
          </a:effectLst>
        </p:spPr>
        <p:txBody>
          <a:bodyPr/>
          <a:lstStyle/>
          <a:p>
            <a:pPr>
              <a:defRPr/>
            </a:pPr>
            <a:endParaRPr lang="en-US"/>
          </a:p>
        </p:txBody>
      </p:sp>
      <p:sp>
        <p:nvSpPr>
          <p:cNvPr id="57409" name="Line 65"/>
          <p:cNvSpPr>
            <a:spLocks noChangeShapeType="1"/>
          </p:cNvSpPr>
          <p:nvPr/>
        </p:nvSpPr>
        <p:spPr bwMode="auto">
          <a:xfrm>
            <a:off x="4460875" y="2355850"/>
            <a:ext cx="909638" cy="430213"/>
          </a:xfrm>
          <a:prstGeom prst="line">
            <a:avLst/>
          </a:prstGeom>
          <a:noFill/>
          <a:ln w="152400">
            <a:solidFill>
              <a:srgbClr val="FFFF00"/>
            </a:solidFill>
            <a:round/>
            <a:headEnd/>
            <a:tailEnd type="triangle" w="med" len="med"/>
          </a:ln>
          <a:effectLst>
            <a:outerShdw dist="80322" dir="1106097" algn="ctr" rotWithShape="0">
              <a:schemeClr val="tx1">
                <a:alpha val="50000"/>
              </a:schemeClr>
            </a:outerShdw>
          </a:effectLst>
        </p:spPr>
        <p:txBody>
          <a:bodyPr/>
          <a:lstStyle/>
          <a:p>
            <a:pPr>
              <a:defRPr/>
            </a:pPr>
            <a:endParaRPr lang="en-US"/>
          </a:p>
        </p:txBody>
      </p:sp>
      <p:sp>
        <p:nvSpPr>
          <p:cNvPr id="57410" name="Line 66"/>
          <p:cNvSpPr>
            <a:spLocks noChangeShapeType="1"/>
          </p:cNvSpPr>
          <p:nvPr/>
        </p:nvSpPr>
        <p:spPr bwMode="auto">
          <a:xfrm flipV="1">
            <a:off x="6967538" y="3214688"/>
            <a:ext cx="892175" cy="17462"/>
          </a:xfrm>
          <a:prstGeom prst="line">
            <a:avLst/>
          </a:prstGeom>
          <a:noFill/>
          <a:ln w="152400">
            <a:solidFill>
              <a:srgbClr val="FFFF00"/>
            </a:solidFill>
            <a:round/>
            <a:headEnd/>
            <a:tailEnd type="triangle" w="med" len="med"/>
          </a:ln>
          <a:effectLst>
            <a:outerShdw dist="80322" dir="1106097" algn="ctr" rotWithShape="0">
              <a:schemeClr val="tx1">
                <a:alpha val="50000"/>
              </a:schemeClr>
            </a:outerShdw>
          </a:effectLst>
        </p:spPr>
        <p:txBody>
          <a:bodyPr/>
          <a:lstStyle/>
          <a:p>
            <a:pPr>
              <a:defRPr/>
            </a:pPr>
            <a:endParaRPr lang="en-US"/>
          </a:p>
        </p:txBody>
      </p:sp>
      <p:sp>
        <p:nvSpPr>
          <p:cNvPr id="31" name="Text Box 56"/>
          <p:cNvSpPr txBox="1">
            <a:spLocks noChangeArrowheads="1"/>
          </p:cNvSpPr>
          <p:nvPr/>
        </p:nvSpPr>
        <p:spPr bwMode="auto">
          <a:xfrm>
            <a:off x="333375" y="6273800"/>
            <a:ext cx="1801813" cy="584200"/>
          </a:xfrm>
          <a:prstGeom prst="rect">
            <a:avLst/>
          </a:prstGeom>
          <a:noFill/>
          <a:ln w="9525">
            <a:noFill/>
            <a:miter lim="800000"/>
            <a:headEnd/>
            <a:tailEnd/>
          </a:ln>
          <a:effectLst/>
        </p:spPr>
        <p:txBody>
          <a:bodyPr>
            <a:spAutoFit/>
          </a:bodyPr>
          <a:lstStyle/>
          <a:p>
            <a:pPr>
              <a:spcBef>
                <a:spcPct val="50000"/>
              </a:spcBef>
              <a:defRPr/>
            </a:pPr>
            <a:r>
              <a:rPr lang="en-US" sz="1600" b="1" dirty="0">
                <a:effectLst>
                  <a:outerShdw blurRad="38100" dist="38100" dir="2700000" algn="tl">
                    <a:srgbClr val="000000"/>
                  </a:outerShdw>
                </a:effectLst>
              </a:rPr>
              <a:t>Approve for destruction</a:t>
            </a:r>
          </a:p>
        </p:txBody>
      </p:sp>
      <p:pic>
        <p:nvPicPr>
          <p:cNvPr id="34847" name="Picture 3" descr="C:\Documents and Settings\lkoziara\Local Settings\Temporary Internet Files\Content.IE5\GEVG3HBT\MCj04315800000[1].png"/>
          <p:cNvPicPr>
            <a:picLocks noChangeAspect="1" noChangeArrowheads="1"/>
          </p:cNvPicPr>
          <p:nvPr/>
        </p:nvPicPr>
        <p:blipFill>
          <a:blip r:embed="rId11" cstate="print"/>
          <a:srcRect/>
          <a:stretch>
            <a:fillRect/>
          </a:stretch>
        </p:blipFill>
        <p:spPr bwMode="auto">
          <a:xfrm>
            <a:off x="5129213" y="2571750"/>
            <a:ext cx="190500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cal Govt transitory records.png"/>
          <p:cNvPicPr>
            <a:picLocks noGrp="1" noChangeAspect="1"/>
          </p:cNvPicPr>
          <p:nvPr>
            <p:ph idx="1"/>
          </p:nvPr>
        </p:nvPicPr>
        <p:blipFill>
          <a:blip r:embed="rId2" cstate="print"/>
          <a:stretch>
            <a:fillRect/>
          </a:stretch>
        </p:blipFill>
        <p:spPr>
          <a:xfrm>
            <a:off x="0" y="721218"/>
            <a:ext cx="9144000" cy="6136782"/>
          </a:xfrm>
        </p:spPr>
      </p:pic>
      <p:sp>
        <p:nvSpPr>
          <p:cNvPr id="4" name="Title 1"/>
          <p:cNvSpPr>
            <a:spLocks noGrp="1"/>
          </p:cNvSpPr>
          <p:nvPr>
            <p:ph type="title"/>
          </p:nvPr>
        </p:nvSpPr>
        <p:spPr>
          <a:xfrm>
            <a:off x="2376152" y="0"/>
            <a:ext cx="6767848" cy="656823"/>
          </a:xfrm>
        </p:spPr>
        <p:txBody>
          <a:bodyPr/>
          <a:lstStyle/>
          <a:p>
            <a:r>
              <a:rPr lang="en-US" dirty="0" smtClean="0">
                <a:solidFill>
                  <a:srgbClr val="FFFF00"/>
                </a:solidFill>
              </a:rPr>
              <a:t>Little or no retention</a:t>
            </a:r>
            <a:endParaRPr lang="en-US" dirty="0">
              <a:solidFill>
                <a:srgbClr val="FFFF00"/>
              </a:solidFill>
            </a:endParaRPr>
          </a:p>
        </p:txBody>
      </p:sp>
      <p:sp>
        <p:nvSpPr>
          <p:cNvPr id="6" name="TextBox 5"/>
          <p:cNvSpPr txBox="1"/>
          <p:nvPr/>
        </p:nvSpPr>
        <p:spPr>
          <a:xfrm>
            <a:off x="2202287" y="5396248"/>
            <a:ext cx="5962919" cy="584775"/>
          </a:xfrm>
          <a:prstGeom prst="rect">
            <a:avLst/>
          </a:prstGeom>
          <a:noFill/>
        </p:spPr>
        <p:txBody>
          <a:bodyPr wrap="square" rtlCol="0">
            <a:spAutoFit/>
          </a:bodyPr>
          <a:lstStyle/>
          <a:p>
            <a:r>
              <a:rPr lang="en-US" sz="3200" dirty="0" smtClean="0">
                <a:solidFill>
                  <a:schemeClr val="tx1"/>
                </a:solidFill>
              </a:rPr>
              <a:t>Local Government Agencies</a:t>
            </a:r>
            <a:endParaRPr lang="en-US" sz="32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621393"/>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FFFF00"/>
                </a:solidFill>
              </a:rPr>
              <a:t>Organizing Emails – Option 1</a:t>
            </a:r>
            <a:br>
              <a:rPr lang="en-US" sz="3600" b="1" dirty="0" smtClean="0">
                <a:solidFill>
                  <a:srgbClr val="FFFF00"/>
                </a:solidFill>
              </a:rPr>
            </a:br>
            <a:r>
              <a:rPr lang="en-US" sz="3600" b="1" dirty="0" smtClean="0">
                <a:solidFill>
                  <a:srgbClr val="FFFF00"/>
                </a:solidFill>
              </a:rPr>
              <a:t>Within email application</a:t>
            </a:r>
            <a:r>
              <a:rPr lang="en-US" sz="3600" dirty="0" smtClean="0">
                <a:solidFill>
                  <a:srgbClr val="FFFF00"/>
                </a:solidFill>
              </a:rPr>
              <a:t/>
            </a:r>
            <a:br>
              <a:rPr lang="en-US" sz="3600" dirty="0" smtClean="0">
                <a:solidFill>
                  <a:srgbClr val="FFFF00"/>
                </a:solidFill>
              </a:rPr>
            </a:br>
            <a:endParaRPr lang="en-US" sz="3600" dirty="0" smtClean="0">
              <a:solidFill>
                <a:srgbClr val="FFFF00"/>
              </a:solidFill>
            </a:endParaRPr>
          </a:p>
        </p:txBody>
      </p:sp>
      <p:sp>
        <p:nvSpPr>
          <p:cNvPr id="21507" name="Rectangle 3"/>
          <p:cNvSpPr>
            <a:spLocks noGrp="1" noChangeArrowheads="1"/>
          </p:cNvSpPr>
          <p:nvPr>
            <p:ph type="body" idx="1"/>
          </p:nvPr>
        </p:nvSpPr>
        <p:spPr bwMode="auto">
          <a:xfrm>
            <a:off x="415925" y="2028599"/>
            <a:ext cx="8229600" cy="4205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Individual users move e-mails into pre-determined folders that match those on server or shared drive</a:t>
            </a:r>
          </a:p>
          <a:p>
            <a:pPr eaLnBrk="1" hangingPunct="1"/>
            <a:r>
              <a:rPr lang="en-US" dirty="0" smtClean="0">
                <a:solidFill>
                  <a:schemeClr val="bg1"/>
                </a:solidFill>
              </a:rPr>
              <a:t>Good to set up as “working files”, or for records with </a:t>
            </a:r>
            <a:r>
              <a:rPr lang="en-US" u="sng" dirty="0" smtClean="0">
                <a:solidFill>
                  <a:schemeClr val="bg1"/>
                </a:solidFill>
              </a:rPr>
              <a:t>minimal</a:t>
            </a:r>
            <a:r>
              <a:rPr lang="en-US" dirty="0" smtClean="0">
                <a:solidFill>
                  <a:schemeClr val="bg1"/>
                </a:solidFill>
              </a:rPr>
              <a:t> retention value</a:t>
            </a:r>
          </a:p>
          <a:p>
            <a:pPr eaLnBrk="1" hangingPunct="1"/>
            <a:r>
              <a:rPr lang="en-US" dirty="0" smtClean="0">
                <a:solidFill>
                  <a:schemeClr val="bg1"/>
                </a:solidFill>
              </a:rPr>
              <a:t>Recommend records with </a:t>
            </a:r>
            <a:r>
              <a:rPr lang="en-US" b="1" u="sng" dirty="0" smtClean="0">
                <a:solidFill>
                  <a:schemeClr val="bg1"/>
                </a:solidFill>
              </a:rPr>
              <a:t>significant</a:t>
            </a:r>
            <a:r>
              <a:rPr lang="en-US" b="1" dirty="0" smtClean="0">
                <a:solidFill>
                  <a:schemeClr val="bg1"/>
                </a:solidFill>
              </a:rPr>
              <a:t> retention value </a:t>
            </a:r>
            <a:r>
              <a:rPr lang="en-US" dirty="0" smtClean="0">
                <a:solidFill>
                  <a:schemeClr val="bg1"/>
                </a:solidFill>
              </a:rPr>
              <a:t>be retained on drives or servers </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0"/>
            <a:ext cx="6007100" cy="762000"/>
          </a:xfrm>
        </p:spPr>
        <p:txBody>
          <a:bodyPr/>
          <a:lstStyle/>
          <a:p>
            <a:r>
              <a:rPr lang="en-US" dirty="0" smtClean="0">
                <a:solidFill>
                  <a:srgbClr val="FFFF00"/>
                </a:solidFill>
              </a:rPr>
              <a:t>For example</a:t>
            </a:r>
            <a:endParaRPr lang="en-US" dirty="0">
              <a:solidFill>
                <a:srgbClr val="FFFF00"/>
              </a:solidFill>
            </a:endParaRPr>
          </a:p>
        </p:txBody>
      </p:sp>
      <p:pic>
        <p:nvPicPr>
          <p:cNvPr id="4" name="Content Placeholder 3" descr="Training file structure.png"/>
          <p:cNvPicPr>
            <a:picLocks noGrp="1" noChangeAspect="1"/>
          </p:cNvPicPr>
          <p:nvPr>
            <p:ph idx="1"/>
          </p:nvPr>
        </p:nvPicPr>
        <p:blipFill>
          <a:blip r:embed="rId2" cstate="print"/>
          <a:stretch>
            <a:fillRect/>
          </a:stretch>
        </p:blipFill>
        <p:spPr>
          <a:xfrm>
            <a:off x="0" y="656823"/>
            <a:ext cx="7688687" cy="6201177"/>
          </a:xfrm>
        </p:spPr>
      </p:pic>
      <p:sp>
        <p:nvSpPr>
          <p:cNvPr id="5" name="Rounded Rectangular Callout 9"/>
          <p:cNvSpPr>
            <a:spLocks noChangeArrowheads="1"/>
          </p:cNvSpPr>
          <p:nvPr/>
        </p:nvSpPr>
        <p:spPr bwMode="auto">
          <a:xfrm>
            <a:off x="7018986" y="1390784"/>
            <a:ext cx="2125014" cy="5467216"/>
          </a:xfrm>
          <a:prstGeom prst="wedgeRoundRectCallout">
            <a:avLst>
              <a:gd name="adj1" fmla="val -103508"/>
              <a:gd name="adj2" fmla="val 4507"/>
              <a:gd name="adj3" fmla="val 16667"/>
            </a:avLst>
          </a:prstGeom>
          <a:solidFill>
            <a:srgbClr val="FFFF00"/>
          </a:solidFill>
          <a:ln w="9525" algn="ctr">
            <a:solidFill>
              <a:schemeClr val="tx1"/>
            </a:solidFill>
            <a:round/>
            <a:headEnd/>
            <a:tailEnd/>
          </a:ln>
        </p:spPr>
        <p:txBody>
          <a:bodyPr/>
          <a:lstStyle/>
          <a:p>
            <a:pPr algn="ctr" eaLnBrk="0" hangingPunct="0"/>
            <a:r>
              <a:rPr lang="en-US" sz="1800" dirty="0">
                <a:solidFill>
                  <a:schemeClr val="tx1"/>
                </a:solidFill>
              </a:rPr>
              <a:t>Additional folders can be set up to further define the content – easy to locate and search, </a:t>
            </a:r>
            <a:r>
              <a:rPr lang="en-US" sz="1800" dirty="0" smtClean="0">
                <a:solidFill>
                  <a:schemeClr val="tx1"/>
                </a:solidFill>
              </a:rPr>
              <a:t>under </a:t>
            </a:r>
            <a:r>
              <a:rPr lang="en-US" sz="1800" dirty="0">
                <a:solidFill>
                  <a:schemeClr val="tx1"/>
                </a:solidFill>
              </a:rPr>
              <a:t>DAN # GS 22005</a:t>
            </a:r>
          </a:p>
          <a:p>
            <a:pPr algn="ctr" eaLnBrk="0" hangingPunct="0"/>
            <a:endParaRPr lang="en-US" sz="1800" dirty="0">
              <a:solidFill>
                <a:schemeClr val="tx1"/>
              </a:solidFill>
            </a:endParaRPr>
          </a:p>
          <a:p>
            <a:pPr algn="ctr" eaLnBrk="0" hangingPunct="0"/>
            <a:r>
              <a:rPr lang="en-US" sz="1800" dirty="0">
                <a:solidFill>
                  <a:schemeClr val="tx1"/>
                </a:solidFill>
              </a:rPr>
              <a:t> Mirror this structure on shared drive or server for records with retention value</a:t>
            </a:r>
          </a:p>
          <a:p>
            <a:pPr algn="ctr" eaLnBrk="0" hangingPunct="0"/>
            <a:endParaRPr lang="en-US" sz="18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218" y="738277"/>
            <a:ext cx="2981459" cy="4593577"/>
          </a:xfrm>
        </p:spPr>
        <p:txBody>
          <a:bodyPr/>
          <a:lstStyle/>
          <a:p>
            <a:r>
              <a:rPr lang="en-US" dirty="0" smtClean="0">
                <a:solidFill>
                  <a:srgbClr val="FFFF00"/>
                </a:solidFill>
              </a:rPr>
              <a:t>Another example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chemeClr val="bg1"/>
                </a:solidFill>
              </a:rPr>
              <a:t> Outlook file structure</a:t>
            </a:r>
            <a:endParaRPr lang="en-US" dirty="0">
              <a:solidFill>
                <a:schemeClr val="bg1"/>
              </a:solidFill>
            </a:endParaRPr>
          </a:p>
        </p:txBody>
      </p:sp>
      <p:pic>
        <p:nvPicPr>
          <p:cNvPr id="147458" name="Picture 2"/>
          <p:cNvPicPr>
            <a:picLocks noGrp="1" noChangeAspect="1" noChangeArrowheads="1"/>
          </p:cNvPicPr>
          <p:nvPr>
            <p:ph idx="1"/>
          </p:nvPr>
        </p:nvPicPr>
        <p:blipFill>
          <a:blip r:embed="rId2" cstate="print"/>
          <a:srcRect/>
          <a:stretch>
            <a:fillRect/>
          </a:stretch>
        </p:blipFill>
        <p:spPr bwMode="auto">
          <a:xfrm>
            <a:off x="0" y="930382"/>
            <a:ext cx="5447764" cy="575375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0" y="681038"/>
            <a:ext cx="895032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chemeClr val="bg1"/>
                </a:solidFill>
              </a:rPr>
              <a:t>Organizing E-mails – Option 2</a:t>
            </a:r>
            <a:br>
              <a:rPr lang="en-US" sz="3200" b="1" dirty="0" smtClean="0">
                <a:solidFill>
                  <a:schemeClr val="bg1"/>
                </a:solidFill>
              </a:rPr>
            </a:br>
            <a:r>
              <a:rPr lang="en-US" sz="3200" b="1" dirty="0" smtClean="0">
                <a:solidFill>
                  <a:schemeClr val="bg1"/>
                </a:solidFill>
              </a:rPr>
              <a:t>Using shared drive or network server</a:t>
            </a:r>
            <a:r>
              <a:rPr lang="en-US" sz="3200" dirty="0" smtClean="0">
                <a:solidFill>
                  <a:schemeClr val="bg1"/>
                </a:solidFill>
              </a:rPr>
              <a:t/>
            </a:r>
            <a:br>
              <a:rPr lang="en-US" sz="3200" dirty="0" smtClean="0">
                <a:solidFill>
                  <a:schemeClr val="bg1"/>
                </a:solidFill>
              </a:rPr>
            </a:br>
            <a:endParaRPr lang="en-US" sz="3200" dirty="0" smtClean="0">
              <a:solidFill>
                <a:schemeClr val="bg1"/>
              </a:solidFill>
            </a:endParaRPr>
          </a:p>
        </p:txBody>
      </p:sp>
      <p:sp>
        <p:nvSpPr>
          <p:cNvPr id="25603" name="Rectangle 3"/>
          <p:cNvSpPr>
            <a:spLocks noGrp="1" noChangeArrowheads="1"/>
          </p:cNvSpPr>
          <p:nvPr>
            <p:ph type="body" idx="1"/>
          </p:nvPr>
        </p:nvSpPr>
        <p:spPr bwMode="auto">
          <a:xfrm>
            <a:off x="482600" y="20701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Designated shared drive or server is used as centralized “file cabinet” or repository</a:t>
            </a:r>
          </a:p>
          <a:p>
            <a:pPr eaLnBrk="1" hangingPunct="1"/>
            <a:r>
              <a:rPr lang="en-US" dirty="0" smtClean="0">
                <a:solidFill>
                  <a:srgbClr val="F4EF0E"/>
                </a:solidFill>
              </a:rPr>
              <a:t>Users save their emails into pre-determined folders in specific “drawers”</a:t>
            </a:r>
          </a:p>
          <a:p>
            <a:pPr eaLnBrk="1" hangingPunct="1"/>
            <a:r>
              <a:rPr lang="en-US" dirty="0" smtClean="0">
                <a:solidFill>
                  <a:srgbClr val="F4EF0E"/>
                </a:solidFill>
              </a:rPr>
              <a:t>Users can access in a centralized location</a:t>
            </a:r>
          </a:p>
          <a:p>
            <a:pPr eaLnBrk="1" hangingPunct="1"/>
            <a:r>
              <a:rPr lang="en-US" dirty="0" smtClean="0">
                <a:solidFill>
                  <a:srgbClr val="F4EF0E"/>
                </a:solidFill>
              </a:rPr>
              <a:t>Generally no active retention or disposition applied, but can set up system administrators to track and disposition</a:t>
            </a:r>
          </a:p>
          <a:p>
            <a:pPr eaLnBrk="1" hangingPunct="1"/>
            <a:endParaRPr lang="en-US" dirty="0" smtClean="0">
              <a:solidFill>
                <a:srgbClr val="F4EF0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2" cstate="print"/>
          <a:srcRect t="12500" r="51563" b="12500"/>
          <a:stretch>
            <a:fillRect/>
          </a:stretch>
        </p:blipFill>
        <p:spPr bwMode="auto">
          <a:xfrm>
            <a:off x="0" y="752475"/>
            <a:ext cx="9144000" cy="6105525"/>
          </a:xfrm>
          <a:prstGeom prst="rect">
            <a:avLst/>
          </a:prstGeom>
          <a:noFill/>
          <a:ln w="9525">
            <a:noFill/>
            <a:miter lim="800000"/>
            <a:headEnd/>
            <a:tailEnd/>
          </a:ln>
        </p:spPr>
      </p:pic>
      <p:sp>
        <p:nvSpPr>
          <p:cNvPr id="70659" name="Rectangle 2"/>
          <p:cNvSpPr>
            <a:spLocks noGrp="1" noChangeArrowheads="1"/>
          </p:cNvSpPr>
          <p:nvPr>
            <p:ph type="title"/>
          </p:nvPr>
        </p:nvSpPr>
        <p:spPr bwMode="auto">
          <a:xfrm>
            <a:off x="17907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Can look like this</a:t>
            </a:r>
            <a:endParaRPr lang="en-US" smtClean="0"/>
          </a:p>
        </p:txBody>
      </p:sp>
      <p:sp>
        <p:nvSpPr>
          <p:cNvPr id="70660" name="Text Box 4"/>
          <p:cNvSpPr txBox="1">
            <a:spLocks noChangeArrowheads="1"/>
          </p:cNvSpPr>
          <p:nvPr/>
        </p:nvSpPr>
        <p:spPr bwMode="auto">
          <a:xfrm>
            <a:off x="1952625" y="3230563"/>
            <a:ext cx="1911350" cy="641350"/>
          </a:xfrm>
          <a:prstGeom prst="rect">
            <a:avLst/>
          </a:prstGeom>
          <a:noFill/>
          <a:ln w="9525" algn="ctr">
            <a:noFill/>
            <a:miter lim="800000"/>
            <a:headEnd/>
            <a:tailEnd/>
          </a:ln>
        </p:spPr>
        <p:txBody>
          <a:bodyPr>
            <a:spAutoFit/>
          </a:bodyPr>
          <a:lstStyle/>
          <a:p>
            <a:pPr marL="762000" indent="-762000" algn="ctr" eaLnBrk="0" hangingPunct="0"/>
            <a:endParaRPr lang="en-US"/>
          </a:p>
        </p:txBody>
      </p:sp>
      <p:sp>
        <p:nvSpPr>
          <p:cNvPr id="70661" name="Text Box 5"/>
          <p:cNvSpPr txBox="1">
            <a:spLocks noChangeArrowheads="1"/>
          </p:cNvSpPr>
          <p:nvPr/>
        </p:nvSpPr>
        <p:spPr bwMode="auto">
          <a:xfrm>
            <a:off x="3629025" y="3230563"/>
            <a:ext cx="1835150" cy="641350"/>
          </a:xfrm>
          <a:prstGeom prst="rect">
            <a:avLst/>
          </a:prstGeom>
          <a:noFill/>
          <a:ln w="9525" algn="ctr">
            <a:noFill/>
            <a:miter lim="800000"/>
            <a:headEnd/>
            <a:tailEnd/>
          </a:ln>
        </p:spPr>
        <p:txBody>
          <a:bodyPr>
            <a:spAutoFit/>
          </a:bodyPr>
          <a:lstStyle/>
          <a:p>
            <a:pPr marL="762000" indent="-762000" algn="ctr" eaLnBrk="0" hangingPunct="0"/>
            <a:endParaRPr lang="en-US"/>
          </a:p>
        </p:txBody>
      </p:sp>
      <p:sp>
        <p:nvSpPr>
          <p:cNvPr id="70662" name="Oval 6"/>
          <p:cNvSpPr>
            <a:spLocks noChangeArrowheads="1"/>
          </p:cNvSpPr>
          <p:nvPr/>
        </p:nvSpPr>
        <p:spPr bwMode="auto">
          <a:xfrm>
            <a:off x="5232400" y="3746500"/>
            <a:ext cx="914400" cy="914400"/>
          </a:xfrm>
          <a:prstGeom prst="ellipse">
            <a:avLst/>
          </a:prstGeom>
          <a:noFill/>
          <a:ln w="9525" algn="ctr">
            <a:noFill/>
            <a:round/>
            <a:headEnd/>
            <a:tailEnd/>
          </a:ln>
        </p:spPr>
        <p:txBody>
          <a:bodyPr wrap="none" anchor="ctr"/>
          <a:lstStyle/>
          <a:p>
            <a:pPr algn="ctr" eaLnBrk="0" hangingPunct="0"/>
            <a:endParaRPr lang="en-US"/>
          </a:p>
        </p:txBody>
      </p:sp>
      <p:sp>
        <p:nvSpPr>
          <p:cNvPr id="70663" name="TextBox 13"/>
          <p:cNvSpPr txBox="1">
            <a:spLocks noChangeArrowheads="1"/>
          </p:cNvSpPr>
          <p:nvPr/>
        </p:nvSpPr>
        <p:spPr bwMode="auto">
          <a:xfrm>
            <a:off x="2046288" y="3416300"/>
            <a:ext cx="6602412" cy="2308225"/>
          </a:xfrm>
          <a:prstGeom prst="rect">
            <a:avLst/>
          </a:prstGeom>
          <a:noFill/>
          <a:ln w="9525">
            <a:noFill/>
            <a:miter lim="800000"/>
            <a:headEnd/>
            <a:tailEnd/>
          </a:ln>
        </p:spPr>
        <p:txBody>
          <a:bodyPr>
            <a:spAutoFit/>
          </a:bodyPr>
          <a:lstStyle/>
          <a:p>
            <a:pPr algn="ctr" eaLnBrk="0" hangingPunct="0"/>
            <a:r>
              <a:rPr lang="en-US" sz="2400" dirty="0">
                <a:solidFill>
                  <a:schemeClr val="tx1"/>
                </a:solidFill>
              </a:rPr>
              <a:t>Create file “drawers” and create appropriate folders in a server or shared drive “electronic file cabinet”</a:t>
            </a:r>
          </a:p>
          <a:p>
            <a:pPr algn="ctr" eaLnBrk="0" hangingPunct="0"/>
            <a:endParaRPr lang="en-US" sz="2400" dirty="0">
              <a:solidFill>
                <a:schemeClr val="tx1"/>
              </a:solidFill>
            </a:endParaRPr>
          </a:p>
          <a:p>
            <a:pPr algn="ctr" eaLnBrk="0" hangingPunct="0"/>
            <a:r>
              <a:rPr lang="en-US" sz="2400" dirty="0">
                <a:solidFill>
                  <a:schemeClr val="tx1"/>
                </a:solidFill>
              </a:rPr>
              <a:t>Marry up with appropriate retention schedules and mirror </a:t>
            </a:r>
            <a:r>
              <a:rPr lang="en-US" sz="2400" dirty="0" smtClean="0">
                <a:solidFill>
                  <a:schemeClr val="tx1"/>
                </a:solidFill>
              </a:rPr>
              <a:t>pre-set </a:t>
            </a:r>
            <a:r>
              <a:rPr lang="en-US" sz="2400" dirty="0">
                <a:solidFill>
                  <a:schemeClr val="tx1"/>
                </a:solidFill>
              </a:rPr>
              <a:t>email folders</a:t>
            </a:r>
          </a:p>
        </p:txBody>
      </p:sp>
      <p:sp>
        <p:nvSpPr>
          <p:cNvPr id="70664" name="Rounded Rectangular Callout 12"/>
          <p:cNvSpPr>
            <a:spLocks noChangeArrowheads="1"/>
          </p:cNvSpPr>
          <p:nvPr/>
        </p:nvSpPr>
        <p:spPr bwMode="auto">
          <a:xfrm>
            <a:off x="5910263" y="1400175"/>
            <a:ext cx="2658550" cy="1962457"/>
          </a:xfrm>
          <a:prstGeom prst="wedgeRoundRectCallout">
            <a:avLst>
              <a:gd name="adj1" fmla="val -75384"/>
              <a:gd name="adj2" fmla="val -62338"/>
              <a:gd name="adj3" fmla="val 16667"/>
            </a:avLst>
          </a:prstGeom>
          <a:solidFill>
            <a:srgbClr val="FFFF00"/>
          </a:solidFill>
          <a:ln w="9525" algn="ctr">
            <a:solidFill>
              <a:schemeClr val="tx1"/>
            </a:solidFill>
            <a:round/>
            <a:headEnd/>
            <a:tailEnd/>
          </a:ln>
        </p:spPr>
        <p:txBody>
          <a:bodyPr/>
          <a:lstStyle/>
          <a:p>
            <a:pPr algn="ctr" eaLnBrk="0" hangingPunct="0"/>
            <a:r>
              <a:rPr lang="en-US" sz="2800" dirty="0" smtClean="0">
                <a:solidFill>
                  <a:schemeClr val="tx1"/>
                </a:solidFill>
              </a:rPr>
              <a:t>Training (Conferences </a:t>
            </a:r>
            <a:r>
              <a:rPr lang="en-US" sz="2800" dirty="0">
                <a:solidFill>
                  <a:schemeClr val="tx1"/>
                </a:solidFill>
              </a:rPr>
              <a:t>&amp; Seminars </a:t>
            </a:r>
          </a:p>
          <a:p>
            <a:pPr algn="ctr" eaLnBrk="0" hangingPunct="0"/>
            <a:r>
              <a:rPr lang="en-US" sz="2800" dirty="0">
                <a:solidFill>
                  <a:schemeClr val="tx1"/>
                </a:solidFill>
              </a:rPr>
              <a:t>GS22005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9" y="622368"/>
            <a:ext cx="8229600" cy="1143000"/>
          </a:xfrm>
        </p:spPr>
        <p:txBody>
          <a:bodyPr/>
          <a:lstStyle/>
          <a:p>
            <a:r>
              <a:rPr lang="en-US" dirty="0" smtClean="0">
                <a:solidFill>
                  <a:srgbClr val="FFFF00"/>
                </a:solidFill>
              </a:rPr>
              <a:t>Protect your public records</a:t>
            </a:r>
            <a:endParaRPr lang="en-US" dirty="0">
              <a:solidFill>
                <a:srgbClr val="FFFF00"/>
              </a:solidFill>
            </a:endParaRPr>
          </a:p>
        </p:txBody>
      </p:sp>
      <p:sp>
        <p:nvSpPr>
          <p:cNvPr id="3" name="Content Placeholder 2"/>
          <p:cNvSpPr>
            <a:spLocks noGrp="1"/>
          </p:cNvSpPr>
          <p:nvPr>
            <p:ph idx="1"/>
          </p:nvPr>
        </p:nvSpPr>
        <p:spPr>
          <a:xfrm>
            <a:off x="457200" y="1733617"/>
            <a:ext cx="8229600" cy="4417453"/>
          </a:xfrm>
        </p:spPr>
        <p:txBody>
          <a:bodyPr/>
          <a:lstStyle/>
          <a:p>
            <a:pPr>
              <a:buNone/>
            </a:pPr>
            <a:r>
              <a:rPr lang="en-US" sz="3600" dirty="0" smtClean="0">
                <a:solidFill>
                  <a:schemeClr val="bg1">
                    <a:lumMod val="95000"/>
                  </a:schemeClr>
                </a:solidFill>
              </a:rPr>
              <a:t>RCW 42.56.100 </a:t>
            </a:r>
          </a:p>
          <a:p>
            <a:pPr>
              <a:buNone/>
            </a:pPr>
            <a:r>
              <a:rPr lang="en-US" sz="3600" dirty="0" smtClean="0">
                <a:solidFill>
                  <a:schemeClr val="bg1">
                    <a:lumMod val="95000"/>
                  </a:schemeClr>
                </a:solidFill>
              </a:rPr>
              <a:t>Protection of Public Records</a:t>
            </a:r>
            <a:endParaRPr lang="en-US" dirty="0" smtClean="0"/>
          </a:p>
          <a:p>
            <a:pPr>
              <a:buNone/>
            </a:pPr>
            <a:r>
              <a:rPr lang="en-US" dirty="0" smtClean="0">
                <a:solidFill>
                  <a:schemeClr val="bg1"/>
                </a:solidFill>
              </a:rPr>
              <a:t>…” </a:t>
            </a:r>
            <a:r>
              <a:rPr lang="en-US" i="1" u="sng" dirty="0" smtClean="0">
                <a:solidFill>
                  <a:schemeClr val="bg1"/>
                </a:solidFill>
              </a:rPr>
              <a:t>to protect public records from damage or disorganization</a:t>
            </a:r>
            <a:r>
              <a:rPr lang="en-US" i="1" dirty="0" smtClean="0">
                <a:solidFill>
                  <a:schemeClr val="bg1"/>
                </a:solidFill>
              </a:rPr>
              <a:t>, </a:t>
            </a:r>
            <a:r>
              <a:rPr lang="en-US" dirty="0" smtClean="0">
                <a:solidFill>
                  <a:schemeClr val="bg1"/>
                </a:solidFill>
              </a:rPr>
              <a:t>………. Such rules and regulations shall provide for the fullest assistance to inquirers and the most timely possible action on requests for information.……”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p:cNvPicPr>
            <a:picLocks noGrp="1" noChangeAspect="1" noChangeArrowheads="1"/>
          </p:cNvPicPr>
          <p:nvPr>
            <p:ph idx="1"/>
          </p:nvPr>
        </p:nvPicPr>
        <p:blipFill>
          <a:blip r:embed="rId2" cstate="print"/>
          <a:srcRect t="12500" r="50156" b="12500"/>
          <a:stretch>
            <a:fillRect/>
          </a:stretch>
        </p:blipFill>
        <p:spPr bwMode="auto">
          <a:xfrm>
            <a:off x="-206375" y="708025"/>
            <a:ext cx="9350375" cy="6149975"/>
          </a:xfrm>
          <a:noFill/>
          <a:ln>
            <a:miter lim="800000"/>
            <a:headEnd/>
            <a:tailEnd/>
          </a:ln>
        </p:spPr>
      </p:pic>
      <p:sp>
        <p:nvSpPr>
          <p:cNvPr id="71683" name="Rectangle 2"/>
          <p:cNvSpPr>
            <a:spLocks noGrp="1" noChangeArrowheads="1"/>
          </p:cNvSpPr>
          <p:nvPr>
            <p:ph type="title"/>
          </p:nvPr>
        </p:nvSpPr>
        <p:spPr bwMode="auto">
          <a:xfrm>
            <a:off x="14224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Next click</a:t>
            </a:r>
          </a:p>
        </p:txBody>
      </p:sp>
      <p:sp>
        <p:nvSpPr>
          <p:cNvPr id="71684" name="TextBox 3"/>
          <p:cNvSpPr txBox="1">
            <a:spLocks noChangeArrowheads="1"/>
          </p:cNvSpPr>
          <p:nvPr/>
        </p:nvSpPr>
        <p:spPr bwMode="auto">
          <a:xfrm>
            <a:off x="1411288" y="4184650"/>
            <a:ext cx="7024687" cy="2062163"/>
          </a:xfrm>
          <a:prstGeom prst="rect">
            <a:avLst/>
          </a:prstGeom>
          <a:solidFill>
            <a:schemeClr val="bg1"/>
          </a:solidFill>
          <a:ln w="9525">
            <a:noFill/>
            <a:miter lim="800000"/>
            <a:headEnd/>
            <a:tailEnd/>
          </a:ln>
        </p:spPr>
        <p:txBody>
          <a:bodyPr>
            <a:spAutoFit/>
          </a:bodyPr>
          <a:lstStyle/>
          <a:p>
            <a:pPr algn="ctr" eaLnBrk="0" hangingPunct="0"/>
            <a:r>
              <a:rPr lang="en-US" sz="3200">
                <a:solidFill>
                  <a:schemeClr val="tx1"/>
                </a:solidFill>
              </a:rPr>
              <a:t>Create appropriate file “drawers” and create the folders as necessary in which to “file” your information – all of these are still GS 22005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2" cstate="print"/>
          <a:srcRect t="10001" r="56718" b="32500"/>
          <a:stretch>
            <a:fillRect/>
          </a:stretch>
        </p:blipFill>
        <p:spPr bwMode="auto">
          <a:xfrm>
            <a:off x="0" y="731838"/>
            <a:ext cx="9163050" cy="6126162"/>
          </a:xfrm>
          <a:prstGeom prst="rect">
            <a:avLst/>
          </a:prstGeom>
          <a:noFill/>
          <a:ln w="9525">
            <a:noFill/>
            <a:miter lim="800000"/>
            <a:headEnd/>
            <a:tailEnd/>
          </a:ln>
        </p:spPr>
      </p:pic>
      <p:sp>
        <p:nvSpPr>
          <p:cNvPr id="72707" name="Title 1"/>
          <p:cNvSpPr>
            <a:spLocks noGrp="1"/>
          </p:cNvSpPr>
          <p:nvPr>
            <p:ph type="title"/>
          </p:nvPr>
        </p:nvSpPr>
        <p:spPr bwMode="auto">
          <a:xfrm>
            <a:off x="3429000" y="0"/>
            <a:ext cx="5715000" cy="742950"/>
          </a:xfrm>
          <a:noFill/>
          <a:ln>
            <a:miter lim="800000"/>
            <a:headEnd/>
            <a:tailEnd/>
          </a:ln>
        </p:spPr>
        <p:txBody>
          <a:bodyPr vert="horz" wrap="square" lIns="91440" tIns="45720" rIns="91440" bIns="45720" numCol="1" anchor="t" anchorCtr="0" compatLnSpc="1">
            <a:prstTxWarp prst="textNoShape">
              <a:avLst/>
            </a:prstTxWarp>
          </a:bodyPr>
          <a:lstStyle/>
          <a:p>
            <a:endParaRPr lang="en-US" sz="3600" dirty="0" smtClean="0">
              <a:solidFill>
                <a:schemeClr val="bg1"/>
              </a:solidFill>
            </a:endParaRPr>
          </a:p>
        </p:txBody>
      </p:sp>
      <p:sp>
        <p:nvSpPr>
          <p:cNvPr id="72708" name="TextBox 3"/>
          <p:cNvSpPr txBox="1">
            <a:spLocks noChangeArrowheads="1"/>
          </p:cNvSpPr>
          <p:nvPr/>
        </p:nvSpPr>
        <p:spPr bwMode="auto">
          <a:xfrm>
            <a:off x="2292350" y="4637088"/>
            <a:ext cx="6478588" cy="2676525"/>
          </a:xfrm>
          <a:prstGeom prst="rect">
            <a:avLst/>
          </a:prstGeom>
          <a:noFill/>
          <a:ln w="9525">
            <a:noFill/>
            <a:miter lim="800000"/>
            <a:headEnd/>
            <a:tailEnd/>
          </a:ln>
        </p:spPr>
        <p:txBody>
          <a:bodyPr>
            <a:spAutoFit/>
          </a:bodyPr>
          <a:lstStyle/>
          <a:p>
            <a:pPr eaLnBrk="0" hangingPunct="0"/>
            <a:r>
              <a:rPr lang="en-US" sz="2000">
                <a:solidFill>
                  <a:schemeClr val="tx1"/>
                </a:solidFill>
              </a:rPr>
              <a:t>By using the .msg extension, it can saves record copy</a:t>
            </a:r>
          </a:p>
          <a:p>
            <a:pPr eaLnBrk="0" hangingPunct="0"/>
            <a:r>
              <a:rPr lang="en-US" sz="2000">
                <a:solidFill>
                  <a:schemeClr val="tx1"/>
                </a:solidFill>
              </a:rPr>
              <a:t>emails electronically and preserve the metadata as well – also will save attachments</a:t>
            </a:r>
          </a:p>
          <a:p>
            <a:pPr eaLnBrk="0" hangingPunct="0"/>
            <a:endParaRPr lang="en-US" sz="2000">
              <a:solidFill>
                <a:schemeClr val="tx1"/>
              </a:solidFill>
            </a:endParaRPr>
          </a:p>
          <a:p>
            <a:pPr eaLnBrk="0" hangingPunct="0"/>
            <a:r>
              <a:rPr lang="en-US" sz="2000">
                <a:solidFill>
                  <a:schemeClr val="tx1"/>
                </a:solidFill>
              </a:rPr>
              <a:t>Using classifications and naming conventions make it easier to search and locate the information</a:t>
            </a:r>
          </a:p>
          <a:p>
            <a:pPr algn="ctr" eaLnBrk="0" hangingPunct="0"/>
            <a:endParaRPr lang="en-US" sz="2400">
              <a:solidFill>
                <a:schemeClr val="tx1"/>
              </a:solidFill>
            </a:endParaRPr>
          </a:p>
          <a:p>
            <a:pPr algn="ctr" eaLnBrk="0" hangingPunct="0"/>
            <a:endParaRPr lang="en-US" sz="2400">
              <a:solidFill>
                <a:schemeClr val="tx1"/>
              </a:solidFill>
            </a:endParaRPr>
          </a:p>
        </p:txBody>
      </p:sp>
      <p:sp>
        <p:nvSpPr>
          <p:cNvPr id="72709" name="Rounded Rectangular Callout 5"/>
          <p:cNvSpPr>
            <a:spLocks noChangeArrowheads="1"/>
          </p:cNvSpPr>
          <p:nvPr/>
        </p:nvSpPr>
        <p:spPr bwMode="auto">
          <a:xfrm>
            <a:off x="4506913" y="2279650"/>
            <a:ext cx="2859087" cy="1017588"/>
          </a:xfrm>
          <a:prstGeom prst="wedgeRoundRectCallout">
            <a:avLst>
              <a:gd name="adj1" fmla="val -21282"/>
              <a:gd name="adj2" fmla="val -94477"/>
              <a:gd name="adj3" fmla="val 16667"/>
            </a:avLst>
          </a:prstGeom>
          <a:solidFill>
            <a:srgbClr val="FFFF00"/>
          </a:solidFill>
          <a:ln w="9525" algn="ctr">
            <a:solidFill>
              <a:schemeClr val="tx1"/>
            </a:solidFill>
            <a:round/>
            <a:headEnd/>
            <a:tailEnd/>
          </a:ln>
        </p:spPr>
        <p:txBody>
          <a:bodyPr/>
          <a:lstStyle/>
          <a:p>
            <a:pPr algn="ctr" eaLnBrk="0" hangingPunct="0"/>
            <a:r>
              <a:rPr lang="en-US" sz="2000" dirty="0">
                <a:solidFill>
                  <a:schemeClr val="tx1"/>
                </a:solidFill>
              </a:rPr>
              <a:t>Email regarding meeting room contract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9091" name="Picture 3"/>
          <p:cNvPicPr>
            <a:picLocks noGrp="1" noChangeAspect="1" noChangeArrowheads="1"/>
          </p:cNvPicPr>
          <p:nvPr>
            <p:ph idx="1"/>
          </p:nvPr>
        </p:nvPicPr>
        <p:blipFill>
          <a:blip r:embed="rId2" cstate="print"/>
          <a:srcRect/>
          <a:stretch>
            <a:fillRect/>
          </a:stretch>
        </p:blipFill>
        <p:spPr bwMode="auto">
          <a:xfrm>
            <a:off x="0" y="489396"/>
            <a:ext cx="9144000" cy="6368603"/>
          </a:xfrm>
          <a:prstGeom prst="rect">
            <a:avLst/>
          </a:prstGeom>
          <a:noFill/>
          <a:ln w="9525">
            <a:noFill/>
            <a:miter lim="800000"/>
            <a:headEnd/>
            <a:tailEnd/>
          </a:ln>
        </p:spPr>
      </p:pic>
      <p:sp>
        <p:nvSpPr>
          <p:cNvPr id="8" name="Rounded Rectangular Callout 7"/>
          <p:cNvSpPr/>
          <p:nvPr/>
        </p:nvSpPr>
        <p:spPr bwMode="auto">
          <a:xfrm>
            <a:off x="5731098" y="3284113"/>
            <a:ext cx="2408350" cy="1803042"/>
          </a:xfrm>
          <a:prstGeom prst="wedgeRoundRectCallout">
            <a:avLst>
              <a:gd name="adj1" fmla="val -37230"/>
              <a:gd name="adj2" fmla="val -84697"/>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dirty="0" smtClean="0">
                <a:ln>
                  <a:noFill/>
                </a:ln>
                <a:solidFill>
                  <a:schemeClr val="tx1"/>
                </a:solidFill>
                <a:effectLst/>
                <a:latin typeface="Arial" charset="0"/>
              </a:rPr>
              <a:t> saved using .</a:t>
            </a:r>
            <a:r>
              <a:rPr kumimoji="0" lang="en-US" sz="2000" b="0" i="0" u="none" strike="noStrike" cap="none" normalizeH="0" dirty="0" err="1" smtClean="0">
                <a:ln>
                  <a:noFill/>
                </a:ln>
                <a:solidFill>
                  <a:schemeClr val="tx1"/>
                </a:solidFill>
                <a:effectLst/>
                <a:latin typeface="Arial" charset="0"/>
              </a:rPr>
              <a:t>msg</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err="1" smtClean="0">
                <a:ln>
                  <a:noFill/>
                </a:ln>
                <a:solidFill>
                  <a:schemeClr val="tx1"/>
                </a:solidFill>
                <a:effectLst/>
                <a:latin typeface="Arial" charset="0"/>
              </a:rPr>
              <a:t>extention</a:t>
            </a:r>
            <a:r>
              <a:rPr lang="en-US" sz="2000" dirty="0" smtClean="0">
                <a:solidFill>
                  <a:schemeClr val="tx1"/>
                </a:solidFill>
                <a:latin typeface="Arial" charset="0"/>
              </a:rPr>
              <a:t> in server along with other formats</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smtClean="0">
              <a:solidFill>
                <a:schemeClr val="tx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smtClean="0">
                <a:ln>
                  <a:noFill/>
                </a:ln>
                <a:solidFill>
                  <a:schemeClr val="tx1"/>
                </a:solidFill>
                <a:effectLst/>
                <a:latin typeface="Arial" charset="0"/>
              </a:rPr>
              <a:t>Drag and drop</a:t>
            </a:r>
          </a:p>
        </p:txBody>
      </p:sp>
      <p:sp>
        <p:nvSpPr>
          <p:cNvPr id="9" name="Right Arrow 8"/>
          <p:cNvSpPr/>
          <p:nvPr/>
        </p:nvSpPr>
        <p:spPr bwMode="auto">
          <a:xfrm>
            <a:off x="1790164" y="2421228"/>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934 4.33526E-6 L 0.3434 4.33526E-6 " pathEditMode="relative" rAng="0" ptsTypes="AA">
                                      <p:cBhvr>
                                        <p:cTn id="6" dur="2000" fill="hold"/>
                                        <p:tgtEl>
                                          <p:spTgt spid="9"/>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73731" name="Content Placeholder 3"/>
          <p:cNvPicPr>
            <a:picLocks noGrp="1"/>
          </p:cNvPicPr>
          <p:nvPr>
            <p:ph idx="1"/>
          </p:nvPr>
        </p:nvPicPr>
        <p:blipFill>
          <a:blip r:embed="rId2" cstate="print"/>
          <a:srcRect l="6094" t="18750" r="56250" b="14999"/>
          <a:stretch>
            <a:fillRect/>
          </a:stretch>
        </p:blipFill>
        <p:spPr bwMode="auto">
          <a:xfrm>
            <a:off x="0" y="617538"/>
            <a:ext cx="9144000" cy="6240462"/>
          </a:xfrm>
          <a:noFill/>
          <a:ln>
            <a:miter lim="800000"/>
            <a:headEnd/>
            <a:tailEnd/>
          </a:ln>
        </p:spPr>
      </p:pic>
      <p:sp>
        <p:nvSpPr>
          <p:cNvPr id="73732" name="Rectangular Callout 4"/>
          <p:cNvSpPr>
            <a:spLocks noChangeArrowheads="1"/>
          </p:cNvSpPr>
          <p:nvPr/>
        </p:nvSpPr>
        <p:spPr bwMode="auto">
          <a:xfrm>
            <a:off x="2846388" y="3000375"/>
            <a:ext cx="4881562" cy="2266950"/>
          </a:xfrm>
          <a:prstGeom prst="wedgeRectCallout">
            <a:avLst>
              <a:gd name="adj1" fmla="val -20569"/>
              <a:gd name="adj2" fmla="val 97875"/>
            </a:avLst>
          </a:prstGeom>
          <a:solidFill>
            <a:srgbClr val="FFFF00"/>
          </a:solidFill>
          <a:ln w="9525" algn="ctr">
            <a:solidFill>
              <a:schemeClr val="tx1"/>
            </a:solidFill>
            <a:round/>
            <a:headEnd/>
            <a:tailEnd/>
          </a:ln>
        </p:spPr>
        <p:txBody>
          <a:bodyPr/>
          <a:lstStyle/>
          <a:p>
            <a:pPr algn="ctr" eaLnBrk="0" hangingPunct="0"/>
            <a:r>
              <a:rPr lang="en-US" sz="1800" dirty="0" err="1"/>
              <a:t>B</a:t>
            </a:r>
            <a:r>
              <a:rPr lang="en-US" sz="1800" dirty="0" err="1">
                <a:solidFill>
                  <a:schemeClr val="tx1"/>
                </a:solidFill>
              </a:rPr>
              <a:t>By</a:t>
            </a:r>
            <a:r>
              <a:rPr lang="en-US" sz="1800" dirty="0">
                <a:solidFill>
                  <a:schemeClr val="tx1"/>
                </a:solidFill>
              </a:rPr>
              <a:t> using the .</a:t>
            </a:r>
            <a:r>
              <a:rPr lang="en-US" sz="1800" dirty="0" err="1">
                <a:solidFill>
                  <a:schemeClr val="tx1"/>
                </a:solidFill>
              </a:rPr>
              <a:t>msg</a:t>
            </a:r>
            <a:r>
              <a:rPr lang="en-US" sz="1800" dirty="0">
                <a:solidFill>
                  <a:schemeClr val="tx1"/>
                </a:solidFill>
              </a:rPr>
              <a:t> </a:t>
            </a:r>
            <a:r>
              <a:rPr lang="en-US" sz="1800" dirty="0" err="1">
                <a:solidFill>
                  <a:schemeClr val="tx1"/>
                </a:solidFill>
              </a:rPr>
              <a:t>extention</a:t>
            </a:r>
            <a:r>
              <a:rPr lang="en-US" sz="1800" dirty="0">
                <a:solidFill>
                  <a:schemeClr val="tx1"/>
                </a:solidFill>
              </a:rPr>
              <a:t>, you are able to save emails along with all the other formats together in one place under one record series, all under the same retention and manage it as a whole instead of bits and </a:t>
            </a:r>
            <a:r>
              <a:rPr lang="en-US" sz="1800" dirty="0" smtClean="0">
                <a:solidFill>
                  <a:schemeClr val="tx1"/>
                </a:solidFill>
              </a:rPr>
              <a:t>bytes</a:t>
            </a:r>
          </a:p>
          <a:p>
            <a:pPr algn="ctr" eaLnBrk="0" hangingPunct="0"/>
            <a:endParaRPr lang="en-US" sz="1800" dirty="0">
              <a:solidFill>
                <a:schemeClr val="tx1"/>
              </a:solidFill>
            </a:endParaRPr>
          </a:p>
          <a:p>
            <a:pPr algn="ctr" eaLnBrk="0" hangingPunct="0"/>
            <a:r>
              <a:rPr lang="en-US" sz="1800" dirty="0" smtClean="0">
                <a:solidFill>
                  <a:schemeClr val="tx1"/>
                </a:solidFill>
              </a:rPr>
              <a:t>One place, one folder, one retention</a:t>
            </a:r>
            <a:endParaRPr 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300" y="0"/>
            <a:ext cx="5486400" cy="614362"/>
          </a:xfrm>
        </p:spPr>
        <p:txBody>
          <a:bodyPr/>
          <a:lstStyle/>
          <a:p>
            <a:r>
              <a:rPr lang="en-US" dirty="0" smtClean="0">
                <a:solidFill>
                  <a:srgbClr val="FFFF00"/>
                </a:solidFill>
              </a:rPr>
              <a:t>Another example</a:t>
            </a:r>
            <a:endParaRPr lang="en-US" dirty="0">
              <a:solidFill>
                <a:srgbClr val="FFFF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811369"/>
            <a:ext cx="9144000" cy="6046631"/>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3348038" y="0"/>
            <a:ext cx="5795962" cy="98425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solidFill>
                  <a:srgbClr val="FFFF00"/>
                </a:solidFill>
              </a:rPr>
              <a:t>Local Gov’t CORE</a:t>
            </a:r>
          </a:p>
        </p:txBody>
      </p:sp>
      <p:sp>
        <p:nvSpPr>
          <p:cNvPr id="34819" name="Left Arrow 3"/>
          <p:cNvSpPr>
            <a:spLocks noChangeArrowheads="1"/>
          </p:cNvSpPr>
          <p:nvPr/>
        </p:nvSpPr>
        <p:spPr bwMode="auto">
          <a:xfrm>
            <a:off x="1857375" y="2616200"/>
            <a:ext cx="1476375" cy="577850"/>
          </a:xfrm>
          <a:prstGeom prst="leftArrow">
            <a:avLst>
              <a:gd name="adj1" fmla="val 50000"/>
              <a:gd name="adj2" fmla="val 49881"/>
            </a:avLst>
          </a:prstGeom>
          <a:noFill/>
          <a:ln w="9525" algn="ctr">
            <a:noFill/>
            <a:round/>
            <a:headEnd/>
            <a:tailEnd/>
          </a:ln>
        </p:spPr>
        <p:txBody>
          <a:bodyPr/>
          <a:lstStyle/>
          <a:p>
            <a:pPr marL="762000" indent="-762000" algn="ctr">
              <a:spcBef>
                <a:spcPct val="20000"/>
              </a:spcBef>
            </a:pPr>
            <a:endParaRPr lang="en-US" sz="3600">
              <a:solidFill>
                <a:srgbClr val="F4EF0E"/>
              </a:solidFill>
            </a:endParaRPr>
          </a:p>
        </p:txBody>
      </p:sp>
      <p:sp>
        <p:nvSpPr>
          <p:cNvPr id="34820" name="Left Arrow 4"/>
          <p:cNvSpPr>
            <a:spLocks noChangeArrowheads="1"/>
          </p:cNvSpPr>
          <p:nvPr/>
        </p:nvSpPr>
        <p:spPr bwMode="auto">
          <a:xfrm>
            <a:off x="2208213" y="2925763"/>
            <a:ext cx="979487" cy="484187"/>
          </a:xfrm>
          <a:prstGeom prst="leftArrow">
            <a:avLst>
              <a:gd name="adj1" fmla="val 50000"/>
              <a:gd name="adj2" fmla="val 50106"/>
            </a:avLst>
          </a:prstGeom>
          <a:noFill/>
          <a:ln w="9525" algn="ctr">
            <a:noFill/>
            <a:round/>
            <a:headEnd/>
            <a:tailEnd/>
          </a:ln>
        </p:spPr>
        <p:txBody>
          <a:bodyPr/>
          <a:lstStyle/>
          <a:p>
            <a:pPr marL="762000" indent="-762000" algn="ctr">
              <a:spcBef>
                <a:spcPct val="20000"/>
              </a:spcBef>
            </a:pPr>
            <a:endParaRPr lang="en-US" sz="3600">
              <a:solidFill>
                <a:srgbClr val="F4EF0E"/>
              </a:solidFill>
            </a:endParaRPr>
          </a:p>
        </p:txBody>
      </p:sp>
      <p:sp>
        <p:nvSpPr>
          <p:cNvPr id="34822" name="Left Arrow 5"/>
          <p:cNvSpPr>
            <a:spLocks noChangeArrowheads="1"/>
          </p:cNvSpPr>
          <p:nvPr/>
        </p:nvSpPr>
        <p:spPr bwMode="auto">
          <a:xfrm>
            <a:off x="1730375" y="2363788"/>
            <a:ext cx="1358900" cy="935037"/>
          </a:xfrm>
          <a:prstGeom prst="leftArrow">
            <a:avLst>
              <a:gd name="adj1" fmla="val 50000"/>
              <a:gd name="adj2" fmla="val 50011"/>
            </a:avLst>
          </a:prstGeom>
          <a:noFill/>
          <a:ln w="9525" algn="ctr">
            <a:noFill/>
            <a:round/>
            <a:headEnd/>
            <a:tailEnd/>
          </a:ln>
        </p:spPr>
        <p:txBody>
          <a:bodyPr/>
          <a:lstStyle/>
          <a:p>
            <a:pPr marL="762000" indent="-762000" algn="ctr">
              <a:spcBef>
                <a:spcPct val="20000"/>
              </a:spcBef>
            </a:pPr>
            <a:endParaRPr lang="en-US" sz="3600">
              <a:solidFill>
                <a:srgbClr val="F4EF0E"/>
              </a:solidFill>
            </a:endParaRPr>
          </a:p>
        </p:txBody>
      </p:sp>
      <p:sp>
        <p:nvSpPr>
          <p:cNvPr id="34823" name="Right Arrow 4"/>
          <p:cNvSpPr>
            <a:spLocks noChangeArrowheads="1"/>
          </p:cNvSpPr>
          <p:nvPr/>
        </p:nvSpPr>
        <p:spPr bwMode="auto">
          <a:xfrm rot="10800000">
            <a:off x="1758950" y="2632075"/>
            <a:ext cx="977900" cy="484188"/>
          </a:xfrm>
          <a:prstGeom prst="rightArrow">
            <a:avLst>
              <a:gd name="adj1" fmla="val 50000"/>
              <a:gd name="adj2" fmla="val 50024"/>
            </a:avLst>
          </a:prstGeom>
          <a:solidFill>
            <a:srgbClr val="FFFF00"/>
          </a:solidFill>
          <a:ln w="9525" algn="ctr">
            <a:solidFill>
              <a:schemeClr val="tx1"/>
            </a:solidFill>
            <a:round/>
            <a:headEnd/>
            <a:tailEnd/>
          </a:ln>
        </p:spPr>
        <p:txBody>
          <a:bodyPr/>
          <a:lstStyle/>
          <a:p>
            <a:pPr algn="ctr" eaLnBrk="0" hangingPunct="0"/>
            <a:endParaRPr lang="en-US"/>
          </a:p>
        </p:txBody>
      </p:sp>
      <p:sp>
        <p:nvSpPr>
          <p:cNvPr id="34824" name="Right Arrow 4"/>
          <p:cNvSpPr>
            <a:spLocks noChangeArrowheads="1"/>
          </p:cNvSpPr>
          <p:nvPr/>
        </p:nvSpPr>
        <p:spPr bwMode="auto">
          <a:xfrm rot="10800000">
            <a:off x="2517775" y="4573588"/>
            <a:ext cx="977900" cy="484187"/>
          </a:xfrm>
          <a:prstGeom prst="rightArrow">
            <a:avLst>
              <a:gd name="adj1" fmla="val 50000"/>
              <a:gd name="adj2" fmla="val 50024"/>
            </a:avLst>
          </a:prstGeom>
          <a:solidFill>
            <a:srgbClr val="FFFF00"/>
          </a:solidFill>
          <a:ln w="9525" algn="ctr">
            <a:solidFill>
              <a:schemeClr val="tx1"/>
            </a:solidFill>
            <a:round/>
            <a:headEnd/>
            <a:tailEnd/>
          </a:ln>
        </p:spPr>
        <p:txBody>
          <a:bodyPr/>
          <a:lstStyle/>
          <a:p>
            <a:pPr algn="ctr" eaLnBrk="0" hangingPunct="0"/>
            <a:endParaRPr lang="en-US"/>
          </a:p>
        </p:txBody>
      </p:sp>
      <p:pic>
        <p:nvPicPr>
          <p:cNvPr id="12" name="Content Placeholder 11" descr="CORE - Financial Transactions -General page.png"/>
          <p:cNvPicPr>
            <a:picLocks noGrp="1" noChangeAspect="1"/>
          </p:cNvPicPr>
          <p:nvPr>
            <p:ph idx="1"/>
          </p:nvPr>
        </p:nvPicPr>
        <p:blipFill>
          <a:blip r:embed="rId2" cstate="print"/>
          <a:stretch>
            <a:fillRect/>
          </a:stretch>
        </p:blipFill>
        <p:spPr>
          <a:xfrm>
            <a:off x="0" y="604684"/>
            <a:ext cx="9144000" cy="625331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RE - Financial Transactions - General folder plan.png"/>
          <p:cNvPicPr>
            <a:picLocks noGrp="1" noChangeAspect="1"/>
          </p:cNvPicPr>
          <p:nvPr>
            <p:ph idx="1"/>
          </p:nvPr>
        </p:nvPicPr>
        <p:blipFill>
          <a:blip r:embed="rId2" cstate="print"/>
          <a:stretch>
            <a:fillRect/>
          </a:stretch>
        </p:blipFill>
        <p:spPr>
          <a:xfrm>
            <a:off x="0" y="604685"/>
            <a:ext cx="9144000" cy="6253316"/>
          </a:xfrm>
        </p:spPr>
      </p:pic>
      <p:sp>
        <p:nvSpPr>
          <p:cNvPr id="35842" name="Title 1"/>
          <p:cNvSpPr>
            <a:spLocks noGrp="1"/>
          </p:cNvSpPr>
          <p:nvPr>
            <p:ph type="title"/>
          </p:nvPr>
        </p:nvSpPr>
        <p:spPr bwMode="auto">
          <a:xfrm>
            <a:off x="2989263" y="0"/>
            <a:ext cx="6154737" cy="798513"/>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00"/>
                </a:solidFill>
              </a:rPr>
              <a:t>An example</a:t>
            </a:r>
          </a:p>
        </p:txBody>
      </p:sp>
      <p:sp>
        <p:nvSpPr>
          <p:cNvPr id="35844" name="Right Arrow 4"/>
          <p:cNvSpPr>
            <a:spLocks noChangeArrowheads="1"/>
          </p:cNvSpPr>
          <p:nvPr/>
        </p:nvSpPr>
        <p:spPr bwMode="auto">
          <a:xfrm rot="16200000">
            <a:off x="3480619" y="1517085"/>
            <a:ext cx="1033309" cy="484187"/>
          </a:xfrm>
          <a:prstGeom prst="rightArrow">
            <a:avLst>
              <a:gd name="adj1" fmla="val 50000"/>
              <a:gd name="adj2" fmla="val 50024"/>
            </a:avLst>
          </a:prstGeom>
          <a:solidFill>
            <a:srgbClr val="FFFF00"/>
          </a:solidFill>
          <a:ln w="9525" algn="ctr">
            <a:solidFill>
              <a:schemeClr val="tx1"/>
            </a:solidFill>
            <a:round/>
            <a:headEnd/>
            <a:tailEnd/>
          </a:ln>
        </p:spPr>
        <p:txBody>
          <a:bodyPr/>
          <a:lstStyle/>
          <a:p>
            <a:pPr algn="ctr" eaLnBrk="0" hangingPunct="0"/>
            <a:endParaRPr lang="en-US"/>
          </a:p>
        </p:txBody>
      </p:sp>
      <p:sp>
        <p:nvSpPr>
          <p:cNvPr id="35845" name="Rectangular Callout 7"/>
          <p:cNvSpPr>
            <a:spLocks noChangeArrowheads="1"/>
          </p:cNvSpPr>
          <p:nvPr/>
        </p:nvSpPr>
        <p:spPr bwMode="auto">
          <a:xfrm>
            <a:off x="5170181" y="1877448"/>
            <a:ext cx="2795587" cy="1262063"/>
          </a:xfrm>
          <a:prstGeom prst="wedgeRectCallout">
            <a:avLst>
              <a:gd name="adj1" fmla="val -97417"/>
              <a:gd name="adj2" fmla="val 24139"/>
            </a:avLst>
          </a:prstGeom>
          <a:solidFill>
            <a:srgbClr val="FFFF00"/>
          </a:solidFill>
          <a:ln w="9525" algn="ctr">
            <a:solidFill>
              <a:schemeClr val="tx1"/>
            </a:solidFill>
            <a:round/>
            <a:headEnd/>
            <a:tailEnd/>
          </a:ln>
        </p:spPr>
        <p:txBody>
          <a:bodyPr/>
          <a:lstStyle/>
          <a:p>
            <a:pPr algn="ctr" eaLnBrk="0" hangingPunct="0"/>
            <a:r>
              <a:rPr lang="en-US" sz="2000" dirty="0">
                <a:solidFill>
                  <a:schemeClr val="tx1"/>
                </a:solidFill>
              </a:rPr>
              <a:t>Additional file folders can be created</a:t>
            </a:r>
          </a:p>
          <a:p>
            <a:pPr algn="ctr" eaLnBrk="0" hangingPunct="0"/>
            <a:r>
              <a:rPr lang="en-US" sz="2000" dirty="0">
                <a:solidFill>
                  <a:schemeClr val="tx1"/>
                </a:solidFill>
              </a:rPr>
              <a:t> as necessary under </a:t>
            </a:r>
            <a:r>
              <a:rPr lang="en-US" sz="2000" dirty="0" smtClean="0">
                <a:solidFill>
                  <a:schemeClr val="tx1"/>
                </a:solidFill>
              </a:rPr>
              <a:t>each record </a:t>
            </a:r>
            <a:r>
              <a:rPr lang="en-US" sz="2000" dirty="0">
                <a:solidFill>
                  <a:schemeClr val="tx1"/>
                </a:solidFill>
              </a:rPr>
              <a:t>series </a:t>
            </a:r>
          </a:p>
        </p:txBody>
      </p:sp>
      <p:sp>
        <p:nvSpPr>
          <p:cNvPr id="35846" name="Rectangular Callout 8"/>
          <p:cNvSpPr>
            <a:spLocks noChangeArrowheads="1"/>
          </p:cNvSpPr>
          <p:nvPr/>
        </p:nvSpPr>
        <p:spPr bwMode="auto">
          <a:xfrm>
            <a:off x="5408357" y="5147187"/>
            <a:ext cx="3057218" cy="1268361"/>
          </a:xfrm>
          <a:prstGeom prst="wedgeRectCallout">
            <a:avLst>
              <a:gd name="adj1" fmla="val -50815"/>
              <a:gd name="adj2" fmla="val 27857"/>
            </a:avLst>
          </a:prstGeom>
          <a:solidFill>
            <a:srgbClr val="FFFF00"/>
          </a:solidFill>
          <a:ln w="9525" algn="ctr">
            <a:solidFill>
              <a:schemeClr val="tx1"/>
            </a:solidFill>
            <a:round/>
            <a:headEnd/>
            <a:tailEnd/>
          </a:ln>
        </p:spPr>
        <p:txBody>
          <a:bodyPr/>
          <a:lstStyle/>
          <a:p>
            <a:pPr algn="ctr" eaLnBrk="0" hangingPunct="0"/>
            <a:r>
              <a:rPr lang="en-US" sz="2000" dirty="0">
                <a:solidFill>
                  <a:schemeClr val="tx1"/>
                </a:solidFill>
              </a:rPr>
              <a:t>Additional records series under a category</a:t>
            </a:r>
          </a:p>
          <a:p>
            <a:pPr algn="ctr" eaLnBrk="0" hangingPunct="0"/>
            <a:r>
              <a:rPr lang="en-US" sz="2000" dirty="0">
                <a:solidFill>
                  <a:schemeClr val="tx1"/>
                </a:solidFill>
              </a:rPr>
              <a:t>can be added</a:t>
            </a:r>
          </a:p>
          <a:p>
            <a:pPr algn="ctr" eaLnBrk="0" hangingPunct="0"/>
            <a:r>
              <a:rPr lang="en-US" sz="2000" dirty="0">
                <a:solidFill>
                  <a:schemeClr val="tx1"/>
                </a:solidFill>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0" y="0"/>
            <a:ext cx="5397500" cy="741362"/>
          </a:xfrm>
        </p:spPr>
        <p:txBody>
          <a:bodyPr/>
          <a:lstStyle/>
          <a:p>
            <a:r>
              <a:rPr lang="en-US" sz="3600" dirty="0" smtClean="0">
                <a:solidFill>
                  <a:srgbClr val="FFFF00"/>
                </a:solidFill>
              </a:rPr>
              <a:t>Local </a:t>
            </a:r>
            <a:r>
              <a:rPr lang="en-US" sz="3600" dirty="0" err="1" smtClean="0">
                <a:solidFill>
                  <a:srgbClr val="FFFF00"/>
                </a:solidFill>
              </a:rPr>
              <a:t>Govt</a:t>
            </a:r>
            <a:r>
              <a:rPr lang="en-US" sz="3600" dirty="0" smtClean="0">
                <a:solidFill>
                  <a:srgbClr val="FFFF00"/>
                </a:solidFill>
              </a:rPr>
              <a:t> CORE</a:t>
            </a:r>
            <a:endParaRPr lang="en-US" sz="3600" dirty="0">
              <a:solidFill>
                <a:srgbClr val="FFFF00"/>
              </a:solidFill>
            </a:endParaRPr>
          </a:p>
        </p:txBody>
      </p:sp>
      <p:pic>
        <p:nvPicPr>
          <p:cNvPr id="4" name="Content Placeholder 3" descr="Security, surveillance.png"/>
          <p:cNvPicPr>
            <a:picLocks noGrp="1" noChangeAspect="1"/>
          </p:cNvPicPr>
          <p:nvPr>
            <p:ph idx="1"/>
          </p:nvPr>
        </p:nvPicPr>
        <p:blipFill>
          <a:blip r:embed="rId2" cstate="print"/>
          <a:stretch>
            <a:fillRect/>
          </a:stretch>
        </p:blipFill>
        <p:spPr>
          <a:xfrm>
            <a:off x="0" y="622300"/>
            <a:ext cx="9144000" cy="62357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100" y="0"/>
            <a:ext cx="5930900" cy="546100"/>
          </a:xfrm>
        </p:spPr>
        <p:txBody>
          <a:bodyPr/>
          <a:lstStyle/>
          <a:p>
            <a:r>
              <a:rPr lang="en-US" sz="3200" dirty="0" smtClean="0">
                <a:solidFill>
                  <a:srgbClr val="FFFF00"/>
                </a:solidFill>
              </a:rPr>
              <a:t>Local </a:t>
            </a:r>
            <a:r>
              <a:rPr lang="en-US" sz="3200" dirty="0" err="1" smtClean="0">
                <a:solidFill>
                  <a:srgbClr val="FFFF00"/>
                </a:solidFill>
              </a:rPr>
              <a:t>Gov’t</a:t>
            </a:r>
            <a:r>
              <a:rPr lang="en-US" sz="3200" dirty="0" smtClean="0">
                <a:solidFill>
                  <a:srgbClr val="FFFF00"/>
                </a:solidFill>
              </a:rPr>
              <a:t> CORE</a:t>
            </a:r>
            <a:endParaRPr lang="en-US" sz="3200" dirty="0">
              <a:solidFill>
                <a:srgbClr val="FFFF00"/>
              </a:solidFill>
            </a:endParaRPr>
          </a:p>
        </p:txBody>
      </p:sp>
      <p:pic>
        <p:nvPicPr>
          <p:cNvPr id="4" name="Content Placeholder 3" descr="Transit example - security.png"/>
          <p:cNvPicPr>
            <a:picLocks noGrp="1" noChangeAspect="1"/>
          </p:cNvPicPr>
          <p:nvPr>
            <p:ph idx="1"/>
          </p:nvPr>
        </p:nvPicPr>
        <p:blipFill>
          <a:blip r:embed="rId2" cstate="print"/>
          <a:stretch>
            <a:fillRect/>
          </a:stretch>
        </p:blipFill>
        <p:spPr>
          <a:xfrm>
            <a:off x="0" y="609600"/>
            <a:ext cx="9144000" cy="6248399"/>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300" y="0"/>
            <a:ext cx="5854700" cy="660400"/>
          </a:xfrm>
        </p:spPr>
        <p:txBody>
          <a:bodyPr/>
          <a:lstStyle/>
          <a:p>
            <a:r>
              <a:rPr lang="en-US" sz="3600" dirty="0" smtClean="0">
                <a:solidFill>
                  <a:srgbClr val="FFFF00"/>
                </a:solidFill>
              </a:rPr>
              <a:t>Fire and Emergency</a:t>
            </a:r>
            <a:endParaRPr lang="en-US" sz="3600" dirty="0">
              <a:solidFill>
                <a:srgbClr val="FFFF00"/>
              </a:solidFill>
            </a:endParaRPr>
          </a:p>
        </p:txBody>
      </p:sp>
      <p:pic>
        <p:nvPicPr>
          <p:cNvPr id="4" name="Content Placeholder 3" descr="Fire and Emergency Medical Pg 30.png"/>
          <p:cNvPicPr>
            <a:picLocks noGrp="1" noChangeAspect="1"/>
          </p:cNvPicPr>
          <p:nvPr>
            <p:ph idx="1"/>
          </p:nvPr>
        </p:nvPicPr>
        <p:blipFill>
          <a:blip r:embed="rId2" cstate="print"/>
          <a:stretch>
            <a:fillRect/>
          </a:stretch>
        </p:blipFill>
        <p:spPr>
          <a:xfrm>
            <a:off x="0" y="647700"/>
            <a:ext cx="9144000" cy="62103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bwMode="auto">
          <a:xfrm>
            <a:off x="468313" y="1079500"/>
            <a:ext cx="8229600" cy="628650"/>
          </a:xfrm>
          <a:prstGeom prst="rect">
            <a:avLst/>
          </a:prstGeom>
          <a:noFill/>
          <a:ln>
            <a:miter lim="800000"/>
            <a:headEnd/>
            <a:tailEnd/>
          </a:ln>
        </p:spPr>
        <p:txBody>
          <a:bodyPr/>
          <a:lstStyle/>
          <a:p>
            <a:pPr eaLnBrk="1" hangingPunct="1"/>
            <a:r>
              <a:rPr lang="en-US" sz="3600" dirty="0" smtClean="0">
                <a:solidFill>
                  <a:srgbClr val="F4EF0E"/>
                </a:solidFill>
              </a:rPr>
              <a:t>WHAT IS A RECORD?</a:t>
            </a:r>
            <a:r>
              <a:rPr lang="en-US" sz="3600" dirty="0" smtClean="0">
                <a:solidFill>
                  <a:schemeClr val="accent1"/>
                </a:solidFill>
              </a:rPr>
              <a:t>  </a:t>
            </a:r>
            <a:r>
              <a:rPr lang="en-US" sz="3600" dirty="0" smtClean="0">
                <a:solidFill>
                  <a:srgbClr val="F4EF0E"/>
                </a:solidFill>
              </a:rPr>
              <a:t>QUIZ # 1</a:t>
            </a:r>
            <a:r>
              <a:rPr lang="en-US" sz="3600" dirty="0" smtClean="0">
                <a:solidFill>
                  <a:schemeClr val="accent1"/>
                </a:solidFill>
              </a:rPr>
              <a:t> </a:t>
            </a:r>
          </a:p>
        </p:txBody>
      </p:sp>
      <p:sp>
        <p:nvSpPr>
          <p:cNvPr id="9219" name="Text Box 5"/>
          <p:cNvSpPr txBox="1">
            <a:spLocks noChangeArrowheads="1"/>
          </p:cNvSpPr>
          <p:nvPr/>
        </p:nvSpPr>
        <p:spPr bwMode="auto">
          <a:xfrm>
            <a:off x="0" y="1331913"/>
            <a:ext cx="8493125" cy="366712"/>
          </a:xfrm>
          <a:prstGeom prst="rect">
            <a:avLst/>
          </a:prstGeom>
          <a:noFill/>
          <a:ln w="9525">
            <a:noFill/>
            <a:miter lim="800000"/>
            <a:headEnd/>
            <a:tailEnd/>
          </a:ln>
        </p:spPr>
        <p:txBody>
          <a:bodyPr>
            <a:spAutoFit/>
          </a:bodyPr>
          <a:lstStyle/>
          <a:p>
            <a:pPr eaLnBrk="0" hangingPunct="0"/>
            <a:endParaRPr lang="en-US"/>
          </a:p>
        </p:txBody>
      </p:sp>
      <p:sp>
        <p:nvSpPr>
          <p:cNvPr id="9220" name="Text Box 6"/>
          <p:cNvSpPr txBox="1">
            <a:spLocks noChangeArrowheads="1"/>
          </p:cNvSpPr>
          <p:nvPr/>
        </p:nvSpPr>
        <p:spPr bwMode="auto">
          <a:xfrm>
            <a:off x="387350" y="1598613"/>
            <a:ext cx="8451850" cy="3724096"/>
          </a:xfrm>
          <a:prstGeom prst="rect">
            <a:avLst/>
          </a:prstGeom>
          <a:noFill/>
          <a:ln w="9525">
            <a:noFill/>
            <a:miter lim="800000"/>
            <a:headEnd/>
            <a:tailEnd/>
          </a:ln>
        </p:spPr>
        <p:txBody>
          <a:bodyPr>
            <a:spAutoFit/>
          </a:bodyPr>
          <a:lstStyle/>
          <a:p>
            <a:pPr marL="342900" indent="-342900" eaLnBrk="0" hangingPunct="0"/>
            <a:endParaRPr lang="en-US" sz="2000" dirty="0"/>
          </a:p>
          <a:p>
            <a:pPr marL="342900" indent="-342900" eaLnBrk="0" hangingPunct="0"/>
            <a:r>
              <a:rPr lang="en-US" sz="3200" dirty="0">
                <a:solidFill>
                  <a:schemeClr val="bg1"/>
                </a:solidFill>
              </a:rPr>
              <a:t>	</a:t>
            </a:r>
            <a:r>
              <a:rPr lang="en-US" sz="3200" dirty="0" smtClean="0">
                <a:solidFill>
                  <a:schemeClr val="bg1"/>
                </a:solidFill>
              </a:rPr>
              <a:t>Fire Station #4 is </a:t>
            </a:r>
            <a:r>
              <a:rPr lang="en-US" sz="3200" dirty="0">
                <a:solidFill>
                  <a:schemeClr val="bg1"/>
                </a:solidFill>
              </a:rPr>
              <a:t>called to the scene of an accident.  </a:t>
            </a:r>
            <a:r>
              <a:rPr lang="en-US" sz="3200" dirty="0" smtClean="0">
                <a:solidFill>
                  <a:schemeClr val="bg1"/>
                </a:solidFill>
              </a:rPr>
              <a:t>A firefighter take </a:t>
            </a:r>
            <a:r>
              <a:rPr lang="en-US" sz="3200" dirty="0">
                <a:solidFill>
                  <a:schemeClr val="bg1"/>
                </a:solidFill>
              </a:rPr>
              <a:t>a digital </a:t>
            </a:r>
            <a:r>
              <a:rPr lang="en-US" sz="3200" dirty="0" smtClean="0">
                <a:solidFill>
                  <a:schemeClr val="bg1"/>
                </a:solidFill>
              </a:rPr>
              <a:t>photo </a:t>
            </a:r>
            <a:r>
              <a:rPr lang="en-US" sz="3200" dirty="0">
                <a:solidFill>
                  <a:schemeClr val="bg1"/>
                </a:solidFill>
              </a:rPr>
              <a:t>of the </a:t>
            </a:r>
            <a:r>
              <a:rPr lang="en-US" sz="3200" dirty="0" smtClean="0">
                <a:solidFill>
                  <a:schemeClr val="bg1"/>
                </a:solidFill>
              </a:rPr>
              <a:t>incident.  </a:t>
            </a:r>
            <a:r>
              <a:rPr lang="en-US" sz="3200" dirty="0">
                <a:solidFill>
                  <a:schemeClr val="bg1"/>
                </a:solidFill>
              </a:rPr>
              <a:t>Is this photo a public record? </a:t>
            </a:r>
          </a:p>
          <a:p>
            <a:pPr marL="342900" indent="-342900" eaLnBrk="0" hangingPunct="0"/>
            <a:endParaRPr lang="en-US" sz="3200" dirty="0">
              <a:solidFill>
                <a:schemeClr val="bg1"/>
              </a:solidFill>
            </a:endParaRPr>
          </a:p>
          <a:p>
            <a:pPr marL="342900" indent="-342900" eaLnBrk="0" hangingPunct="0"/>
            <a:r>
              <a:rPr lang="en-US" sz="3200" dirty="0">
                <a:solidFill>
                  <a:schemeClr val="bg1"/>
                </a:solidFill>
              </a:rPr>
              <a:t>			</a:t>
            </a:r>
            <a:r>
              <a:rPr lang="en-US" sz="3200" dirty="0">
                <a:solidFill>
                  <a:schemeClr val="bg1"/>
                </a:solidFill>
                <a:cs typeface="Arial" charset="0"/>
              </a:rPr>
              <a:t>□</a:t>
            </a:r>
            <a:r>
              <a:rPr lang="en-US" sz="3200" dirty="0">
                <a:solidFill>
                  <a:schemeClr val="bg1"/>
                </a:solidFill>
              </a:rPr>
              <a:t> Yes			 □</a:t>
            </a:r>
            <a:r>
              <a:rPr lang="en-US" sz="3200" dirty="0"/>
              <a:t> </a:t>
            </a:r>
            <a:r>
              <a:rPr lang="en-US" sz="3200" dirty="0">
                <a:solidFill>
                  <a:schemeClr val="bg1"/>
                </a:solidFill>
              </a:rPr>
              <a:t>No</a:t>
            </a:r>
          </a:p>
          <a:p>
            <a:pPr marL="342900" indent="-342900" eaLnBrk="0" hangingPunct="0"/>
            <a:endParaRPr lang="en-US" sz="2000" dirty="0">
              <a:solidFill>
                <a:schemeClr val="bg1"/>
              </a:solidFill>
            </a:endParaRPr>
          </a:p>
          <a:p>
            <a:pPr marL="342900" indent="-342900" eaLnBrk="0" hangingPunct="0"/>
            <a:endParaRPr lang="en-US" dirty="0">
              <a:solidFill>
                <a:schemeClr val="bg1"/>
              </a:solidFill>
            </a:endParaRPr>
          </a:p>
          <a:p>
            <a:pPr marL="342900" indent="-342900" eaLnBrk="0" hangingPunct="0">
              <a:buFontTx/>
              <a:buChar char="•"/>
            </a:pPr>
            <a:endParaRPr lang="en-US" dirty="0">
              <a:solidFill>
                <a:schemeClr val="bg1"/>
              </a:solidFill>
            </a:endParaRPr>
          </a:p>
        </p:txBody>
      </p:sp>
    </p:spTree>
  </p:cSld>
  <p:clrMapOvr>
    <a:masterClrMapping/>
  </p:clrMapOvr>
  <p:transition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508000"/>
          </a:xfrm>
        </p:spPr>
        <p:txBody>
          <a:bodyPr/>
          <a:lstStyle/>
          <a:p>
            <a:r>
              <a:rPr lang="en-US" sz="3200" dirty="0" smtClean="0">
                <a:solidFill>
                  <a:srgbClr val="FFFF00"/>
                </a:solidFill>
              </a:rPr>
              <a:t>Example file plan</a:t>
            </a:r>
            <a:endParaRPr lang="en-US" sz="3200" dirty="0">
              <a:solidFill>
                <a:srgbClr val="FFFF00"/>
              </a:solidFill>
            </a:endParaRPr>
          </a:p>
        </p:txBody>
      </p:sp>
      <p:pic>
        <p:nvPicPr>
          <p:cNvPr id="4" name="Content Placeholder 3" descr="Fire Authority File Structure example.png"/>
          <p:cNvPicPr>
            <a:picLocks noGrp="1" noChangeAspect="1"/>
          </p:cNvPicPr>
          <p:nvPr>
            <p:ph idx="1"/>
          </p:nvPr>
        </p:nvPicPr>
        <p:blipFill>
          <a:blip r:embed="rId2" cstate="print"/>
          <a:stretch>
            <a:fillRect/>
          </a:stretch>
        </p:blipFill>
        <p:spPr>
          <a:xfrm>
            <a:off x="0" y="584200"/>
            <a:ext cx="9144000" cy="62738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750" y="0"/>
            <a:ext cx="5396250" cy="678399"/>
          </a:xfrm>
        </p:spPr>
        <p:txBody>
          <a:bodyPr/>
          <a:lstStyle/>
          <a:p>
            <a:r>
              <a:rPr lang="en-US" sz="3600" dirty="0" smtClean="0">
                <a:solidFill>
                  <a:srgbClr val="FFFF00"/>
                </a:solidFill>
              </a:rPr>
              <a:t>Law Enforcement</a:t>
            </a:r>
            <a:endParaRPr lang="en-US" sz="3600" dirty="0">
              <a:solidFill>
                <a:srgbClr val="FFFF00"/>
              </a:solidFill>
            </a:endParaRPr>
          </a:p>
        </p:txBody>
      </p:sp>
      <p:pic>
        <p:nvPicPr>
          <p:cNvPr id="4" name="Content Placeholder 3" descr="Law Enforcement Case Files Example.png"/>
          <p:cNvPicPr>
            <a:picLocks noGrp="1" noChangeAspect="1"/>
          </p:cNvPicPr>
          <p:nvPr>
            <p:ph idx="1"/>
          </p:nvPr>
        </p:nvPicPr>
        <p:blipFill>
          <a:blip r:embed="rId2" cstate="print"/>
          <a:stretch>
            <a:fillRect/>
          </a:stretch>
        </p:blipFill>
        <p:spPr>
          <a:xfrm>
            <a:off x="0" y="605307"/>
            <a:ext cx="9144000" cy="625269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CY Toxic Cleanup - Archival.png"/>
          <p:cNvPicPr>
            <a:picLocks noGrp="1" noChangeAspect="1"/>
          </p:cNvPicPr>
          <p:nvPr>
            <p:ph idx="1"/>
          </p:nvPr>
        </p:nvPicPr>
        <p:blipFill>
          <a:blip r:embed="rId2" cstate="print"/>
          <a:stretch>
            <a:fillRect/>
          </a:stretch>
        </p:blipFill>
        <p:spPr>
          <a:xfrm>
            <a:off x="0" y="631065"/>
            <a:ext cx="9144000" cy="6226935"/>
          </a:xfrm>
        </p:spPr>
      </p:pic>
      <p:sp>
        <p:nvSpPr>
          <p:cNvPr id="81924" name="Rectangular Callout 6"/>
          <p:cNvSpPr>
            <a:spLocks noChangeArrowheads="1"/>
          </p:cNvSpPr>
          <p:nvPr/>
        </p:nvSpPr>
        <p:spPr bwMode="auto">
          <a:xfrm>
            <a:off x="5641145" y="1505243"/>
            <a:ext cx="2982351" cy="1772529"/>
          </a:xfrm>
          <a:prstGeom prst="wedgeRectCallout">
            <a:avLst>
              <a:gd name="adj1" fmla="val -19354"/>
              <a:gd name="adj2" fmla="val -66222"/>
            </a:avLst>
          </a:prstGeom>
          <a:solidFill>
            <a:srgbClr val="FFFF00"/>
          </a:solidFill>
          <a:ln w="9525" algn="ctr">
            <a:solidFill>
              <a:schemeClr val="tx1"/>
            </a:solidFill>
            <a:round/>
            <a:headEnd/>
            <a:tailEnd/>
          </a:ln>
        </p:spPr>
        <p:txBody>
          <a:bodyPr/>
          <a:lstStyle/>
          <a:p>
            <a:pPr algn="ctr" eaLnBrk="0" hangingPunct="0"/>
            <a:endParaRPr lang="en-US"/>
          </a:p>
        </p:txBody>
      </p:sp>
      <p:sp>
        <p:nvSpPr>
          <p:cNvPr id="81925" name="TextBox 7"/>
          <p:cNvSpPr txBox="1">
            <a:spLocks noChangeArrowheads="1"/>
          </p:cNvSpPr>
          <p:nvPr/>
        </p:nvSpPr>
        <p:spPr bwMode="auto">
          <a:xfrm flipH="1">
            <a:off x="5880291" y="1561514"/>
            <a:ext cx="2447781" cy="1631216"/>
          </a:xfrm>
          <a:prstGeom prst="rect">
            <a:avLst/>
          </a:prstGeom>
          <a:noFill/>
          <a:ln w="9525">
            <a:noFill/>
            <a:miter lim="800000"/>
            <a:headEnd/>
            <a:tailEnd/>
          </a:ln>
        </p:spPr>
        <p:txBody>
          <a:bodyPr wrap="square">
            <a:spAutoFit/>
          </a:bodyPr>
          <a:lstStyle/>
          <a:p>
            <a:pPr algn="ctr" eaLnBrk="0" hangingPunct="0"/>
            <a:r>
              <a:rPr lang="en-US" sz="2000" dirty="0">
                <a:solidFill>
                  <a:schemeClr val="tx1"/>
                </a:solidFill>
              </a:rPr>
              <a:t>This series is ARCHIVAL - 9 year retention for agency, then transfer to archives</a:t>
            </a:r>
          </a:p>
        </p:txBody>
      </p:sp>
      <p:sp>
        <p:nvSpPr>
          <p:cNvPr id="10" name="Rectangular Callout 6"/>
          <p:cNvSpPr>
            <a:spLocks noChangeArrowheads="1"/>
          </p:cNvSpPr>
          <p:nvPr/>
        </p:nvSpPr>
        <p:spPr bwMode="auto">
          <a:xfrm>
            <a:off x="5422006" y="3542713"/>
            <a:ext cx="2889656" cy="1169963"/>
          </a:xfrm>
          <a:prstGeom prst="wedgeRectCallout">
            <a:avLst>
              <a:gd name="adj1" fmla="val -82818"/>
              <a:gd name="adj2" fmla="val -32636"/>
            </a:avLst>
          </a:prstGeom>
          <a:solidFill>
            <a:srgbClr val="FFFF00"/>
          </a:solidFill>
          <a:ln w="9525" algn="ctr">
            <a:solidFill>
              <a:schemeClr val="tx1"/>
            </a:solidFill>
            <a:round/>
            <a:headEnd/>
            <a:tailEnd/>
          </a:ln>
        </p:spPr>
        <p:txBody>
          <a:bodyPr/>
          <a:lstStyle/>
          <a:p>
            <a:pPr algn="ctr" eaLnBrk="0" hangingPunct="0"/>
            <a:endParaRPr lang="en-US"/>
          </a:p>
        </p:txBody>
      </p:sp>
      <p:sp>
        <p:nvSpPr>
          <p:cNvPr id="11" name="TextBox 7"/>
          <p:cNvSpPr txBox="1">
            <a:spLocks noChangeArrowheads="1"/>
          </p:cNvSpPr>
          <p:nvPr/>
        </p:nvSpPr>
        <p:spPr bwMode="auto">
          <a:xfrm flipH="1">
            <a:off x="5345721" y="3573195"/>
            <a:ext cx="2982351" cy="1015663"/>
          </a:xfrm>
          <a:prstGeom prst="rect">
            <a:avLst/>
          </a:prstGeom>
          <a:noFill/>
          <a:ln w="9525">
            <a:noFill/>
            <a:miter lim="800000"/>
            <a:headEnd/>
            <a:tailEnd/>
          </a:ln>
        </p:spPr>
        <p:txBody>
          <a:bodyPr wrap="square">
            <a:spAutoFit/>
          </a:bodyPr>
          <a:lstStyle/>
          <a:p>
            <a:pPr algn="ctr" eaLnBrk="0" hangingPunct="0"/>
            <a:r>
              <a:rPr lang="en-US" sz="2000" dirty="0" smtClean="0">
                <a:solidFill>
                  <a:schemeClr val="tx1"/>
                </a:solidFill>
              </a:rPr>
              <a:t>You may create and protect folders as exempt or confidential</a:t>
            </a:r>
            <a:endParaRPr lang="en-US" sz="2000" dirty="0">
              <a:solidFill>
                <a:schemeClr val="tx1"/>
              </a:solidFill>
            </a:endParaRPr>
          </a:p>
        </p:txBody>
      </p:sp>
      <p:cxnSp>
        <p:nvCxnSpPr>
          <p:cNvPr id="8" name="Straight Arrow Connector 7"/>
          <p:cNvCxnSpPr/>
          <p:nvPr/>
        </p:nvCxnSpPr>
        <p:spPr bwMode="auto">
          <a:xfrm>
            <a:off x="681038" y="3743326"/>
            <a:ext cx="1804987" cy="28574"/>
          </a:xfrm>
          <a:prstGeom prst="straightConnector1">
            <a:avLst/>
          </a:prstGeom>
          <a:ln w="57150">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9" y="712519"/>
            <a:ext cx="8229600" cy="1143000"/>
          </a:xfrm>
        </p:spPr>
        <p:txBody>
          <a:bodyPr/>
          <a:lstStyle/>
          <a:p>
            <a:r>
              <a:rPr lang="en-US" dirty="0" smtClean="0">
                <a:solidFill>
                  <a:srgbClr val="FFFF00"/>
                </a:solidFill>
              </a:rPr>
              <a:t>What About Text Messages?</a:t>
            </a:r>
            <a:endParaRPr lang="en-US" dirty="0">
              <a:solidFill>
                <a:srgbClr val="FFFF00"/>
              </a:solidFill>
            </a:endParaRPr>
          </a:p>
        </p:txBody>
      </p:sp>
      <p:sp>
        <p:nvSpPr>
          <p:cNvPr id="3" name="Content Placeholder 2"/>
          <p:cNvSpPr>
            <a:spLocks noGrp="1"/>
          </p:cNvSpPr>
          <p:nvPr>
            <p:ph idx="1"/>
          </p:nvPr>
        </p:nvSpPr>
        <p:spPr>
          <a:xfrm>
            <a:off x="444321" y="1626512"/>
            <a:ext cx="8229600" cy="4001149"/>
          </a:xfrm>
        </p:spPr>
        <p:txBody>
          <a:bodyPr/>
          <a:lstStyle/>
          <a:p>
            <a:r>
              <a:rPr lang="en-US" dirty="0" smtClean="0">
                <a:solidFill>
                  <a:schemeClr val="bg1"/>
                </a:solidFill>
              </a:rPr>
              <a:t>Content is key – are you conducting business?</a:t>
            </a:r>
          </a:p>
          <a:p>
            <a:r>
              <a:rPr lang="en-US" dirty="0" smtClean="0">
                <a:solidFill>
                  <a:schemeClr val="bg1"/>
                </a:solidFill>
              </a:rPr>
              <a:t>Have policies regarding use of texts</a:t>
            </a:r>
          </a:p>
          <a:p>
            <a:r>
              <a:rPr lang="en-US" dirty="0" smtClean="0">
                <a:solidFill>
                  <a:schemeClr val="bg1"/>
                </a:solidFill>
              </a:rPr>
              <a:t>Agency responsibility to capture texts that need retention according to approved schedules</a:t>
            </a:r>
          </a:p>
          <a:p>
            <a:r>
              <a:rPr lang="en-US" dirty="0" smtClean="0">
                <a:solidFill>
                  <a:schemeClr val="bg1"/>
                </a:solidFill>
              </a:rPr>
              <a:t>3</a:t>
            </a:r>
            <a:r>
              <a:rPr lang="en-US" baseline="30000" dirty="0" smtClean="0">
                <a:solidFill>
                  <a:schemeClr val="bg1"/>
                </a:solidFill>
              </a:rPr>
              <a:t>rd</a:t>
            </a:r>
            <a:r>
              <a:rPr lang="en-US" dirty="0" smtClean="0">
                <a:solidFill>
                  <a:schemeClr val="bg1"/>
                </a:solidFill>
              </a:rPr>
              <a:t> party tools/applications available</a:t>
            </a:r>
          </a:p>
          <a:p>
            <a:pPr algn="ctr">
              <a:buNone/>
            </a:pPr>
            <a:endParaRPr lang="en-US" dirty="0" smtClean="0">
              <a:solidFill>
                <a:schemeClr val="bg1"/>
              </a:solidFill>
            </a:endParaRPr>
          </a:p>
          <a:p>
            <a:pPr algn="ctr">
              <a:buNone/>
            </a:pPr>
            <a:r>
              <a:rPr lang="en-US" dirty="0" smtClean="0">
                <a:solidFill>
                  <a:schemeClr val="bg1"/>
                </a:solidFill>
              </a:rPr>
              <a:t>Cannot rely on provider to retain!</a:t>
            </a:r>
            <a:endParaRPr lang="en-US"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5715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rPr>
              <a:t>Helpful hints</a:t>
            </a:r>
          </a:p>
        </p:txBody>
      </p:sp>
      <p:sp>
        <p:nvSpPr>
          <p:cNvPr id="36867" name="Content Placeholder 2"/>
          <p:cNvSpPr>
            <a:spLocks noGrp="1"/>
          </p:cNvSpPr>
          <p:nvPr>
            <p:ph idx="1"/>
          </p:nvPr>
        </p:nvSpPr>
        <p:spPr bwMode="auto">
          <a:xfrm>
            <a:off x="495300" y="15748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chemeClr val="bg1"/>
                </a:solidFill>
              </a:rPr>
              <a:t>Use existing retention schedules!</a:t>
            </a:r>
          </a:p>
          <a:p>
            <a:r>
              <a:rPr lang="en-US" smtClean="0">
                <a:solidFill>
                  <a:schemeClr val="bg1"/>
                </a:solidFill>
              </a:rPr>
              <a:t>Consult with users, enlist their input</a:t>
            </a:r>
          </a:p>
          <a:p>
            <a:r>
              <a:rPr lang="en-US" smtClean="0">
                <a:solidFill>
                  <a:schemeClr val="bg1"/>
                </a:solidFill>
              </a:rPr>
              <a:t>Work on keeping file names short and simple, yet make sense to users</a:t>
            </a:r>
          </a:p>
          <a:p>
            <a:r>
              <a:rPr lang="en-US" smtClean="0">
                <a:solidFill>
                  <a:schemeClr val="bg1"/>
                </a:solidFill>
              </a:rPr>
              <a:t>Keep it under 255 characters &amp; spaces, otherwise may have problems with access and retrieval</a:t>
            </a:r>
          </a:p>
          <a:p>
            <a:endParaRPr lang="en-US" smtClean="0">
              <a:solidFill>
                <a:schemeClr val="bg1"/>
              </a:solidFill>
            </a:endParaRPr>
          </a:p>
          <a:p>
            <a:pPr>
              <a:buFontTx/>
              <a:buNone/>
            </a:pPr>
            <a:endParaRPr lang="en-US" smtClean="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bwMode="auto">
          <a:xfrm>
            <a:off x="304800" y="914399"/>
            <a:ext cx="88392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What About Websites?</a:t>
            </a:r>
            <a:br>
              <a:rPr lang="en-US" dirty="0" smtClean="0">
                <a:solidFill>
                  <a:srgbClr val="F4EF0E"/>
                </a:solidFill>
              </a:rPr>
            </a:br>
            <a:r>
              <a:rPr lang="en-US" dirty="0" smtClean="0">
                <a:solidFill>
                  <a:srgbClr val="F4EF0E"/>
                </a:solidFill>
              </a:rPr>
              <a:t/>
            </a:r>
            <a:br>
              <a:rPr lang="en-US" dirty="0" smtClean="0">
                <a:solidFill>
                  <a:srgbClr val="F4EF0E"/>
                </a:solidFill>
              </a:rPr>
            </a:br>
            <a:r>
              <a:rPr lang="en-US" dirty="0" smtClean="0">
                <a:solidFill>
                  <a:srgbClr val="F4EF0E"/>
                </a:solidFill>
              </a:rPr>
              <a:t>Records Retention – 3 areas</a:t>
            </a:r>
          </a:p>
        </p:txBody>
      </p:sp>
      <p:sp>
        <p:nvSpPr>
          <p:cNvPr id="17411" name="Rectangle 5"/>
          <p:cNvSpPr>
            <a:spLocks noGrp="1" noChangeArrowheads="1"/>
          </p:cNvSpPr>
          <p:nvPr>
            <p:ph type="body" idx="1"/>
          </p:nvPr>
        </p:nvSpPr>
        <p:spPr bwMode="auto">
          <a:xfrm>
            <a:off x="457200" y="2409825"/>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endParaRPr lang="en-US" sz="1600" dirty="0" smtClean="0">
              <a:solidFill>
                <a:schemeClr val="bg1"/>
              </a:solidFill>
            </a:endParaRPr>
          </a:p>
          <a:p>
            <a:pPr marL="971550" lvl="1" indent="-514350" eaLnBrk="1" hangingPunct="1">
              <a:buFontTx/>
              <a:buAutoNum type="arabicPeriod"/>
            </a:pPr>
            <a:endParaRPr lang="en-US" sz="3600" dirty="0" smtClean="0">
              <a:solidFill>
                <a:schemeClr val="bg1"/>
              </a:solidFill>
            </a:endParaRPr>
          </a:p>
          <a:p>
            <a:pPr marL="971550" lvl="1" indent="-514350" eaLnBrk="1" hangingPunct="1">
              <a:buFontTx/>
              <a:buAutoNum type="arabicPeriod"/>
            </a:pPr>
            <a:r>
              <a:rPr lang="en-US" sz="3600" dirty="0" smtClean="0">
                <a:solidFill>
                  <a:schemeClr val="bg1"/>
                </a:solidFill>
              </a:rPr>
              <a:t>Website Design/Architecture</a:t>
            </a:r>
          </a:p>
          <a:p>
            <a:pPr marL="971550" lvl="1" indent="-514350" eaLnBrk="1" hangingPunct="1">
              <a:buFontTx/>
              <a:buAutoNum type="arabicPeriod"/>
            </a:pPr>
            <a:r>
              <a:rPr lang="en-US" sz="3600" dirty="0" smtClean="0">
                <a:solidFill>
                  <a:schemeClr val="bg1"/>
                </a:solidFill>
              </a:rPr>
              <a:t>Website Content</a:t>
            </a:r>
          </a:p>
          <a:p>
            <a:pPr marL="971550" lvl="1" indent="-514350" eaLnBrk="1" hangingPunct="1">
              <a:buFontTx/>
              <a:buAutoNum type="arabicPeriod"/>
            </a:pPr>
            <a:r>
              <a:rPr lang="en-US" sz="3600" dirty="0" smtClean="0">
                <a:solidFill>
                  <a:schemeClr val="bg1"/>
                </a:solidFill>
              </a:rPr>
              <a:t>Changes to Website Content</a:t>
            </a:r>
          </a:p>
          <a:p>
            <a:pPr eaLnBrk="1" hangingPunct="1"/>
            <a:endParaRPr lang="en-US" sz="1600" dirty="0" smtClean="0">
              <a:solidFill>
                <a:schemeClr val="bg1"/>
              </a:solidFill>
            </a:endParaRPr>
          </a:p>
          <a:p>
            <a:pPr eaLnBrk="1" hangingPunct="1"/>
            <a:endParaRPr lang="en-US" dirty="0" smtClean="0">
              <a:solidFill>
                <a:schemeClr val="bg1"/>
              </a:solidFill>
            </a:endParaRPr>
          </a:p>
          <a:p>
            <a:pPr eaLnBrk="1" hangingPunct="1">
              <a:lnSpc>
                <a:spcPct val="90000"/>
              </a:lnSpc>
            </a:pPr>
            <a:endParaRPr lang="en-US" dirty="0" smtClean="0">
              <a:solidFill>
                <a:schemeClr val="bg1"/>
              </a:solidFill>
            </a:endParaRPr>
          </a:p>
        </p:txBody>
      </p:sp>
    </p:spTree>
  </p:cSld>
  <p:clrMapOvr>
    <a:masterClrMapping/>
  </p:clrMapOvr>
  <p:transition advTm="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4EF0E"/>
                </a:solidFill>
              </a:rPr>
              <a:t>Website Design / Architecture</a:t>
            </a:r>
          </a:p>
        </p:txBody>
      </p:sp>
      <p:sp>
        <p:nvSpPr>
          <p:cNvPr id="14339" name="Rectangle 5"/>
          <p:cNvSpPr>
            <a:spLocks noGrp="1" noChangeArrowheads="1"/>
          </p:cNvSpPr>
          <p:nvPr>
            <p:ph type="body"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Records documenting the technical design and structure of website</a:t>
            </a:r>
          </a:p>
          <a:p>
            <a:pPr lvl="1" eaLnBrk="1" hangingPunct="1"/>
            <a:r>
              <a:rPr lang="en-US" dirty="0" smtClean="0">
                <a:solidFill>
                  <a:schemeClr val="bg1"/>
                </a:solidFill>
              </a:rPr>
              <a:t> the look and feel of your website</a:t>
            </a:r>
          </a:p>
          <a:p>
            <a:pPr eaLnBrk="1" hangingPunct="1"/>
            <a:endParaRPr lang="en-US" sz="1600" dirty="0" smtClean="0">
              <a:solidFill>
                <a:schemeClr val="bg1"/>
              </a:solidFill>
            </a:endParaRPr>
          </a:p>
          <a:p>
            <a:pPr eaLnBrk="1" hangingPunct="1"/>
            <a:r>
              <a:rPr lang="en-US" dirty="0" smtClean="0">
                <a:solidFill>
                  <a:schemeClr val="bg1"/>
                </a:solidFill>
              </a:rPr>
              <a:t>Includes connection between the website and other databases and applications</a:t>
            </a:r>
          </a:p>
          <a:p>
            <a:pPr eaLnBrk="1" hangingPunct="1"/>
            <a:endParaRPr lang="en-US" sz="1600" dirty="0" smtClean="0">
              <a:solidFill>
                <a:schemeClr val="bg1"/>
              </a:solidFill>
            </a:endParaRPr>
          </a:p>
          <a:p>
            <a:pPr eaLnBrk="1" hangingPunct="1"/>
            <a:r>
              <a:rPr lang="en-US" dirty="0" smtClean="0">
                <a:solidFill>
                  <a:schemeClr val="bg1"/>
                </a:solidFill>
              </a:rPr>
              <a:t>Webpage style templates</a:t>
            </a:r>
          </a:p>
          <a:p>
            <a:pPr lvl="1" eaLnBrk="1" hangingPunct="1">
              <a:buFontTx/>
              <a:buNone/>
            </a:pPr>
            <a:endParaRPr lang="en-US" dirty="0" smtClean="0">
              <a:solidFill>
                <a:schemeClr val="bg1"/>
              </a:solidFill>
            </a:endParaRPr>
          </a:p>
          <a:p>
            <a:pPr eaLnBrk="1" hangingPunct="1"/>
            <a:endParaRPr lang="en-US" sz="1600" dirty="0" smtClean="0">
              <a:solidFill>
                <a:schemeClr val="bg1"/>
              </a:solidFill>
            </a:endParaRPr>
          </a:p>
          <a:p>
            <a:pPr eaLnBrk="1" hangingPunct="1">
              <a:lnSpc>
                <a:spcPct val="90000"/>
              </a:lnSpc>
              <a:buFontTx/>
              <a:buNone/>
            </a:pPr>
            <a:endParaRPr lang="en-US" dirty="0" smtClean="0">
              <a:solidFill>
                <a:schemeClr val="bg1"/>
              </a:solidFill>
            </a:endParaRPr>
          </a:p>
        </p:txBody>
      </p:sp>
    </p:spTree>
  </p:cSld>
  <p:clrMapOvr>
    <a:masterClrMapping/>
  </p:clrMapOvr>
  <p:transition advTm="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4EF0E"/>
                </a:solidFill>
              </a:rPr>
              <a:t>Content</a:t>
            </a:r>
          </a:p>
        </p:txBody>
      </p:sp>
      <p:sp>
        <p:nvSpPr>
          <p:cNvPr id="17411" name="Rectangle 5"/>
          <p:cNvSpPr>
            <a:spLocks noGrp="1" noChangeArrowheads="1"/>
          </p:cNvSpPr>
          <p:nvPr>
            <p:ph type="body"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Typically, website content falls into these main categories:</a:t>
            </a:r>
          </a:p>
          <a:p>
            <a:pPr eaLnBrk="1" hangingPunct="1"/>
            <a:endParaRPr lang="en-US" sz="1600" dirty="0" smtClean="0">
              <a:solidFill>
                <a:schemeClr val="bg1"/>
              </a:solidFill>
            </a:endParaRPr>
          </a:p>
          <a:p>
            <a:pPr marL="971550" lvl="1" indent="-514350" eaLnBrk="1" hangingPunct="1">
              <a:buFontTx/>
              <a:buAutoNum type="arabicPeriod"/>
            </a:pPr>
            <a:r>
              <a:rPr lang="en-US" dirty="0" smtClean="0">
                <a:solidFill>
                  <a:schemeClr val="bg1"/>
                </a:solidFill>
              </a:rPr>
              <a:t>Secondary Copies of Other Public Records</a:t>
            </a:r>
          </a:p>
          <a:p>
            <a:pPr marL="971550" lvl="1" indent="-514350" eaLnBrk="1" hangingPunct="1">
              <a:buFontTx/>
              <a:buAutoNum type="arabicPeriod"/>
            </a:pPr>
            <a:r>
              <a:rPr lang="en-US" dirty="0" smtClean="0">
                <a:solidFill>
                  <a:schemeClr val="bg1"/>
                </a:solidFill>
              </a:rPr>
              <a:t>Database-Driven Content</a:t>
            </a:r>
            <a:endParaRPr lang="en-US" sz="1600" dirty="0" smtClean="0">
              <a:solidFill>
                <a:schemeClr val="bg1"/>
              </a:solidFill>
            </a:endParaRPr>
          </a:p>
          <a:p>
            <a:pPr marL="971550" lvl="1" indent="-514350" eaLnBrk="1" hangingPunct="1">
              <a:buFontTx/>
              <a:buAutoNum type="arabicPeriod"/>
            </a:pPr>
            <a:r>
              <a:rPr lang="en-US" dirty="0" smtClean="0">
                <a:solidFill>
                  <a:schemeClr val="bg1"/>
                </a:solidFill>
              </a:rPr>
              <a:t>Advice / Information</a:t>
            </a:r>
          </a:p>
          <a:p>
            <a:pPr eaLnBrk="1" hangingPunct="1"/>
            <a:endParaRPr lang="en-US" sz="1600" dirty="0" smtClean="0">
              <a:solidFill>
                <a:schemeClr val="bg1"/>
              </a:solidFill>
            </a:endParaRPr>
          </a:p>
          <a:p>
            <a:pPr eaLnBrk="1" hangingPunct="1"/>
            <a:endParaRPr lang="en-US" dirty="0" smtClean="0">
              <a:solidFill>
                <a:schemeClr val="bg1"/>
              </a:solidFill>
            </a:endParaRPr>
          </a:p>
          <a:p>
            <a:pPr eaLnBrk="1" hangingPunct="1">
              <a:lnSpc>
                <a:spcPct val="90000"/>
              </a:lnSpc>
            </a:pPr>
            <a:endParaRPr lang="en-US" dirty="0" smtClean="0">
              <a:solidFill>
                <a:schemeClr val="bg1"/>
              </a:solidFill>
            </a:endParaRPr>
          </a:p>
        </p:txBody>
      </p:sp>
    </p:spTree>
  </p:cSld>
  <p:clrMapOvr>
    <a:masterClrMapping/>
  </p:clrMapOvr>
  <p:transition advTm="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OS website home page.png"/>
          <p:cNvPicPr>
            <a:picLocks noGrp="1" noChangeAspect="1"/>
          </p:cNvPicPr>
          <p:nvPr>
            <p:ph idx="1"/>
          </p:nvPr>
        </p:nvPicPr>
        <p:blipFill>
          <a:blip r:embed="rId3" cstate="print"/>
          <a:stretch>
            <a:fillRect/>
          </a:stretch>
        </p:blipFill>
        <p:spPr>
          <a:xfrm>
            <a:off x="259080" y="624840"/>
            <a:ext cx="8656319" cy="5989320"/>
          </a:xfrm>
        </p:spPr>
      </p:pic>
      <p:sp>
        <p:nvSpPr>
          <p:cNvPr id="5" name="Rectangle 4"/>
          <p:cNvSpPr>
            <a:spLocks noChangeArrowheads="1"/>
          </p:cNvSpPr>
          <p:nvPr/>
        </p:nvSpPr>
        <p:spPr bwMode="auto">
          <a:xfrm>
            <a:off x="7421880" y="1021080"/>
            <a:ext cx="990600" cy="56388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6" name="Rectangle 5"/>
          <p:cNvSpPr>
            <a:spLocks noChangeArrowheads="1"/>
          </p:cNvSpPr>
          <p:nvPr/>
        </p:nvSpPr>
        <p:spPr bwMode="auto">
          <a:xfrm>
            <a:off x="4114800" y="5059680"/>
            <a:ext cx="838200" cy="22860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7" name="Rectangle 6"/>
          <p:cNvSpPr>
            <a:spLocks noChangeArrowheads="1"/>
          </p:cNvSpPr>
          <p:nvPr/>
        </p:nvSpPr>
        <p:spPr bwMode="auto">
          <a:xfrm>
            <a:off x="6050280" y="3581400"/>
            <a:ext cx="2804160" cy="92964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8" name="Rectangle 7"/>
          <p:cNvSpPr>
            <a:spLocks noChangeArrowheads="1"/>
          </p:cNvSpPr>
          <p:nvPr/>
        </p:nvSpPr>
        <p:spPr bwMode="auto">
          <a:xfrm>
            <a:off x="5623560" y="4983480"/>
            <a:ext cx="1600200" cy="163068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9" name="Rectangle 8"/>
          <p:cNvSpPr>
            <a:spLocks noChangeArrowheads="1"/>
          </p:cNvSpPr>
          <p:nvPr/>
        </p:nvSpPr>
        <p:spPr bwMode="auto">
          <a:xfrm>
            <a:off x="7284720" y="4953000"/>
            <a:ext cx="1554480" cy="149352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10" name="Rectangle 9"/>
          <p:cNvSpPr>
            <a:spLocks noChangeArrowheads="1"/>
          </p:cNvSpPr>
          <p:nvPr/>
        </p:nvSpPr>
        <p:spPr bwMode="auto">
          <a:xfrm>
            <a:off x="320040" y="4709160"/>
            <a:ext cx="1417320" cy="187452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11" name="Down Arrow 10"/>
          <p:cNvSpPr/>
          <p:nvPr/>
        </p:nvSpPr>
        <p:spPr bwMode="auto">
          <a:xfrm rot="16200000">
            <a:off x="6492240" y="77724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62000" marR="0" indent="-76200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F4EF0E"/>
              </a:solidFill>
              <a:effectLst/>
              <a:latin typeface="Arial" charset="0"/>
            </a:endParaRPr>
          </a:p>
        </p:txBody>
      </p:sp>
      <p:sp>
        <p:nvSpPr>
          <p:cNvPr id="12" name="Down Arrow 11"/>
          <p:cNvSpPr/>
          <p:nvPr/>
        </p:nvSpPr>
        <p:spPr bwMode="auto">
          <a:xfrm rot="16200000">
            <a:off x="6492240" y="79248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62000" marR="0" indent="-76200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F4EF0E"/>
              </a:solidFill>
              <a:effectLst/>
              <a:latin typeface="Arial" charset="0"/>
            </a:endParaRPr>
          </a:p>
        </p:txBody>
      </p:sp>
      <p:sp>
        <p:nvSpPr>
          <p:cNvPr id="13" name="Down Arrow 4"/>
          <p:cNvSpPr>
            <a:spLocks noChangeArrowheads="1"/>
          </p:cNvSpPr>
          <p:nvPr/>
        </p:nvSpPr>
        <p:spPr bwMode="auto">
          <a:xfrm rot="5400000">
            <a:off x="2102803" y="4361817"/>
            <a:ext cx="484188" cy="979487"/>
          </a:xfrm>
          <a:prstGeom prst="downArrow">
            <a:avLst>
              <a:gd name="adj1" fmla="val 50000"/>
              <a:gd name="adj2" fmla="val 50105"/>
            </a:avLst>
          </a:prstGeom>
          <a:solidFill>
            <a:srgbClr val="FFFF00"/>
          </a:solidFill>
          <a:ln w="9525" algn="ctr">
            <a:solidFill>
              <a:schemeClr val="tx1"/>
            </a:solidFill>
            <a:round/>
            <a:headEnd/>
            <a:tailEnd/>
          </a:ln>
        </p:spPr>
        <p:txBody>
          <a:bodyPr/>
          <a:lstStyle/>
          <a:p>
            <a:pPr algn="ctr" eaLnBrk="0" hangingPunct="0"/>
            <a:endParaRPr lang="en-US"/>
          </a:p>
        </p:txBody>
      </p:sp>
      <p:sp>
        <p:nvSpPr>
          <p:cNvPr id="14" name="Down Arrow 4"/>
          <p:cNvSpPr>
            <a:spLocks noChangeArrowheads="1"/>
          </p:cNvSpPr>
          <p:nvPr/>
        </p:nvSpPr>
        <p:spPr bwMode="auto">
          <a:xfrm>
            <a:off x="4327845" y="3965577"/>
            <a:ext cx="484188" cy="979487"/>
          </a:xfrm>
          <a:prstGeom prst="downArrow">
            <a:avLst>
              <a:gd name="adj1" fmla="val 50000"/>
              <a:gd name="adj2" fmla="val 50105"/>
            </a:avLst>
          </a:prstGeom>
          <a:solidFill>
            <a:srgbClr val="FFFF00"/>
          </a:solidFill>
          <a:ln w="9525" algn="ctr">
            <a:solidFill>
              <a:schemeClr val="tx1"/>
            </a:solidFill>
            <a:round/>
            <a:headEnd/>
            <a:tailEnd/>
          </a:ln>
        </p:spPr>
        <p:txBody>
          <a:bodyPr/>
          <a:lstStyle/>
          <a:p>
            <a:pPr algn="ctr" eaLnBrk="0" hangingPunct="0"/>
            <a:endParaRPr lang="en-US"/>
          </a:p>
        </p:txBody>
      </p:sp>
      <p:sp>
        <p:nvSpPr>
          <p:cNvPr id="15" name="Down Arrow 4"/>
          <p:cNvSpPr>
            <a:spLocks noChangeArrowheads="1"/>
          </p:cNvSpPr>
          <p:nvPr/>
        </p:nvSpPr>
        <p:spPr bwMode="auto">
          <a:xfrm>
            <a:off x="8305485" y="2548257"/>
            <a:ext cx="484188" cy="979487"/>
          </a:xfrm>
          <a:prstGeom prst="downArrow">
            <a:avLst>
              <a:gd name="adj1" fmla="val 50000"/>
              <a:gd name="adj2" fmla="val 50105"/>
            </a:avLst>
          </a:prstGeom>
          <a:solidFill>
            <a:srgbClr val="FFFF00"/>
          </a:solidFill>
          <a:ln w="9525" algn="ctr">
            <a:solidFill>
              <a:schemeClr val="tx1"/>
            </a:solidFill>
            <a:round/>
            <a:headEnd/>
            <a:tailEnd/>
          </a:ln>
        </p:spPr>
        <p:txBody>
          <a:bodyPr/>
          <a:lstStyle/>
          <a:p>
            <a:pPr algn="ctr" eaLnBrk="0" hangingPunct="0"/>
            <a:endParaRPr lang="en-US"/>
          </a:p>
        </p:txBody>
      </p:sp>
      <p:sp>
        <p:nvSpPr>
          <p:cNvPr id="16" name="Down Arrow 4"/>
          <p:cNvSpPr>
            <a:spLocks noChangeArrowheads="1"/>
          </p:cNvSpPr>
          <p:nvPr/>
        </p:nvSpPr>
        <p:spPr bwMode="auto">
          <a:xfrm>
            <a:off x="6171884" y="4541520"/>
            <a:ext cx="484188" cy="525464"/>
          </a:xfrm>
          <a:prstGeom prst="downArrow">
            <a:avLst>
              <a:gd name="adj1" fmla="val 50000"/>
              <a:gd name="adj2" fmla="val 50105"/>
            </a:avLst>
          </a:prstGeom>
          <a:solidFill>
            <a:srgbClr val="FFFF00"/>
          </a:solidFill>
          <a:ln w="9525" algn="ctr">
            <a:solidFill>
              <a:schemeClr val="tx1"/>
            </a:solidFill>
            <a:round/>
            <a:headEnd/>
            <a:tailEnd/>
          </a:ln>
        </p:spPr>
        <p:txBody>
          <a:bodyPr/>
          <a:lstStyle/>
          <a:p>
            <a:pPr algn="ctr" eaLnBrk="0" hangingPunct="0"/>
            <a:endParaRPr lang="en-US"/>
          </a:p>
        </p:txBody>
      </p:sp>
      <p:sp>
        <p:nvSpPr>
          <p:cNvPr id="17" name="Down Arrow 4"/>
          <p:cNvSpPr>
            <a:spLocks noChangeArrowheads="1"/>
          </p:cNvSpPr>
          <p:nvPr/>
        </p:nvSpPr>
        <p:spPr bwMode="auto">
          <a:xfrm>
            <a:off x="7817804" y="4541520"/>
            <a:ext cx="484188" cy="525464"/>
          </a:xfrm>
          <a:prstGeom prst="downArrow">
            <a:avLst>
              <a:gd name="adj1" fmla="val 50000"/>
              <a:gd name="adj2" fmla="val 50105"/>
            </a:avLst>
          </a:prstGeom>
          <a:solidFill>
            <a:srgbClr val="FFFF00"/>
          </a:solidFill>
          <a:ln w="9525" algn="ctr">
            <a:solidFill>
              <a:schemeClr val="tx1"/>
            </a:solidFill>
            <a:round/>
            <a:headEnd/>
            <a:tailEnd/>
          </a:ln>
        </p:spPr>
        <p:txBody>
          <a:bodyPr/>
          <a:lstStyle/>
          <a:p>
            <a:pPr algn="ctr" eaLnBrk="0" hangingPunct="0"/>
            <a:endParaRPr lang="en-US"/>
          </a:p>
        </p:txBody>
      </p:sp>
      <p:sp>
        <p:nvSpPr>
          <p:cNvPr id="18" name="Down Arrow 4"/>
          <p:cNvSpPr>
            <a:spLocks noChangeArrowheads="1"/>
          </p:cNvSpPr>
          <p:nvPr/>
        </p:nvSpPr>
        <p:spPr bwMode="auto">
          <a:xfrm rot="16200000">
            <a:off x="6811964" y="1021080"/>
            <a:ext cx="484188" cy="525464"/>
          </a:xfrm>
          <a:prstGeom prst="downArrow">
            <a:avLst>
              <a:gd name="adj1" fmla="val 50000"/>
              <a:gd name="adj2" fmla="val 50105"/>
            </a:avLst>
          </a:prstGeom>
          <a:solidFill>
            <a:srgbClr val="FFFF00"/>
          </a:solidFill>
          <a:ln w="9525" algn="ctr">
            <a:solidFill>
              <a:schemeClr val="tx1"/>
            </a:solidFill>
            <a:round/>
            <a:headEnd/>
            <a:tailEnd/>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F4EF0E"/>
                </a:solidFill>
              </a:rPr>
              <a:t>Secondary Copies - Retention</a:t>
            </a:r>
          </a:p>
        </p:txBody>
      </p:sp>
      <p:sp>
        <p:nvSpPr>
          <p:cNvPr id="21507" name="Rectangle 5"/>
          <p:cNvSpPr>
            <a:spLocks noGrp="1" noChangeArrowheads="1"/>
          </p:cNvSpPr>
          <p:nvPr>
            <p:ph type="body"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How to apply retention:</a:t>
            </a:r>
          </a:p>
          <a:p>
            <a:pPr lvl="1" eaLnBrk="1" hangingPunct="1">
              <a:lnSpc>
                <a:spcPct val="150000"/>
              </a:lnSpc>
            </a:pPr>
            <a:r>
              <a:rPr lang="en-US" smtClean="0">
                <a:solidFill>
                  <a:schemeClr val="bg1"/>
                </a:solidFill>
              </a:rPr>
              <a:t>Manage the agency’s primary copy</a:t>
            </a:r>
          </a:p>
          <a:p>
            <a:pPr lvl="1" eaLnBrk="1" hangingPunct="1"/>
            <a:r>
              <a:rPr lang="en-US" smtClean="0">
                <a:solidFill>
                  <a:schemeClr val="bg1"/>
                </a:solidFill>
              </a:rPr>
              <a:t>Use appropriate record series based on the function and content of the record</a:t>
            </a:r>
          </a:p>
          <a:p>
            <a:pPr lvl="1" eaLnBrk="1" hangingPunct="1">
              <a:lnSpc>
                <a:spcPct val="150000"/>
              </a:lnSpc>
            </a:pPr>
            <a:r>
              <a:rPr lang="en-US" smtClean="0">
                <a:solidFill>
                  <a:schemeClr val="bg1"/>
                </a:solidFill>
              </a:rPr>
              <a:t>Treat web version as secondary copy</a:t>
            </a:r>
          </a:p>
          <a:p>
            <a:pPr lvl="1" eaLnBrk="1" hangingPunct="1">
              <a:buFontTx/>
              <a:buNone/>
            </a:pPr>
            <a:endParaRPr lang="en-US" smtClean="0">
              <a:solidFill>
                <a:schemeClr val="bg1"/>
              </a:solidFill>
            </a:endParaRPr>
          </a:p>
          <a:p>
            <a:pPr eaLnBrk="1" hangingPunct="1"/>
            <a:endParaRPr lang="en-US" sz="1600" smtClean="0">
              <a:solidFill>
                <a:schemeClr val="bg1"/>
              </a:solidFill>
            </a:endParaRPr>
          </a:p>
          <a:p>
            <a:pPr eaLnBrk="1" hangingPunct="1">
              <a:lnSpc>
                <a:spcPct val="90000"/>
              </a:lnSpc>
              <a:buFontTx/>
              <a:buNone/>
            </a:pPr>
            <a:endParaRPr lang="en-US" smtClean="0">
              <a:solidFill>
                <a:schemeClr val="bg1"/>
              </a:solidFill>
            </a:endParaRPr>
          </a:p>
        </p:txBody>
      </p:sp>
    </p:spTree>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bwMode="auto">
          <a:xfrm>
            <a:off x="438150" y="1049338"/>
            <a:ext cx="8229600" cy="628650"/>
          </a:xfrm>
          <a:prstGeom prst="rect">
            <a:avLst/>
          </a:prstGeom>
          <a:noFill/>
          <a:ln>
            <a:miter lim="800000"/>
            <a:headEnd/>
            <a:tailEnd/>
          </a:ln>
        </p:spPr>
        <p:txBody>
          <a:bodyPr/>
          <a:lstStyle/>
          <a:p>
            <a:pPr eaLnBrk="1" hangingPunct="1"/>
            <a:r>
              <a:rPr lang="en-US" sz="3600" smtClean="0">
                <a:solidFill>
                  <a:srgbClr val="F4EF0E"/>
                </a:solidFill>
              </a:rPr>
              <a:t>WHAT IS A RECORD?</a:t>
            </a:r>
            <a:r>
              <a:rPr lang="en-US" sz="3600" smtClean="0">
                <a:solidFill>
                  <a:schemeClr val="accent1"/>
                </a:solidFill>
              </a:rPr>
              <a:t>  </a:t>
            </a:r>
            <a:r>
              <a:rPr lang="en-US" sz="3600" smtClean="0">
                <a:solidFill>
                  <a:srgbClr val="F4EF0E"/>
                </a:solidFill>
              </a:rPr>
              <a:t>QUIZ # 2</a:t>
            </a:r>
            <a:endParaRPr lang="en-US" sz="3600" smtClean="0">
              <a:solidFill>
                <a:schemeClr val="accent1"/>
              </a:solidFill>
            </a:endParaRPr>
          </a:p>
        </p:txBody>
      </p:sp>
      <p:sp>
        <p:nvSpPr>
          <p:cNvPr id="10243" name="Text Box 5"/>
          <p:cNvSpPr txBox="1">
            <a:spLocks noChangeArrowheads="1"/>
          </p:cNvSpPr>
          <p:nvPr/>
        </p:nvSpPr>
        <p:spPr bwMode="auto">
          <a:xfrm>
            <a:off x="0" y="1331913"/>
            <a:ext cx="8493125" cy="366712"/>
          </a:xfrm>
          <a:prstGeom prst="rect">
            <a:avLst/>
          </a:prstGeom>
          <a:noFill/>
          <a:ln w="9525">
            <a:noFill/>
            <a:miter lim="800000"/>
            <a:headEnd/>
            <a:tailEnd/>
          </a:ln>
        </p:spPr>
        <p:txBody>
          <a:bodyPr>
            <a:spAutoFit/>
          </a:bodyPr>
          <a:lstStyle/>
          <a:p>
            <a:pPr eaLnBrk="0" hangingPunct="0"/>
            <a:endParaRPr lang="en-US"/>
          </a:p>
        </p:txBody>
      </p:sp>
      <p:sp>
        <p:nvSpPr>
          <p:cNvPr id="10244" name="Text Box 6"/>
          <p:cNvSpPr txBox="1">
            <a:spLocks noChangeArrowheads="1"/>
          </p:cNvSpPr>
          <p:nvPr/>
        </p:nvSpPr>
        <p:spPr bwMode="auto">
          <a:xfrm>
            <a:off x="387350" y="1598613"/>
            <a:ext cx="8451850" cy="3908425"/>
          </a:xfrm>
          <a:prstGeom prst="rect">
            <a:avLst/>
          </a:prstGeom>
          <a:noFill/>
          <a:ln w="9525">
            <a:noFill/>
            <a:miter lim="800000"/>
            <a:headEnd/>
            <a:tailEnd/>
          </a:ln>
        </p:spPr>
        <p:txBody>
          <a:bodyPr>
            <a:spAutoFit/>
          </a:bodyPr>
          <a:lstStyle/>
          <a:p>
            <a:pPr marL="342900" indent="-342900" eaLnBrk="0" hangingPunct="0"/>
            <a:endParaRPr lang="en-US" sz="2000"/>
          </a:p>
          <a:p>
            <a:pPr marL="342900" indent="-342900" eaLnBrk="0" hangingPunct="0"/>
            <a:r>
              <a:rPr lang="en-US" sz="2000">
                <a:solidFill>
                  <a:schemeClr val="bg1"/>
                </a:solidFill>
              </a:rPr>
              <a:t>	</a:t>
            </a:r>
            <a:r>
              <a:rPr lang="en-US" sz="3200">
                <a:solidFill>
                  <a:schemeClr val="bg1"/>
                </a:solidFill>
              </a:rPr>
              <a:t>In your desk drawer, you have a copy of the contents of your personnel file.  It contains duplicates of your application, training taken, awards received, etc.  Is this a public record?</a:t>
            </a:r>
          </a:p>
          <a:p>
            <a:pPr marL="342900" indent="-342900" eaLnBrk="0" hangingPunct="0"/>
            <a:r>
              <a:rPr lang="en-US" sz="3200">
                <a:solidFill>
                  <a:schemeClr val="bg1"/>
                </a:solidFill>
              </a:rPr>
              <a:t>			□ Yes			 □</a:t>
            </a:r>
            <a:r>
              <a:rPr lang="en-US" sz="3200"/>
              <a:t> </a:t>
            </a:r>
            <a:r>
              <a:rPr lang="en-US" sz="3200">
                <a:solidFill>
                  <a:schemeClr val="bg1"/>
                </a:solidFill>
              </a:rPr>
              <a:t>No</a:t>
            </a:r>
          </a:p>
          <a:p>
            <a:pPr marL="342900" indent="-342900" eaLnBrk="0" hangingPunct="0"/>
            <a:endParaRPr lang="en-US">
              <a:solidFill>
                <a:schemeClr val="bg1"/>
              </a:solidFill>
            </a:endParaRPr>
          </a:p>
          <a:p>
            <a:pPr marL="342900" indent="-342900" eaLnBrk="0" hangingPunct="0">
              <a:buFontTx/>
              <a:buChar char="•"/>
            </a:pPr>
            <a:endParaRPr lang="en-US">
              <a:solidFill>
                <a:schemeClr val="bg1"/>
              </a:solidFill>
            </a:endParaRPr>
          </a:p>
        </p:txBody>
      </p:sp>
    </p:spTree>
  </p:cSld>
  <p:clrMapOvr>
    <a:masterClrMapping/>
  </p:clrMapOvr>
  <p:transition advTm="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ular Callout 5"/>
          <p:cNvSpPr/>
          <p:nvPr/>
        </p:nvSpPr>
        <p:spPr bwMode="auto">
          <a:xfrm>
            <a:off x="4770120" y="5745480"/>
            <a:ext cx="3246120" cy="1115568"/>
          </a:xfrm>
          <a:prstGeom prst="wedge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62000" marR="0" indent="-76200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F4EF0E"/>
              </a:solidFill>
              <a:effectLst/>
              <a:latin typeface="Arial" charset="0"/>
            </a:endParaRPr>
          </a:p>
        </p:txBody>
      </p:sp>
      <p:sp>
        <p:nvSpPr>
          <p:cNvPr id="7" name="Rectangular Callout 6"/>
          <p:cNvSpPr/>
          <p:nvPr/>
        </p:nvSpPr>
        <p:spPr bwMode="auto">
          <a:xfrm>
            <a:off x="4815840" y="6004560"/>
            <a:ext cx="914400" cy="612648"/>
          </a:xfrm>
          <a:prstGeom prst="wedge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62000" marR="0" indent="-76200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rgbClr val="F4EF0E"/>
              </a:solidFill>
              <a:effectLst/>
              <a:latin typeface="Arial" charset="0"/>
            </a:endParaRPr>
          </a:p>
        </p:txBody>
      </p:sp>
      <p:pic>
        <p:nvPicPr>
          <p:cNvPr id="4" name="Content Placeholder 3" descr="RM retention schedule page.png"/>
          <p:cNvPicPr>
            <a:picLocks noGrp="1" noChangeAspect="1"/>
          </p:cNvPicPr>
          <p:nvPr>
            <p:ph idx="1"/>
          </p:nvPr>
        </p:nvPicPr>
        <p:blipFill>
          <a:blip r:embed="rId2" cstate="print"/>
          <a:stretch>
            <a:fillRect/>
          </a:stretch>
        </p:blipFill>
        <p:spPr>
          <a:xfrm>
            <a:off x="0" y="716280"/>
            <a:ext cx="9144000" cy="6141720"/>
          </a:xfrm>
          <a:solidFill>
            <a:srgbClr val="FFFF00"/>
          </a:solidFill>
        </p:spPr>
      </p:pic>
      <p:sp>
        <p:nvSpPr>
          <p:cNvPr id="9" name="Rounded Rectangular Callout 5"/>
          <p:cNvSpPr>
            <a:spLocks noChangeArrowheads="1"/>
          </p:cNvSpPr>
          <p:nvPr/>
        </p:nvSpPr>
        <p:spPr bwMode="auto">
          <a:xfrm>
            <a:off x="4857433" y="5627052"/>
            <a:ext cx="2859087" cy="1017588"/>
          </a:xfrm>
          <a:prstGeom prst="wedgeRoundRectCallout">
            <a:avLst>
              <a:gd name="adj1" fmla="val -66590"/>
              <a:gd name="adj2" fmla="val 20842"/>
              <a:gd name="adj3" fmla="val 16667"/>
            </a:avLst>
          </a:prstGeom>
          <a:solidFill>
            <a:srgbClr val="FFFF00"/>
          </a:solidFill>
          <a:ln w="9525" algn="ctr">
            <a:solidFill>
              <a:schemeClr val="tx1"/>
            </a:solidFill>
            <a:round/>
            <a:headEnd/>
            <a:tailEnd/>
          </a:ln>
        </p:spPr>
        <p:txBody>
          <a:bodyPr/>
          <a:lstStyle/>
          <a:p>
            <a:pPr algn="ctr" eaLnBrk="0" hangingPunct="0"/>
            <a:r>
              <a:rPr lang="en-US" sz="2000" dirty="0" smtClean="0">
                <a:solidFill>
                  <a:schemeClr val="tx1"/>
                </a:solidFill>
              </a:rPr>
              <a:t>Contains secondary copies of approved retention schedule</a:t>
            </a:r>
            <a:endParaRPr lang="en-US" sz="20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4EF0E"/>
                </a:solidFill>
              </a:rPr>
              <a:t>Content – Database-Driven</a:t>
            </a:r>
          </a:p>
        </p:txBody>
      </p:sp>
      <p:sp>
        <p:nvSpPr>
          <p:cNvPr id="19459" name="Rectangle 5"/>
          <p:cNvSpPr>
            <a:spLocks noGrp="1" noChangeArrowheads="1"/>
          </p:cNvSpPr>
          <p:nvPr>
            <p:ph type="body"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How to apply retention:</a:t>
            </a:r>
          </a:p>
          <a:p>
            <a:pPr lvl="1" eaLnBrk="1" hangingPunct="1"/>
            <a:r>
              <a:rPr lang="en-US" smtClean="0">
                <a:solidFill>
                  <a:schemeClr val="bg1"/>
                </a:solidFill>
              </a:rPr>
              <a:t>Manage the record within the database as the agency’s primary copy</a:t>
            </a:r>
          </a:p>
          <a:p>
            <a:pPr lvl="1" eaLnBrk="1" hangingPunct="1"/>
            <a:r>
              <a:rPr lang="en-US" smtClean="0">
                <a:solidFill>
                  <a:schemeClr val="bg1"/>
                </a:solidFill>
              </a:rPr>
              <a:t>Use appropriate record series based on the function and content of the record</a:t>
            </a:r>
          </a:p>
          <a:p>
            <a:pPr lvl="1" eaLnBrk="1" hangingPunct="1"/>
            <a:r>
              <a:rPr lang="en-US" smtClean="0">
                <a:solidFill>
                  <a:schemeClr val="bg1"/>
                </a:solidFill>
              </a:rPr>
              <a:t>Records documenting the rules governing database / website interaction are covered by website design</a:t>
            </a:r>
          </a:p>
          <a:p>
            <a:pPr lvl="1" eaLnBrk="1" hangingPunct="1">
              <a:buFontTx/>
              <a:buNone/>
            </a:pPr>
            <a:endParaRPr lang="en-US" smtClean="0">
              <a:solidFill>
                <a:schemeClr val="bg1"/>
              </a:solidFill>
            </a:endParaRPr>
          </a:p>
          <a:p>
            <a:pPr eaLnBrk="1" hangingPunct="1"/>
            <a:endParaRPr lang="en-US" sz="1600" smtClean="0">
              <a:solidFill>
                <a:schemeClr val="bg1"/>
              </a:solidFill>
            </a:endParaRPr>
          </a:p>
          <a:p>
            <a:pPr eaLnBrk="1" hangingPunct="1">
              <a:lnSpc>
                <a:spcPct val="90000"/>
              </a:lnSpc>
              <a:buFontTx/>
              <a:buNone/>
            </a:pPr>
            <a:endParaRPr lang="en-US" smtClean="0">
              <a:solidFill>
                <a:schemeClr val="bg1"/>
              </a:solidFill>
            </a:endParaRPr>
          </a:p>
        </p:txBody>
      </p:sp>
    </p:spTree>
  </p:cSld>
  <p:clrMapOvr>
    <a:masterClrMapping/>
  </p:clrMapOvr>
  <p:transition advTm="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912"/>
            <a:ext cx="8229600" cy="876725"/>
          </a:xfrm>
        </p:spPr>
        <p:txBody>
          <a:bodyPr/>
          <a:lstStyle/>
          <a:p>
            <a:r>
              <a:rPr lang="en-US" dirty="0" smtClean="0">
                <a:solidFill>
                  <a:srgbClr val="FFFF00"/>
                </a:solidFill>
              </a:rPr>
              <a:t>Online registration - database</a:t>
            </a:r>
            <a:endParaRPr lang="en-US" dirty="0">
              <a:solidFill>
                <a:srgbClr val="FFFF00"/>
              </a:solidFill>
            </a:endParaRPr>
          </a:p>
        </p:txBody>
      </p:sp>
      <p:pic>
        <p:nvPicPr>
          <p:cNvPr id="4" name="Content Placeholder 3" descr="training sign up page.png"/>
          <p:cNvPicPr>
            <a:picLocks noGrp="1" noChangeAspect="1"/>
          </p:cNvPicPr>
          <p:nvPr>
            <p:ph idx="1"/>
          </p:nvPr>
        </p:nvPicPr>
        <p:blipFill>
          <a:blip r:embed="rId3" cstate="print"/>
          <a:stretch>
            <a:fillRect/>
          </a:stretch>
        </p:blipFill>
        <p:spPr>
          <a:xfrm>
            <a:off x="0" y="1378039"/>
            <a:ext cx="9144000" cy="5314794"/>
          </a:xfrm>
        </p:spPr>
      </p:pic>
      <p:sp>
        <p:nvSpPr>
          <p:cNvPr id="5" name="Rounded Rectangular Callout 5"/>
          <p:cNvSpPr>
            <a:spLocks noChangeArrowheads="1"/>
          </p:cNvSpPr>
          <p:nvPr/>
        </p:nvSpPr>
        <p:spPr bwMode="auto">
          <a:xfrm>
            <a:off x="3653473" y="4575492"/>
            <a:ext cx="4519856" cy="1429068"/>
          </a:xfrm>
          <a:prstGeom prst="wedgeRoundRectCallout">
            <a:avLst>
              <a:gd name="adj1" fmla="val -66590"/>
              <a:gd name="adj2" fmla="val 20842"/>
              <a:gd name="adj3" fmla="val 16667"/>
            </a:avLst>
          </a:prstGeom>
          <a:solidFill>
            <a:srgbClr val="FFFF00"/>
          </a:solidFill>
          <a:ln w="9525" algn="ctr">
            <a:solidFill>
              <a:schemeClr val="tx1"/>
            </a:solidFill>
            <a:round/>
            <a:headEnd/>
            <a:tailEnd/>
          </a:ln>
        </p:spPr>
        <p:txBody>
          <a:bodyPr/>
          <a:lstStyle/>
          <a:p>
            <a:pPr algn="ctr" eaLnBrk="0" hangingPunct="0"/>
            <a:r>
              <a:rPr lang="en-US" sz="2000" dirty="0" smtClean="0">
                <a:solidFill>
                  <a:schemeClr val="tx1"/>
                </a:solidFill>
              </a:rPr>
              <a:t>Information is generated through web form and put into a database</a:t>
            </a:r>
          </a:p>
          <a:p>
            <a:pPr algn="ctr" eaLnBrk="0" hangingPunct="0"/>
            <a:r>
              <a:rPr lang="en-US" sz="2000" dirty="0" smtClean="0">
                <a:solidFill>
                  <a:schemeClr val="tx1"/>
                </a:solidFill>
              </a:rPr>
              <a:t>Website is only place this record is generated</a:t>
            </a:r>
            <a:endParaRPr lang="en-US" sz="2000" dirty="0">
              <a:solidFill>
                <a:schemeClr val="tx1"/>
              </a:solidFill>
            </a:endParaRPr>
          </a:p>
        </p:txBody>
      </p:sp>
      <p:sp>
        <p:nvSpPr>
          <p:cNvPr id="6" name="Rounded Rectangular Callout 5"/>
          <p:cNvSpPr>
            <a:spLocks noChangeArrowheads="1"/>
          </p:cNvSpPr>
          <p:nvPr/>
        </p:nvSpPr>
        <p:spPr bwMode="auto">
          <a:xfrm>
            <a:off x="5254171" y="2925464"/>
            <a:ext cx="3468915" cy="1193937"/>
          </a:xfrm>
          <a:prstGeom prst="wedgeRoundRectCallout">
            <a:avLst>
              <a:gd name="adj1" fmla="val -48928"/>
              <a:gd name="adj2" fmla="val 21858"/>
              <a:gd name="adj3" fmla="val 16667"/>
            </a:avLst>
          </a:prstGeom>
          <a:solidFill>
            <a:srgbClr val="FFFF00"/>
          </a:solidFill>
          <a:ln w="9525" algn="ctr">
            <a:solidFill>
              <a:schemeClr val="tx1"/>
            </a:solidFill>
            <a:round/>
            <a:headEnd/>
            <a:tailEnd/>
          </a:ln>
        </p:spPr>
        <p:txBody>
          <a:bodyPr/>
          <a:lstStyle/>
          <a:p>
            <a:pPr algn="ctr" eaLnBrk="0" hangingPunct="0"/>
            <a:r>
              <a:rPr lang="en-US" sz="2000" dirty="0" smtClean="0">
                <a:solidFill>
                  <a:schemeClr val="tx1"/>
                </a:solidFill>
              </a:rPr>
              <a:t>Conferences and Seminars</a:t>
            </a:r>
          </a:p>
          <a:p>
            <a:pPr algn="ctr" eaLnBrk="0" hangingPunct="0"/>
            <a:r>
              <a:rPr lang="en-US" sz="2000" dirty="0" smtClean="0">
                <a:solidFill>
                  <a:schemeClr val="tx1"/>
                </a:solidFill>
              </a:rPr>
              <a:t>GS 22005</a:t>
            </a:r>
          </a:p>
          <a:p>
            <a:pPr algn="ctr" eaLnBrk="0" hangingPunct="0"/>
            <a:r>
              <a:rPr lang="en-US" sz="2000" dirty="0" smtClean="0">
                <a:solidFill>
                  <a:schemeClr val="tx1"/>
                </a:solidFill>
              </a:rPr>
              <a:t>3 years after date of event</a:t>
            </a:r>
            <a:endParaRPr lang="en-US" sz="2000"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bwMode="auto">
          <a:xfrm>
            <a:off x="414338" y="10001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4EF0E"/>
                </a:solidFill>
              </a:rPr>
              <a:t>Why Document Changes</a:t>
            </a:r>
          </a:p>
        </p:txBody>
      </p:sp>
      <p:sp>
        <p:nvSpPr>
          <p:cNvPr id="27651" name="Rectangle 5"/>
          <p:cNvSpPr>
            <a:spLocks noGrp="1" noChangeArrowheads="1"/>
          </p:cNvSpPr>
          <p:nvPr>
            <p:ph type="body" idx="1"/>
          </p:nvPr>
        </p:nvSpPr>
        <p:spPr bwMode="auto">
          <a:xfrm>
            <a:off x="457200" y="2195513"/>
            <a:ext cx="8229600" cy="3930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bg1"/>
                </a:solidFill>
              </a:rPr>
              <a:t>It is not enough to just know what you said (the content)</a:t>
            </a:r>
          </a:p>
          <a:p>
            <a:pPr eaLnBrk="1" hangingPunct="1"/>
            <a:endParaRPr lang="en-US" sz="1600" dirty="0" smtClean="0">
              <a:solidFill>
                <a:schemeClr val="bg1"/>
              </a:solidFill>
            </a:endParaRPr>
          </a:p>
          <a:p>
            <a:pPr eaLnBrk="1" hangingPunct="1"/>
            <a:r>
              <a:rPr lang="en-US" dirty="0" smtClean="0">
                <a:solidFill>
                  <a:schemeClr val="bg1"/>
                </a:solidFill>
              </a:rPr>
              <a:t>Agencies also need records documenting when did we say it and when did we stop saying it (the context to the content)</a:t>
            </a:r>
          </a:p>
          <a:p>
            <a:pPr eaLnBrk="1" hangingPunct="1">
              <a:buFontTx/>
              <a:buNone/>
            </a:pPr>
            <a:endParaRPr lang="en-US" dirty="0" smtClean="0">
              <a:solidFill>
                <a:schemeClr val="bg1"/>
              </a:solidFill>
            </a:endParaRPr>
          </a:p>
          <a:p>
            <a:pPr eaLnBrk="1" hangingPunct="1"/>
            <a:endParaRPr lang="en-US" sz="1600" dirty="0" smtClean="0">
              <a:solidFill>
                <a:schemeClr val="bg1"/>
              </a:solidFill>
            </a:endParaRPr>
          </a:p>
          <a:p>
            <a:pPr eaLnBrk="1" hangingPunct="1"/>
            <a:endParaRPr lang="en-US" dirty="0" smtClean="0">
              <a:solidFill>
                <a:schemeClr val="bg1"/>
              </a:solidFill>
            </a:endParaRPr>
          </a:p>
          <a:p>
            <a:pPr eaLnBrk="1" hangingPunct="1">
              <a:lnSpc>
                <a:spcPct val="90000"/>
              </a:lnSpc>
            </a:pPr>
            <a:endParaRPr lang="en-US" dirty="0" smtClean="0">
              <a:solidFill>
                <a:schemeClr val="bg1"/>
              </a:solidFill>
            </a:endParaRPr>
          </a:p>
        </p:txBody>
      </p:sp>
    </p:spTree>
  </p:cSld>
  <p:clrMapOvr>
    <a:masterClrMapping/>
  </p:clrMapOvr>
  <p:transition advTm="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13" y="679316"/>
            <a:ext cx="8229600" cy="1143000"/>
          </a:xfrm>
        </p:spPr>
        <p:txBody>
          <a:bodyPr/>
          <a:lstStyle/>
          <a:p>
            <a:r>
              <a:rPr lang="en-US" dirty="0" smtClean="0">
                <a:solidFill>
                  <a:srgbClr val="FFFF00"/>
                </a:solidFill>
              </a:rPr>
              <a:t>Capturing websites</a:t>
            </a:r>
            <a:endParaRPr lang="en-US" dirty="0">
              <a:solidFill>
                <a:srgbClr val="FFFF00"/>
              </a:solidFill>
            </a:endParaRPr>
          </a:p>
        </p:txBody>
      </p:sp>
      <p:sp>
        <p:nvSpPr>
          <p:cNvPr id="3" name="Content Placeholder 2"/>
          <p:cNvSpPr>
            <a:spLocks noGrp="1"/>
          </p:cNvSpPr>
          <p:nvPr>
            <p:ph idx="1"/>
          </p:nvPr>
        </p:nvSpPr>
        <p:spPr>
          <a:xfrm>
            <a:off x="690232" y="1613304"/>
            <a:ext cx="7610621" cy="4390353"/>
          </a:xfrm>
        </p:spPr>
        <p:txBody>
          <a:bodyPr/>
          <a:lstStyle/>
          <a:p>
            <a:pPr algn="ctr">
              <a:buNone/>
            </a:pPr>
            <a:r>
              <a:rPr lang="en-US" dirty="0" smtClean="0">
                <a:solidFill>
                  <a:schemeClr val="bg1"/>
                </a:solidFill>
              </a:rPr>
              <a:t>It depends on the complexity of website </a:t>
            </a:r>
          </a:p>
          <a:p>
            <a:pPr>
              <a:buNone/>
            </a:pPr>
            <a:r>
              <a:rPr lang="en-US" dirty="0" smtClean="0">
                <a:solidFill>
                  <a:schemeClr val="bg1"/>
                </a:solidFill>
              </a:rPr>
              <a:t>Options include:</a:t>
            </a:r>
          </a:p>
          <a:p>
            <a:r>
              <a:rPr lang="en-US" dirty="0" smtClean="0">
                <a:solidFill>
                  <a:schemeClr val="bg1"/>
                </a:solidFill>
              </a:rPr>
              <a:t>Snapshots</a:t>
            </a:r>
          </a:p>
          <a:p>
            <a:r>
              <a:rPr lang="en-US" dirty="0" smtClean="0">
                <a:solidFill>
                  <a:schemeClr val="bg1"/>
                </a:solidFill>
              </a:rPr>
              <a:t>Email confirmations/webmaster</a:t>
            </a:r>
          </a:p>
          <a:p>
            <a:r>
              <a:rPr lang="en-US" dirty="0" smtClean="0">
                <a:solidFill>
                  <a:schemeClr val="bg1"/>
                </a:solidFill>
              </a:rPr>
              <a:t>Change logs/audit logs</a:t>
            </a:r>
          </a:p>
          <a:p>
            <a:r>
              <a:rPr lang="en-US" dirty="0" smtClean="0">
                <a:solidFill>
                  <a:schemeClr val="bg1"/>
                </a:solidFill>
              </a:rPr>
              <a:t>Maintaining entire site</a:t>
            </a:r>
          </a:p>
          <a:p>
            <a:r>
              <a:rPr lang="en-US" dirty="0" smtClean="0">
                <a:solidFill>
                  <a:schemeClr val="bg1"/>
                </a:solidFill>
              </a:rPr>
              <a:t>3</a:t>
            </a:r>
            <a:r>
              <a:rPr lang="en-US" baseline="30000" dirty="0" smtClean="0">
                <a:solidFill>
                  <a:schemeClr val="bg1"/>
                </a:solidFill>
              </a:rPr>
              <a:t>rd</a:t>
            </a:r>
            <a:r>
              <a:rPr lang="en-US" dirty="0" smtClean="0">
                <a:solidFill>
                  <a:schemeClr val="bg1"/>
                </a:solidFill>
              </a:rPr>
              <a:t> party software for ECM</a:t>
            </a:r>
          </a:p>
          <a:p>
            <a:pPr lvl="1"/>
            <a:r>
              <a:rPr lang="en-US" dirty="0" err="1" smtClean="0">
                <a:solidFill>
                  <a:schemeClr val="bg1"/>
                </a:solidFill>
              </a:rPr>
              <a:t>Drupal</a:t>
            </a:r>
            <a:r>
              <a:rPr lang="en-US" dirty="0" smtClean="0">
                <a:solidFill>
                  <a:schemeClr val="bg1"/>
                </a:solidFill>
              </a:rPr>
              <a:t>, ColdFusion, Alfresco</a:t>
            </a:r>
          </a:p>
          <a:p>
            <a:endParaRPr lang="en-US" dirty="0" smtClean="0">
              <a:solidFill>
                <a:srgbClr val="FFFF00"/>
              </a:solidFill>
            </a:endParaRPr>
          </a:p>
          <a:p>
            <a:endParaRPr lang="en-US"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87363" y="7239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What about databases?</a:t>
            </a:r>
          </a:p>
        </p:txBody>
      </p:sp>
      <p:sp>
        <p:nvSpPr>
          <p:cNvPr id="45059" name="Content Placeholder 2"/>
          <p:cNvSpPr>
            <a:spLocks noGrp="1"/>
          </p:cNvSpPr>
          <p:nvPr>
            <p:ph idx="1"/>
          </p:nvPr>
        </p:nvSpPr>
        <p:spPr bwMode="auto">
          <a:xfrm>
            <a:off x="457200" y="1839913"/>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bg1"/>
                </a:solidFill>
              </a:rPr>
              <a:t>Apply same principles as websites</a:t>
            </a:r>
          </a:p>
          <a:p>
            <a:pPr lvl="1"/>
            <a:r>
              <a:rPr lang="en-US" dirty="0" smtClean="0">
                <a:solidFill>
                  <a:schemeClr val="bg1"/>
                </a:solidFill>
              </a:rPr>
              <a:t>Based on content and function of database</a:t>
            </a:r>
          </a:p>
          <a:p>
            <a:pPr lvl="1"/>
            <a:r>
              <a:rPr lang="en-US" dirty="0" smtClean="0">
                <a:solidFill>
                  <a:schemeClr val="bg1"/>
                </a:solidFill>
              </a:rPr>
              <a:t>Is it a repository of information held elsewhere?</a:t>
            </a:r>
          </a:p>
          <a:p>
            <a:pPr lvl="1"/>
            <a:r>
              <a:rPr lang="en-US" dirty="0" smtClean="0">
                <a:solidFill>
                  <a:schemeClr val="bg1"/>
                </a:solidFill>
              </a:rPr>
              <a:t>Does it contain evidence of business transactions not found in another format?</a:t>
            </a:r>
          </a:p>
          <a:p>
            <a:pPr lvl="1"/>
            <a:r>
              <a:rPr lang="en-US" dirty="0" smtClean="0">
                <a:solidFill>
                  <a:schemeClr val="bg1"/>
                </a:solidFill>
              </a:rPr>
              <a:t>Is the database dynamic with continuous changes, updates?</a:t>
            </a:r>
          </a:p>
          <a:p>
            <a:pPr lvl="1">
              <a:buFontTx/>
              <a:buNone/>
            </a:pPr>
            <a:endParaRPr lang="en-US" dirty="0" smtClean="0">
              <a:solidFill>
                <a:srgbClr val="FFFF00"/>
              </a:solidFill>
            </a:endParaRPr>
          </a:p>
          <a:p>
            <a:pPr lvl="1"/>
            <a:endParaRPr 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9" y="658996"/>
            <a:ext cx="8229600" cy="1143000"/>
          </a:xfrm>
        </p:spPr>
        <p:txBody>
          <a:bodyPr/>
          <a:lstStyle/>
          <a:p>
            <a:r>
              <a:rPr lang="en-US" dirty="0" smtClean="0">
                <a:solidFill>
                  <a:srgbClr val="FFFF00"/>
                </a:solidFill>
              </a:rPr>
              <a:t>Capturing databases</a:t>
            </a:r>
            <a:endParaRPr lang="en-US" dirty="0">
              <a:solidFill>
                <a:srgbClr val="FFFF00"/>
              </a:solidFill>
            </a:endParaRPr>
          </a:p>
        </p:txBody>
      </p:sp>
      <p:sp>
        <p:nvSpPr>
          <p:cNvPr id="3" name="Content Placeholder 2"/>
          <p:cNvSpPr>
            <a:spLocks noGrp="1"/>
          </p:cNvSpPr>
          <p:nvPr>
            <p:ph idx="1"/>
          </p:nvPr>
        </p:nvSpPr>
        <p:spPr>
          <a:xfrm>
            <a:off x="489397" y="1671188"/>
            <a:ext cx="8255358" cy="4552591"/>
          </a:xfrm>
        </p:spPr>
        <p:txBody>
          <a:bodyPr/>
          <a:lstStyle/>
          <a:p>
            <a:pPr algn="ctr">
              <a:buNone/>
            </a:pPr>
            <a:r>
              <a:rPr lang="en-US" dirty="0" smtClean="0">
                <a:solidFill>
                  <a:schemeClr val="bg1"/>
                </a:solidFill>
              </a:rPr>
              <a:t>It depends on the complexity and function of database</a:t>
            </a:r>
          </a:p>
          <a:p>
            <a:pPr algn="ctr">
              <a:buNone/>
            </a:pPr>
            <a:endParaRPr lang="en-US" dirty="0" smtClean="0">
              <a:solidFill>
                <a:schemeClr val="bg1"/>
              </a:solidFill>
            </a:endParaRPr>
          </a:p>
          <a:p>
            <a:pPr algn="ctr">
              <a:buNone/>
            </a:pPr>
            <a:r>
              <a:rPr lang="en-US" dirty="0" smtClean="0">
                <a:solidFill>
                  <a:srgbClr val="FFFF00"/>
                </a:solidFill>
              </a:rPr>
              <a:t>Options include:</a:t>
            </a:r>
          </a:p>
          <a:p>
            <a:pPr algn="ctr"/>
            <a:r>
              <a:rPr lang="en-US" dirty="0" smtClean="0">
                <a:solidFill>
                  <a:srgbClr val="FFFF00"/>
                </a:solidFill>
              </a:rPr>
              <a:t>Change logs/audit logs</a:t>
            </a:r>
          </a:p>
          <a:p>
            <a:pPr algn="ctr"/>
            <a:r>
              <a:rPr lang="en-US" dirty="0" smtClean="0">
                <a:solidFill>
                  <a:srgbClr val="FFFF00"/>
                </a:solidFill>
              </a:rPr>
              <a:t>Maintaining entire database</a:t>
            </a:r>
          </a:p>
          <a:p>
            <a:pPr algn="ctr"/>
            <a:r>
              <a:rPr lang="en-US" dirty="0" smtClean="0">
                <a:solidFill>
                  <a:srgbClr val="FFFF00"/>
                </a:solidFill>
              </a:rPr>
              <a:t>3</a:t>
            </a:r>
            <a:r>
              <a:rPr lang="en-US" baseline="30000" dirty="0" smtClean="0">
                <a:solidFill>
                  <a:srgbClr val="FFFF00"/>
                </a:solidFill>
              </a:rPr>
              <a:t>rd</a:t>
            </a:r>
            <a:r>
              <a:rPr lang="en-US" dirty="0" smtClean="0">
                <a:solidFill>
                  <a:srgbClr val="FFFF00"/>
                </a:solidFill>
              </a:rPr>
              <a:t> party software for ECM</a:t>
            </a:r>
          </a:p>
          <a:p>
            <a:endParaRPr lang="en-US" dirty="0" smtClean="0">
              <a:solidFill>
                <a:srgbClr val="FFFF00"/>
              </a:solidFill>
            </a:endParaRPr>
          </a:p>
          <a:p>
            <a:endParaRPr lang="en-US"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501650" y="7318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rPr>
              <a:t>Do you?</a:t>
            </a:r>
          </a:p>
        </p:txBody>
      </p:sp>
      <p:pic>
        <p:nvPicPr>
          <p:cNvPr id="95234" name="Content Placeholder 3" descr="200px-Twitter_logo_svg.png"/>
          <p:cNvPicPr>
            <a:picLocks noGrp="1" noChangeAspect="1"/>
          </p:cNvPicPr>
          <p:nvPr>
            <p:ph idx="1"/>
          </p:nvPr>
        </p:nvPicPr>
        <p:blipFill>
          <a:blip r:embed="rId2" cstate="print"/>
          <a:srcRect/>
          <a:stretch>
            <a:fillRect/>
          </a:stretch>
        </p:blipFill>
        <p:spPr bwMode="auto">
          <a:xfrm>
            <a:off x="3619500" y="3776663"/>
            <a:ext cx="1905000" cy="476250"/>
          </a:xfrm>
          <a:noFill/>
          <a:ln>
            <a:miter lim="800000"/>
            <a:headEnd/>
            <a:tailEnd/>
          </a:ln>
        </p:spPr>
      </p:pic>
      <p:pic>
        <p:nvPicPr>
          <p:cNvPr id="95235" name="Picture 4" descr="150px-YouTube_logo_svg.png"/>
          <p:cNvPicPr>
            <a:picLocks noChangeAspect="1"/>
          </p:cNvPicPr>
          <p:nvPr/>
        </p:nvPicPr>
        <p:blipFill>
          <a:blip r:embed="rId3" cstate="print"/>
          <a:srcRect/>
          <a:stretch>
            <a:fillRect/>
          </a:stretch>
        </p:blipFill>
        <p:spPr bwMode="auto">
          <a:xfrm>
            <a:off x="4905375" y="2225675"/>
            <a:ext cx="1731963" cy="723900"/>
          </a:xfrm>
          <a:prstGeom prst="rect">
            <a:avLst/>
          </a:prstGeom>
          <a:solidFill>
            <a:schemeClr val="bg1"/>
          </a:solidFill>
          <a:ln w="9525">
            <a:noFill/>
            <a:miter lim="800000"/>
            <a:headEnd/>
            <a:tailEnd/>
          </a:ln>
        </p:spPr>
      </p:pic>
      <p:pic>
        <p:nvPicPr>
          <p:cNvPr id="95236" name="Picture 5" descr="200px-Facebook_svg.png"/>
          <p:cNvPicPr>
            <a:picLocks noChangeAspect="1"/>
          </p:cNvPicPr>
          <p:nvPr/>
        </p:nvPicPr>
        <p:blipFill>
          <a:blip r:embed="rId4" cstate="print"/>
          <a:srcRect/>
          <a:stretch>
            <a:fillRect/>
          </a:stretch>
        </p:blipFill>
        <p:spPr bwMode="auto">
          <a:xfrm>
            <a:off x="1643063" y="2246313"/>
            <a:ext cx="1905000" cy="714375"/>
          </a:xfrm>
          <a:prstGeom prst="rect">
            <a:avLst/>
          </a:prstGeom>
          <a:noFill/>
          <a:ln w="9525">
            <a:noFill/>
            <a:miter lim="800000"/>
            <a:headEnd/>
            <a:tailEnd/>
          </a:ln>
        </p:spPr>
      </p:pic>
      <p:pic>
        <p:nvPicPr>
          <p:cNvPr id="95237" name="Picture 6" descr="514px-Flickr_wordmark_svg.png"/>
          <p:cNvPicPr>
            <a:picLocks noChangeAspect="1"/>
          </p:cNvPicPr>
          <p:nvPr/>
        </p:nvPicPr>
        <p:blipFill>
          <a:blip r:embed="rId5" cstate="print"/>
          <a:srcRect/>
          <a:stretch>
            <a:fillRect/>
          </a:stretch>
        </p:blipFill>
        <p:spPr bwMode="auto">
          <a:xfrm>
            <a:off x="900113" y="3716338"/>
            <a:ext cx="1770062" cy="471487"/>
          </a:xfrm>
          <a:prstGeom prst="rect">
            <a:avLst/>
          </a:prstGeom>
          <a:noFill/>
          <a:ln w="9525">
            <a:noFill/>
            <a:miter lim="800000"/>
            <a:headEnd/>
            <a:tailEnd/>
          </a:ln>
        </p:spPr>
      </p:pic>
      <p:pic>
        <p:nvPicPr>
          <p:cNvPr id="95238" name="Picture 7" descr="295px-MySpace_logo_svg.png"/>
          <p:cNvPicPr>
            <a:picLocks noChangeAspect="1"/>
          </p:cNvPicPr>
          <p:nvPr/>
        </p:nvPicPr>
        <p:blipFill>
          <a:blip r:embed="rId6" cstate="print"/>
          <a:srcRect/>
          <a:stretch>
            <a:fillRect/>
          </a:stretch>
        </p:blipFill>
        <p:spPr bwMode="auto">
          <a:xfrm>
            <a:off x="5438775" y="4656138"/>
            <a:ext cx="2809875" cy="495300"/>
          </a:xfrm>
          <a:prstGeom prst="rect">
            <a:avLst/>
          </a:prstGeom>
          <a:solidFill>
            <a:schemeClr val="bg1"/>
          </a:solidFill>
          <a:ln w="9525">
            <a:noFill/>
            <a:miter lim="800000"/>
            <a:headEnd/>
            <a:tailEnd/>
          </a:ln>
        </p:spPr>
      </p:pic>
      <p:pic>
        <p:nvPicPr>
          <p:cNvPr id="95239" name="Picture 8" descr="Shutterfly.gif"/>
          <p:cNvPicPr>
            <a:picLocks noChangeAspect="1"/>
          </p:cNvPicPr>
          <p:nvPr/>
        </p:nvPicPr>
        <p:blipFill>
          <a:blip r:embed="rId7" cstate="print"/>
          <a:srcRect/>
          <a:stretch>
            <a:fillRect/>
          </a:stretch>
        </p:blipFill>
        <p:spPr bwMode="auto">
          <a:xfrm>
            <a:off x="6126163" y="3381375"/>
            <a:ext cx="1524000" cy="447675"/>
          </a:xfrm>
          <a:prstGeom prst="rect">
            <a:avLst/>
          </a:prstGeom>
          <a:noFill/>
          <a:ln w="9525">
            <a:noFill/>
            <a:miter lim="800000"/>
            <a:headEnd/>
            <a:tailEnd/>
          </a:ln>
        </p:spPr>
      </p:pic>
      <p:pic>
        <p:nvPicPr>
          <p:cNvPr id="95240" name="Picture 9" descr="200px-Delicious_svg.png"/>
          <p:cNvPicPr>
            <a:picLocks noChangeAspect="1"/>
          </p:cNvPicPr>
          <p:nvPr/>
        </p:nvPicPr>
        <p:blipFill>
          <a:blip r:embed="rId8" cstate="print"/>
          <a:srcRect/>
          <a:stretch>
            <a:fillRect/>
          </a:stretch>
        </p:blipFill>
        <p:spPr bwMode="auto">
          <a:xfrm>
            <a:off x="1776413" y="4705350"/>
            <a:ext cx="2014537" cy="531813"/>
          </a:xfrm>
          <a:prstGeom prst="rect">
            <a:avLst/>
          </a:prstGeom>
          <a:solidFill>
            <a:schemeClr val="bg1"/>
          </a:solidFill>
          <a:ln w="9525">
            <a:noFill/>
            <a:miter lim="800000"/>
            <a:headEnd/>
            <a:tailEnd/>
          </a:ln>
        </p:spPr>
      </p:pic>
      <p:pic>
        <p:nvPicPr>
          <p:cNvPr id="95241" name="Picture 10" descr="LinkedIn_logo.png"/>
          <p:cNvPicPr>
            <a:picLocks noChangeAspect="1"/>
          </p:cNvPicPr>
          <p:nvPr/>
        </p:nvPicPr>
        <p:blipFill>
          <a:blip r:embed="rId9" cstate="print"/>
          <a:srcRect/>
          <a:stretch>
            <a:fillRect/>
          </a:stretch>
        </p:blipFill>
        <p:spPr bwMode="auto">
          <a:xfrm>
            <a:off x="3392488" y="5767388"/>
            <a:ext cx="2374900" cy="576262"/>
          </a:xfrm>
          <a:prstGeom prst="rect">
            <a:avLst/>
          </a:prstGeom>
          <a:solidFill>
            <a:schemeClr val="bg1"/>
          </a:solid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457200" y="867909"/>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Points to ponder</a:t>
            </a:r>
          </a:p>
        </p:txBody>
      </p:sp>
      <p:sp>
        <p:nvSpPr>
          <p:cNvPr id="98306" name="Content Placeholder 2"/>
          <p:cNvSpPr>
            <a:spLocks noGrp="1"/>
          </p:cNvSpPr>
          <p:nvPr>
            <p:ph idx="1"/>
          </p:nvPr>
        </p:nvSpPr>
        <p:spPr bwMode="auto">
          <a:xfrm>
            <a:off x="457200" y="1851025"/>
            <a:ext cx="8229600" cy="3768725"/>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i="1" dirty="0" smtClean="0">
                <a:solidFill>
                  <a:schemeClr val="bg1"/>
                </a:solidFill>
              </a:rPr>
              <a:t>Ask some questions:</a:t>
            </a:r>
          </a:p>
          <a:p>
            <a:r>
              <a:rPr lang="en-US" dirty="0" smtClean="0">
                <a:solidFill>
                  <a:schemeClr val="bg1"/>
                </a:solidFill>
              </a:rPr>
              <a:t>Make a business case for use – do you really need to add another “technology du jour”?</a:t>
            </a:r>
          </a:p>
          <a:p>
            <a:r>
              <a:rPr lang="en-US" dirty="0" smtClean="0">
                <a:solidFill>
                  <a:schemeClr val="bg1"/>
                </a:solidFill>
              </a:rPr>
              <a:t>Check with legal counsel</a:t>
            </a:r>
          </a:p>
          <a:p>
            <a:r>
              <a:rPr lang="en-US" dirty="0" smtClean="0">
                <a:solidFill>
                  <a:schemeClr val="bg1"/>
                </a:solidFill>
              </a:rPr>
              <a:t>Check out terms of service agreements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xfrm>
            <a:off x="457200" y="660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TOS Agreement = Contract</a:t>
            </a:r>
          </a:p>
        </p:txBody>
      </p:sp>
      <p:sp>
        <p:nvSpPr>
          <p:cNvPr id="90115" name="Content Placeholder 2"/>
          <p:cNvSpPr>
            <a:spLocks noGrp="1"/>
          </p:cNvSpPr>
          <p:nvPr>
            <p:ph idx="1"/>
          </p:nvPr>
        </p:nvSpPr>
        <p:spPr bwMode="auto">
          <a:xfrm>
            <a:off x="278969" y="1671638"/>
            <a:ext cx="8865031" cy="452596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bg1"/>
                </a:solidFill>
              </a:rPr>
              <a:t>Security, identity “hijacking”</a:t>
            </a:r>
          </a:p>
          <a:p>
            <a:r>
              <a:rPr lang="en-US" dirty="0" smtClean="0">
                <a:solidFill>
                  <a:schemeClr val="bg1"/>
                </a:solidFill>
              </a:rPr>
              <a:t>Indemnity issues</a:t>
            </a:r>
          </a:p>
          <a:p>
            <a:r>
              <a:rPr lang="en-US" dirty="0" smtClean="0">
                <a:solidFill>
                  <a:schemeClr val="bg1"/>
                </a:solidFill>
              </a:rPr>
              <a:t>Privacy, data ownership</a:t>
            </a:r>
          </a:p>
          <a:p>
            <a:r>
              <a:rPr lang="en-US" dirty="0" smtClean="0">
                <a:solidFill>
                  <a:schemeClr val="bg1"/>
                </a:solidFill>
              </a:rPr>
              <a:t>Rights of company to edit/display/advertise</a:t>
            </a:r>
          </a:p>
          <a:p>
            <a:r>
              <a:rPr lang="en-US" dirty="0" smtClean="0">
                <a:solidFill>
                  <a:schemeClr val="bg1"/>
                </a:solidFill>
              </a:rPr>
              <a:t>Addressing merger/acquisitions</a:t>
            </a:r>
          </a:p>
          <a:p>
            <a:r>
              <a:rPr lang="en-US" dirty="0" smtClean="0">
                <a:solidFill>
                  <a:schemeClr val="bg1"/>
                </a:solidFill>
              </a:rPr>
              <a:t>Will use meet overarching regulations?</a:t>
            </a:r>
          </a:p>
          <a:p>
            <a:pPr lvl="1"/>
            <a:r>
              <a:rPr lang="en-US" dirty="0" smtClean="0">
                <a:solidFill>
                  <a:schemeClr val="bg1"/>
                </a:solidFill>
              </a:rPr>
              <a:t>FOIA, ADA, RCW’s, WAC’s</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Grp="1" noChangeArrowheads="1"/>
          </p:cNvSpPr>
          <p:nvPr>
            <p:ph type="body" idx="1"/>
          </p:nvPr>
        </p:nvSpPr>
        <p:spPr bwMode="auto">
          <a:xfrm>
            <a:off x="153988" y="1571625"/>
            <a:ext cx="8707437" cy="4914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buFontTx/>
              <a:buNone/>
            </a:pPr>
            <a:endParaRPr lang="en-US" sz="2000" dirty="0" smtClean="0">
              <a:solidFill>
                <a:schemeClr val="bg1"/>
              </a:solidFill>
            </a:endParaRPr>
          </a:p>
          <a:p>
            <a:pPr eaLnBrk="1" hangingPunct="1">
              <a:spcBef>
                <a:spcPct val="0"/>
              </a:spcBef>
              <a:buFontTx/>
              <a:buNone/>
            </a:pPr>
            <a:r>
              <a:rPr lang="en-US" sz="2000" dirty="0" smtClean="0">
                <a:solidFill>
                  <a:schemeClr val="bg1"/>
                </a:solidFill>
              </a:rPr>
              <a:t>	</a:t>
            </a:r>
            <a:r>
              <a:rPr lang="en-US" sz="2400" dirty="0" smtClean="0">
                <a:solidFill>
                  <a:schemeClr val="bg1"/>
                </a:solidFill>
              </a:rPr>
              <a:t>You come back to your desk following lunch and your computer indicates that you have two email messages waiting for you.</a:t>
            </a:r>
          </a:p>
          <a:p>
            <a:pPr eaLnBrk="1" hangingPunct="1">
              <a:spcBef>
                <a:spcPct val="0"/>
              </a:spcBef>
              <a:buFontTx/>
              <a:buNone/>
            </a:pPr>
            <a:endParaRPr lang="en-US" sz="2400" dirty="0" smtClean="0">
              <a:solidFill>
                <a:schemeClr val="bg1"/>
              </a:solidFill>
            </a:endParaRPr>
          </a:p>
          <a:p>
            <a:pPr eaLnBrk="1" hangingPunct="1">
              <a:spcBef>
                <a:spcPct val="0"/>
              </a:spcBef>
              <a:buFontTx/>
              <a:buNone/>
            </a:pPr>
            <a:r>
              <a:rPr lang="en-US" sz="2400" dirty="0" smtClean="0">
                <a:solidFill>
                  <a:schemeClr val="bg1"/>
                </a:solidFill>
              </a:rPr>
              <a:t>	A.) One message is from the assistant fire chief requesting shared leave for a colleague on extended sick leave.</a:t>
            </a:r>
          </a:p>
          <a:p>
            <a:pPr eaLnBrk="1" hangingPunct="1">
              <a:spcBef>
                <a:spcPct val="0"/>
              </a:spcBef>
              <a:buFontTx/>
              <a:buNone/>
            </a:pPr>
            <a:r>
              <a:rPr lang="en-US" sz="2400" dirty="0" smtClean="0">
                <a:solidFill>
                  <a:schemeClr val="bg1"/>
                </a:solidFill>
              </a:rPr>
              <a:t>	B.) The other message is from your boss, giving you the agreed-upon timelines and goals for an upcoming project.</a:t>
            </a:r>
          </a:p>
          <a:p>
            <a:pPr eaLnBrk="1" hangingPunct="1">
              <a:spcBef>
                <a:spcPct val="0"/>
              </a:spcBef>
              <a:buFontTx/>
              <a:buNone/>
            </a:pPr>
            <a:r>
              <a:rPr lang="en-US" sz="2400" dirty="0" smtClean="0">
                <a:solidFill>
                  <a:schemeClr val="bg1"/>
                </a:solidFill>
              </a:rPr>
              <a:t>	Which message is a public record?</a:t>
            </a:r>
          </a:p>
          <a:p>
            <a:pPr eaLnBrk="1" hangingPunct="1">
              <a:spcBef>
                <a:spcPct val="0"/>
              </a:spcBef>
              <a:buFontTx/>
              <a:buNone/>
            </a:pPr>
            <a:endParaRPr lang="en-US" sz="2400" dirty="0" smtClean="0">
              <a:solidFill>
                <a:schemeClr val="bg1"/>
              </a:solidFill>
            </a:endParaRPr>
          </a:p>
          <a:p>
            <a:pPr eaLnBrk="1" hangingPunct="1">
              <a:spcBef>
                <a:spcPct val="0"/>
              </a:spcBef>
              <a:buFontTx/>
              <a:buNone/>
            </a:pPr>
            <a:r>
              <a:rPr lang="en-US" sz="2400" dirty="0" smtClean="0">
                <a:solidFill>
                  <a:schemeClr val="bg1"/>
                </a:solidFill>
              </a:rPr>
              <a:t>      □ A only      □ B only      □ Both A and B    □ Neither A nor B</a:t>
            </a:r>
          </a:p>
          <a:p>
            <a:pPr eaLnBrk="1" hangingPunct="1">
              <a:spcBef>
                <a:spcPct val="0"/>
              </a:spcBef>
              <a:buFontTx/>
              <a:buNone/>
            </a:pPr>
            <a:endParaRPr lang="en-US" sz="2400" dirty="0" smtClean="0">
              <a:solidFill>
                <a:schemeClr val="bg1"/>
              </a:solidFill>
            </a:endParaRPr>
          </a:p>
          <a:p>
            <a:pPr eaLnBrk="1" hangingPunct="1">
              <a:spcBef>
                <a:spcPct val="0"/>
              </a:spcBef>
              <a:buFontTx/>
              <a:buNone/>
            </a:pPr>
            <a:endParaRPr lang="en-US" sz="2400" dirty="0" smtClean="0"/>
          </a:p>
          <a:p>
            <a:pPr eaLnBrk="1" hangingPunct="1">
              <a:spcBef>
                <a:spcPct val="0"/>
              </a:spcBef>
              <a:buFontTx/>
              <a:buNone/>
            </a:pPr>
            <a:endParaRPr lang="en-US" sz="2000" dirty="0" smtClean="0"/>
          </a:p>
          <a:p>
            <a:pPr>
              <a:spcBef>
                <a:spcPct val="0"/>
              </a:spcBef>
              <a:buFontTx/>
              <a:buAutoNum type="arabicPeriod"/>
            </a:pPr>
            <a:endParaRPr lang="en-US" sz="1800" dirty="0" smtClean="0">
              <a:solidFill>
                <a:schemeClr val="bg1"/>
              </a:solidFill>
            </a:endParaRPr>
          </a:p>
        </p:txBody>
      </p:sp>
      <p:sp>
        <p:nvSpPr>
          <p:cNvPr id="11267" name="Rectangle 5"/>
          <p:cNvSpPr>
            <a:spLocks noGrp="1" noChangeArrowheads="1"/>
          </p:cNvSpPr>
          <p:nvPr>
            <p:ph type="title"/>
          </p:nvPr>
        </p:nvSpPr>
        <p:spPr bwMode="auto">
          <a:xfrm>
            <a:off x="476250" y="898525"/>
            <a:ext cx="8229600" cy="723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solidFill>
                  <a:srgbClr val="F4EF0E"/>
                </a:solidFill>
              </a:rPr>
              <a:t>WHAT IS A RECORD?</a:t>
            </a:r>
            <a:r>
              <a:rPr lang="en-US" sz="3600" smtClean="0">
                <a:solidFill>
                  <a:schemeClr val="accent1"/>
                </a:solidFill>
              </a:rPr>
              <a:t>  </a:t>
            </a:r>
            <a:r>
              <a:rPr lang="en-US" sz="3600" smtClean="0">
                <a:solidFill>
                  <a:srgbClr val="F4EF0E"/>
                </a:solidFill>
              </a:rPr>
              <a:t>QUIZ # 3</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963"/>
            <a:ext cx="8229600" cy="1143000"/>
          </a:xfrm>
        </p:spPr>
        <p:txBody>
          <a:bodyPr/>
          <a:lstStyle/>
          <a:p>
            <a:r>
              <a:rPr lang="en-US" dirty="0" smtClean="0">
                <a:solidFill>
                  <a:srgbClr val="FFFF00"/>
                </a:solidFill>
              </a:rPr>
              <a:t>Hot off the press</a:t>
            </a:r>
            <a:endParaRPr lang="en-US" dirty="0">
              <a:solidFill>
                <a:srgbClr val="FFFF00"/>
              </a:solidFill>
            </a:endParaRPr>
          </a:p>
        </p:txBody>
      </p:sp>
      <p:sp>
        <p:nvSpPr>
          <p:cNvPr id="3" name="Content Placeholder 2"/>
          <p:cNvSpPr>
            <a:spLocks noGrp="1"/>
          </p:cNvSpPr>
          <p:nvPr>
            <p:ph idx="1"/>
          </p:nvPr>
        </p:nvSpPr>
        <p:spPr/>
        <p:txBody>
          <a:bodyPr/>
          <a:lstStyle/>
          <a:p>
            <a:r>
              <a:rPr lang="en-US" dirty="0" err="1" smtClean="0">
                <a:solidFill>
                  <a:schemeClr val="bg1"/>
                </a:solidFill>
              </a:rPr>
              <a:t>Facebook</a:t>
            </a:r>
            <a:r>
              <a:rPr lang="en-US" dirty="0" smtClean="0">
                <a:solidFill>
                  <a:schemeClr val="bg1"/>
                </a:solidFill>
              </a:rPr>
              <a:t> now  has state and local government terms of service agreements</a:t>
            </a:r>
          </a:p>
          <a:p>
            <a:r>
              <a:rPr lang="en-US" dirty="0" smtClean="0">
                <a:solidFill>
                  <a:schemeClr val="bg1"/>
                </a:solidFill>
              </a:rPr>
              <a:t>Go to very bottom of first </a:t>
            </a:r>
            <a:r>
              <a:rPr lang="en-US" dirty="0" err="1" smtClean="0">
                <a:solidFill>
                  <a:schemeClr val="bg1"/>
                </a:solidFill>
              </a:rPr>
              <a:t>Facebook</a:t>
            </a:r>
            <a:r>
              <a:rPr lang="en-US" dirty="0" smtClean="0">
                <a:solidFill>
                  <a:schemeClr val="bg1"/>
                </a:solidFill>
              </a:rPr>
              <a:t> page– click on Terms</a:t>
            </a:r>
          </a:p>
          <a:p>
            <a:r>
              <a:rPr lang="en-US" dirty="0" smtClean="0">
                <a:solidFill>
                  <a:schemeClr val="bg1"/>
                </a:solidFill>
              </a:rPr>
              <a:t>Go to very bottom again – click on Pages Terms</a:t>
            </a:r>
          </a:p>
          <a:p>
            <a:r>
              <a:rPr lang="en-US" dirty="0" smtClean="0">
                <a:solidFill>
                  <a:schemeClr val="bg1"/>
                </a:solidFill>
              </a:rPr>
              <a:t>Go to very bottom again – click on Amended Pages Terms for State and Local Governments in the United States</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cebook Terms.png"/>
          <p:cNvPicPr>
            <a:picLocks noGrp="1" noChangeAspect="1"/>
          </p:cNvPicPr>
          <p:nvPr>
            <p:ph idx="1"/>
          </p:nvPr>
        </p:nvPicPr>
        <p:blipFill>
          <a:blip r:embed="rId2" cstate="print"/>
          <a:stretch>
            <a:fillRect/>
          </a:stretch>
        </p:blipFill>
        <p:spPr>
          <a:xfrm>
            <a:off x="0" y="642938"/>
            <a:ext cx="9144000" cy="6215062"/>
          </a:xfrm>
        </p:spPr>
      </p:pic>
      <p:sp>
        <p:nvSpPr>
          <p:cNvPr id="5" name="Left Arrow 4"/>
          <p:cNvSpPr/>
          <p:nvPr/>
        </p:nvSpPr>
        <p:spPr bwMode="auto">
          <a:xfrm rot="16200000">
            <a:off x="5452915" y="5545642"/>
            <a:ext cx="1148409"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457200" y="10239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FFF00"/>
                </a:solidFill>
              </a:rPr>
              <a:t>Tips and tools to aid social media retention</a:t>
            </a:r>
          </a:p>
        </p:txBody>
      </p:sp>
      <p:sp>
        <p:nvSpPr>
          <p:cNvPr id="100354" name="Content Placeholder 2"/>
          <p:cNvSpPr>
            <a:spLocks noGrp="1"/>
          </p:cNvSpPr>
          <p:nvPr>
            <p:ph idx="1"/>
          </p:nvPr>
        </p:nvSpPr>
        <p:spPr bwMode="auto">
          <a:xfrm>
            <a:off x="444321" y="2289756"/>
            <a:ext cx="8229600" cy="4106863"/>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endParaRPr lang="en-US" sz="1600" dirty="0" smtClean="0">
              <a:solidFill>
                <a:schemeClr val="bg1"/>
              </a:solidFill>
            </a:endParaRPr>
          </a:p>
          <a:p>
            <a:pPr lvl="1" eaLnBrk="1" hangingPunct="1">
              <a:buFont typeface="Arial" pitchFamily="34" charset="0"/>
              <a:buChar char="•"/>
            </a:pPr>
            <a:r>
              <a:rPr lang="en-US" dirty="0" smtClean="0">
                <a:solidFill>
                  <a:schemeClr val="bg1"/>
                </a:solidFill>
              </a:rPr>
              <a:t>Series of email exchanges on content, when posted, when withdrawn, updates, etc.</a:t>
            </a:r>
          </a:p>
          <a:p>
            <a:pPr lvl="1" eaLnBrk="1" hangingPunct="1">
              <a:buFont typeface="Arial" pitchFamily="34" charset="0"/>
              <a:buChar char="•"/>
            </a:pPr>
            <a:r>
              <a:rPr lang="en-US" dirty="0" smtClean="0">
                <a:solidFill>
                  <a:schemeClr val="bg1"/>
                </a:solidFill>
              </a:rPr>
              <a:t>3</a:t>
            </a:r>
            <a:r>
              <a:rPr lang="en-US" baseline="30000" dirty="0" smtClean="0">
                <a:solidFill>
                  <a:schemeClr val="bg1"/>
                </a:solidFill>
              </a:rPr>
              <a:t>rd</a:t>
            </a:r>
            <a:r>
              <a:rPr lang="en-US" dirty="0" smtClean="0">
                <a:solidFill>
                  <a:schemeClr val="bg1"/>
                </a:solidFill>
              </a:rPr>
              <a:t> party software or content management systems</a:t>
            </a:r>
          </a:p>
          <a:p>
            <a:pPr lvl="3" eaLnBrk="1" hangingPunct="1">
              <a:buFont typeface="Wingdings" pitchFamily="2" charset="2"/>
              <a:buChar char="ü"/>
            </a:pPr>
            <a:r>
              <a:rPr lang="en-US" dirty="0" err="1" smtClean="0">
                <a:solidFill>
                  <a:schemeClr val="bg1"/>
                </a:solidFill>
              </a:rPr>
              <a:t>TwInbox</a:t>
            </a:r>
            <a:endParaRPr lang="en-US" dirty="0" smtClean="0">
              <a:solidFill>
                <a:schemeClr val="bg1"/>
              </a:solidFill>
            </a:endParaRPr>
          </a:p>
          <a:p>
            <a:pPr lvl="3" eaLnBrk="1" hangingPunct="1">
              <a:buFont typeface="Wingdings" pitchFamily="2" charset="2"/>
              <a:buChar char="ü"/>
            </a:pPr>
            <a:r>
              <a:rPr lang="en-US" dirty="0" err="1" smtClean="0">
                <a:solidFill>
                  <a:schemeClr val="bg1"/>
                </a:solidFill>
              </a:rPr>
              <a:t>TweetTake</a:t>
            </a:r>
            <a:endParaRPr lang="en-US" dirty="0" smtClean="0">
              <a:solidFill>
                <a:schemeClr val="bg1"/>
              </a:solidFill>
            </a:endParaRPr>
          </a:p>
          <a:p>
            <a:pPr lvl="3" eaLnBrk="1" hangingPunct="1">
              <a:buFont typeface="Wingdings" pitchFamily="2" charset="2"/>
              <a:buChar char="ü"/>
            </a:pPr>
            <a:r>
              <a:rPr lang="en-US" dirty="0" err="1" smtClean="0">
                <a:solidFill>
                  <a:schemeClr val="bg1"/>
                </a:solidFill>
              </a:rPr>
              <a:t>SocialSafe</a:t>
            </a:r>
            <a:endParaRPr lang="en-US" dirty="0" smtClean="0">
              <a:solidFill>
                <a:schemeClr val="bg1"/>
              </a:solidFill>
            </a:endParaRPr>
          </a:p>
          <a:p>
            <a:pPr lvl="1" eaLnBrk="1" hangingPunct="1"/>
            <a:endParaRPr lang="en-US" dirty="0" smtClean="0">
              <a:solidFill>
                <a:schemeClr val="bg1"/>
              </a:solidFill>
            </a:endParaRPr>
          </a:p>
          <a:p>
            <a:pPr lvl="1" eaLnBrk="1" hangingPunct="1">
              <a:buFontTx/>
              <a:buNone/>
            </a:pPr>
            <a:endParaRPr lang="en-US" dirty="0" smtClean="0">
              <a:solidFill>
                <a:schemeClr val="bg1"/>
              </a:solidFill>
            </a:endParaRPr>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503238"/>
            <a:ext cx="8229600" cy="1143000"/>
          </a:xfrm>
        </p:spPr>
        <p:txBody>
          <a:bodyPr/>
          <a:lstStyle/>
          <a:p>
            <a:r>
              <a:rPr lang="en-US" dirty="0" smtClean="0">
                <a:solidFill>
                  <a:srgbClr val="FFFF00"/>
                </a:solidFill>
              </a:rPr>
              <a:t>Going to the cloud</a:t>
            </a:r>
            <a:endParaRPr lang="en-US" dirty="0">
              <a:solidFill>
                <a:srgbClr val="FFFF00"/>
              </a:solidFill>
            </a:endParaRPr>
          </a:p>
        </p:txBody>
      </p:sp>
      <p:sp>
        <p:nvSpPr>
          <p:cNvPr id="3" name="Content Placeholder 2"/>
          <p:cNvSpPr>
            <a:spLocks noGrp="1"/>
          </p:cNvSpPr>
          <p:nvPr>
            <p:ph idx="1"/>
          </p:nvPr>
        </p:nvSpPr>
        <p:spPr>
          <a:xfrm>
            <a:off x="457200" y="1257301"/>
            <a:ext cx="8229600" cy="4111625"/>
          </a:xfrm>
        </p:spPr>
        <p:txBody>
          <a:bodyPr/>
          <a:lstStyle/>
          <a:p>
            <a:pPr>
              <a:buNone/>
            </a:pPr>
            <a:r>
              <a:rPr lang="en-US" dirty="0" smtClean="0">
                <a:solidFill>
                  <a:schemeClr val="bg1"/>
                </a:solidFill>
              </a:rPr>
              <a:t>Issues to consider:</a:t>
            </a:r>
          </a:p>
          <a:p>
            <a:r>
              <a:rPr lang="en-US" dirty="0" smtClean="0">
                <a:solidFill>
                  <a:schemeClr val="bg1"/>
                </a:solidFill>
              </a:rPr>
              <a:t>Custody</a:t>
            </a:r>
          </a:p>
          <a:p>
            <a:r>
              <a:rPr lang="en-US" dirty="0" smtClean="0">
                <a:solidFill>
                  <a:schemeClr val="bg1"/>
                </a:solidFill>
              </a:rPr>
              <a:t>Co-mingling of data (will probably not be held separately from others using storage server) </a:t>
            </a:r>
          </a:p>
          <a:p>
            <a:r>
              <a:rPr lang="en-US" dirty="0" smtClean="0">
                <a:solidFill>
                  <a:schemeClr val="bg1"/>
                </a:solidFill>
              </a:rPr>
              <a:t>Privacy, security / hijacking of information</a:t>
            </a:r>
          </a:p>
          <a:p>
            <a:r>
              <a:rPr lang="en-US" dirty="0" smtClean="0">
                <a:solidFill>
                  <a:schemeClr val="bg1"/>
                </a:solidFill>
              </a:rPr>
              <a:t>Data transmission/flow (Where is the server, exactly?  </a:t>
            </a:r>
          </a:p>
          <a:p>
            <a:r>
              <a:rPr lang="en-US" dirty="0" smtClean="0">
                <a:solidFill>
                  <a:schemeClr val="bg1"/>
                </a:solidFill>
              </a:rPr>
              <a:t>Disaster preparedness and recovery</a:t>
            </a:r>
          </a:p>
          <a:p>
            <a:endParaRPr lang="en-US" dirty="0" smtClean="0">
              <a:solidFill>
                <a:schemeClr val="bg1"/>
              </a:solidFill>
            </a:endParaRPr>
          </a:p>
          <a:p>
            <a:endParaRPr lang="en-US" dirty="0" smtClean="0">
              <a:solidFill>
                <a:schemeClr val="bg1"/>
              </a:solidFill>
            </a:endParaRPr>
          </a:p>
          <a:p>
            <a:pPr lvl="1"/>
            <a:endParaRPr lang="en-US" dirty="0" smtClean="0">
              <a:solidFill>
                <a:schemeClr val="bg1"/>
              </a:solidFill>
            </a:endParaRPr>
          </a:p>
          <a:p>
            <a:pPr>
              <a:buNone/>
            </a:pPr>
            <a:endParaRPr lang="en-US" dirty="0">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963"/>
            <a:ext cx="8229600" cy="1143000"/>
          </a:xfrm>
        </p:spPr>
        <p:txBody>
          <a:bodyPr/>
          <a:lstStyle/>
          <a:p>
            <a:r>
              <a:rPr lang="en-US" dirty="0" smtClean="0">
                <a:solidFill>
                  <a:srgbClr val="FFFF00"/>
                </a:solidFill>
              </a:rPr>
              <a:t>Clouding the issue</a:t>
            </a:r>
            <a:endParaRPr lang="en-US" dirty="0">
              <a:solidFill>
                <a:srgbClr val="FFFF00"/>
              </a:solidFill>
            </a:endParaRPr>
          </a:p>
        </p:txBody>
      </p:sp>
      <p:sp>
        <p:nvSpPr>
          <p:cNvPr id="3" name="Content Placeholder 2"/>
          <p:cNvSpPr>
            <a:spLocks noGrp="1"/>
          </p:cNvSpPr>
          <p:nvPr>
            <p:ph idx="1"/>
          </p:nvPr>
        </p:nvSpPr>
        <p:spPr>
          <a:xfrm>
            <a:off x="383458" y="1459169"/>
            <a:ext cx="8229600" cy="4268788"/>
          </a:xfrm>
        </p:spPr>
        <p:txBody>
          <a:bodyPr/>
          <a:lstStyle/>
          <a:p>
            <a:r>
              <a:rPr lang="en-US" dirty="0" smtClean="0">
                <a:solidFill>
                  <a:schemeClr val="bg1"/>
                </a:solidFill>
              </a:rPr>
              <a:t>What about the vendor:</a:t>
            </a:r>
          </a:p>
          <a:p>
            <a:pPr lvl="1"/>
            <a:r>
              <a:rPr lang="en-US" dirty="0" smtClean="0">
                <a:solidFill>
                  <a:schemeClr val="bg1"/>
                </a:solidFill>
              </a:rPr>
              <a:t>How stable?  What’s their history?</a:t>
            </a:r>
          </a:p>
          <a:p>
            <a:pPr lvl="1"/>
            <a:r>
              <a:rPr lang="en-US" dirty="0" smtClean="0">
                <a:solidFill>
                  <a:schemeClr val="bg1"/>
                </a:solidFill>
              </a:rPr>
              <a:t>Do they outsource or sub-contract ?</a:t>
            </a:r>
          </a:p>
          <a:p>
            <a:pPr lvl="1"/>
            <a:r>
              <a:rPr lang="en-US" dirty="0" smtClean="0">
                <a:solidFill>
                  <a:schemeClr val="bg1"/>
                </a:solidFill>
              </a:rPr>
              <a:t>How proprietary are their applications?</a:t>
            </a:r>
          </a:p>
          <a:p>
            <a:pPr lvl="1"/>
            <a:r>
              <a:rPr lang="en-US" dirty="0" smtClean="0">
                <a:solidFill>
                  <a:schemeClr val="bg1"/>
                </a:solidFill>
              </a:rPr>
              <a:t>Their hiring practices for employment? Are there background checks, etc?</a:t>
            </a:r>
          </a:p>
          <a:p>
            <a:pPr lvl="1"/>
            <a:r>
              <a:rPr lang="en-US" dirty="0" smtClean="0">
                <a:solidFill>
                  <a:schemeClr val="bg1"/>
                </a:solidFill>
              </a:rPr>
              <a:t>Their overall audit / security processes?</a:t>
            </a:r>
          </a:p>
          <a:p>
            <a:pPr lvl="1"/>
            <a:r>
              <a:rPr lang="en-US" dirty="0" smtClean="0">
                <a:solidFill>
                  <a:schemeClr val="bg1"/>
                </a:solidFill>
              </a:rPr>
              <a:t>Can your rules apply?</a:t>
            </a:r>
          </a:p>
          <a:p>
            <a:pPr lvl="1"/>
            <a:endParaRPr lang="en-US" dirty="0" smtClean="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94968" y="963561"/>
            <a:ext cx="8849032" cy="3416320"/>
          </a:xfrm>
          <a:prstGeom prst="rect">
            <a:avLst/>
          </a:prstGeom>
          <a:noFill/>
          <a:ln w="9525">
            <a:noFill/>
            <a:miter lim="800000"/>
            <a:headEnd/>
            <a:tailEnd/>
          </a:ln>
        </p:spPr>
        <p:txBody>
          <a:bodyPr wrap="square">
            <a:spAutoFit/>
          </a:bodyPr>
          <a:lstStyle/>
          <a:p>
            <a:pPr algn="ctr"/>
            <a:r>
              <a:rPr lang="en-US" sz="3600" dirty="0"/>
              <a:t>Introduction to </a:t>
            </a:r>
            <a:r>
              <a:rPr lang="en-US" sz="3600" dirty="0" smtClean="0"/>
              <a:t>the Digital </a:t>
            </a:r>
            <a:r>
              <a:rPr lang="en-US" sz="3600" dirty="0"/>
              <a:t>Archives</a:t>
            </a:r>
          </a:p>
          <a:p>
            <a:pPr algn="ctr"/>
            <a:endParaRPr lang="en-US" sz="3600" dirty="0">
              <a:solidFill>
                <a:schemeClr val="accent1"/>
              </a:solidFill>
            </a:endParaRPr>
          </a:p>
          <a:p>
            <a:pPr marL="1200150" lvl="2" indent="-285750">
              <a:buFontTx/>
              <a:buChar char="•"/>
            </a:pPr>
            <a:r>
              <a:rPr lang="en-US" sz="2400" dirty="0" smtClean="0">
                <a:solidFill>
                  <a:srgbClr val="FFFFFF"/>
                </a:solidFill>
              </a:rPr>
              <a:t>Opened </a:t>
            </a:r>
            <a:r>
              <a:rPr lang="en-US" sz="2400" dirty="0">
                <a:solidFill>
                  <a:srgbClr val="FFFFFF"/>
                </a:solidFill>
              </a:rPr>
              <a:t>in 2004 in Cheney, WA</a:t>
            </a:r>
          </a:p>
          <a:p>
            <a:pPr marL="1200150" lvl="2" indent="-285750">
              <a:buFontTx/>
              <a:buChar char="•"/>
            </a:pPr>
            <a:endParaRPr lang="en-US" sz="2400" dirty="0">
              <a:solidFill>
                <a:srgbClr val="FFFFFF"/>
              </a:solidFill>
            </a:endParaRPr>
          </a:p>
          <a:p>
            <a:pPr marL="1200150" lvl="2" indent="-285750">
              <a:buFontTx/>
              <a:buChar char="•"/>
            </a:pPr>
            <a:endParaRPr lang="en-US" sz="2400" dirty="0">
              <a:solidFill>
                <a:srgbClr val="FFFFFF"/>
              </a:solidFill>
            </a:endParaRPr>
          </a:p>
          <a:p>
            <a:pPr marL="1200150" lvl="2" indent="-285750">
              <a:buFontTx/>
              <a:buChar char="•"/>
            </a:pPr>
            <a:endParaRPr lang="en-US" sz="2400" dirty="0">
              <a:solidFill>
                <a:srgbClr val="FFFFFF"/>
              </a:solidFill>
            </a:endParaRPr>
          </a:p>
          <a:p>
            <a:pPr marL="1200150" lvl="2" indent="-285750">
              <a:buFontTx/>
              <a:buChar char="•"/>
            </a:pPr>
            <a:endParaRPr lang="en-US" sz="2400" dirty="0">
              <a:solidFill>
                <a:srgbClr val="FFFFFF"/>
              </a:solidFill>
            </a:endParaRPr>
          </a:p>
          <a:p>
            <a:pPr marL="742950" lvl="1" indent="-285750">
              <a:buFontTx/>
              <a:buChar char="•"/>
            </a:pPr>
            <a:endParaRPr lang="en-US" sz="2400" dirty="0">
              <a:solidFill>
                <a:srgbClr val="FFFFFF"/>
              </a:solidFill>
            </a:endParaRPr>
          </a:p>
        </p:txBody>
      </p:sp>
      <p:pic>
        <p:nvPicPr>
          <p:cNvPr id="6147" name="Picture 2" descr="DA Pictures - Oct 2008 012.jpg"/>
          <p:cNvPicPr>
            <a:picLocks noChangeAspect="1"/>
          </p:cNvPicPr>
          <p:nvPr/>
        </p:nvPicPr>
        <p:blipFill>
          <a:blip r:embed="rId3" cstate="print"/>
          <a:srcRect/>
          <a:stretch>
            <a:fillRect/>
          </a:stretch>
        </p:blipFill>
        <p:spPr bwMode="auto">
          <a:xfrm>
            <a:off x="381000" y="3124200"/>
            <a:ext cx="3611563" cy="3099619"/>
          </a:xfrm>
          <a:prstGeom prst="rect">
            <a:avLst/>
          </a:prstGeom>
          <a:noFill/>
          <a:ln w="9525">
            <a:noFill/>
            <a:miter lim="800000"/>
            <a:headEnd/>
            <a:tailEnd/>
          </a:ln>
        </p:spPr>
      </p:pic>
      <p:sp>
        <p:nvSpPr>
          <p:cNvPr id="6148" name="Rectangle 4"/>
          <p:cNvSpPr>
            <a:spLocks noChangeArrowheads="1"/>
          </p:cNvSpPr>
          <p:nvPr/>
        </p:nvSpPr>
        <p:spPr bwMode="auto">
          <a:xfrm>
            <a:off x="4419600" y="3276600"/>
            <a:ext cx="4572000" cy="1615827"/>
          </a:xfrm>
          <a:prstGeom prst="rect">
            <a:avLst/>
          </a:prstGeom>
          <a:noFill/>
          <a:ln w="9525">
            <a:noFill/>
            <a:miter lim="800000"/>
            <a:headEnd/>
            <a:tailEnd/>
          </a:ln>
        </p:spPr>
        <p:txBody>
          <a:bodyPr>
            <a:spAutoFit/>
          </a:bodyPr>
          <a:lstStyle/>
          <a:p>
            <a:pPr>
              <a:spcBef>
                <a:spcPct val="50000"/>
              </a:spcBef>
            </a:pPr>
            <a:r>
              <a:rPr lang="en-US" dirty="0"/>
              <a:t>2005 	3.5 million records</a:t>
            </a:r>
          </a:p>
          <a:p>
            <a:pPr>
              <a:spcBef>
                <a:spcPct val="50000"/>
              </a:spcBef>
            </a:pPr>
            <a:r>
              <a:rPr lang="en-US" dirty="0"/>
              <a:t>2006 	6 million records</a:t>
            </a:r>
          </a:p>
          <a:p>
            <a:pPr marL="342900" indent="-342900">
              <a:spcBef>
                <a:spcPct val="50000"/>
              </a:spcBef>
              <a:buAutoNum type="arabicPlain" startAt="2010"/>
            </a:pPr>
            <a:r>
              <a:rPr lang="en-US" dirty="0" smtClean="0"/>
              <a:t>       92 </a:t>
            </a:r>
            <a:r>
              <a:rPr lang="en-US" dirty="0"/>
              <a:t>million </a:t>
            </a:r>
            <a:r>
              <a:rPr lang="en-US" dirty="0" smtClean="0"/>
              <a:t>records</a:t>
            </a:r>
          </a:p>
          <a:p>
            <a:pPr marL="342900" indent="-342900">
              <a:spcBef>
                <a:spcPct val="50000"/>
              </a:spcBef>
              <a:buAutoNum type="arabicPlain" startAt="2010"/>
            </a:pPr>
            <a:r>
              <a:rPr lang="en-US" dirty="0"/>
              <a:t>	</a:t>
            </a:r>
            <a:r>
              <a:rPr lang="en-US" dirty="0" smtClean="0"/>
              <a:t> 100 million and adding daily!</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371600" y="762000"/>
            <a:ext cx="6781800" cy="769441"/>
          </a:xfrm>
          <a:prstGeom prst="rect">
            <a:avLst/>
          </a:prstGeom>
          <a:noFill/>
          <a:ln w="9525">
            <a:noFill/>
            <a:miter lim="800000"/>
            <a:headEnd/>
            <a:tailEnd/>
          </a:ln>
        </p:spPr>
        <p:txBody>
          <a:bodyPr>
            <a:spAutoFit/>
          </a:bodyPr>
          <a:lstStyle/>
          <a:p>
            <a:pPr algn="ctr"/>
            <a:r>
              <a:rPr lang="en-US" sz="4400" dirty="0"/>
              <a:t>Digital Archives Value</a:t>
            </a:r>
          </a:p>
        </p:txBody>
      </p:sp>
      <p:sp>
        <p:nvSpPr>
          <p:cNvPr id="8195" name="Text Box 3"/>
          <p:cNvSpPr txBox="1">
            <a:spLocks noChangeArrowheads="1"/>
          </p:cNvSpPr>
          <p:nvPr/>
        </p:nvSpPr>
        <p:spPr bwMode="auto">
          <a:xfrm>
            <a:off x="1429554" y="1808409"/>
            <a:ext cx="6375042" cy="4278094"/>
          </a:xfrm>
          <a:prstGeom prst="rect">
            <a:avLst/>
          </a:prstGeom>
          <a:noFill/>
          <a:ln w="9525">
            <a:noFill/>
            <a:miter lim="800000"/>
            <a:headEnd/>
            <a:tailEnd/>
          </a:ln>
        </p:spPr>
        <p:txBody>
          <a:bodyPr wrap="square">
            <a:spAutoFit/>
          </a:bodyPr>
          <a:lstStyle/>
          <a:p>
            <a:pPr algn="ctr">
              <a:buFont typeface="Arial" pitchFamily="34" charset="0"/>
              <a:buChar char="•"/>
            </a:pPr>
            <a:r>
              <a:rPr lang="en-US" sz="2800" dirty="0" smtClean="0">
                <a:solidFill>
                  <a:schemeClr val="bg1"/>
                </a:solidFill>
              </a:rPr>
              <a:t> Access and convenience</a:t>
            </a:r>
            <a:endParaRPr lang="en-US" sz="2800" dirty="0">
              <a:solidFill>
                <a:schemeClr val="bg1"/>
              </a:solidFill>
            </a:endParaRPr>
          </a:p>
          <a:p>
            <a:pPr algn="ctr">
              <a:buFont typeface="Arial" pitchFamily="34" charset="0"/>
              <a:buChar char="•"/>
            </a:pPr>
            <a:endParaRPr lang="en-US" sz="2800" dirty="0" smtClean="0">
              <a:solidFill>
                <a:schemeClr val="bg1"/>
              </a:solidFill>
            </a:endParaRPr>
          </a:p>
          <a:p>
            <a:pPr algn="ctr">
              <a:buFont typeface="Arial" pitchFamily="34" charset="0"/>
              <a:buChar char="•"/>
            </a:pPr>
            <a:r>
              <a:rPr lang="en-US" sz="2800" dirty="0" smtClean="0">
                <a:solidFill>
                  <a:schemeClr val="bg1"/>
                </a:solidFill>
              </a:rPr>
              <a:t> Reduce </a:t>
            </a:r>
            <a:r>
              <a:rPr lang="en-US" sz="2800" dirty="0">
                <a:solidFill>
                  <a:schemeClr val="bg1"/>
                </a:solidFill>
              </a:rPr>
              <a:t>agency workload</a:t>
            </a:r>
          </a:p>
          <a:p>
            <a:pPr algn="ctr">
              <a:buFont typeface="Arial" pitchFamily="34" charset="0"/>
              <a:buChar char="•"/>
            </a:pPr>
            <a:endParaRPr lang="en-US" sz="2800" dirty="0">
              <a:solidFill>
                <a:schemeClr val="bg1"/>
              </a:solidFill>
            </a:endParaRPr>
          </a:p>
          <a:p>
            <a:pPr algn="ctr">
              <a:buFont typeface="Arial" pitchFamily="34" charset="0"/>
              <a:buChar char="•"/>
            </a:pPr>
            <a:r>
              <a:rPr lang="en-US" sz="2800" dirty="0" smtClean="0">
                <a:solidFill>
                  <a:schemeClr val="bg1"/>
                </a:solidFill>
              </a:rPr>
              <a:t> Limited business resumption</a:t>
            </a:r>
            <a:endParaRPr lang="en-US" sz="2800" dirty="0">
              <a:solidFill>
                <a:schemeClr val="bg1"/>
              </a:solidFill>
            </a:endParaRPr>
          </a:p>
          <a:p>
            <a:pPr algn="ctr">
              <a:buFont typeface="Arial" pitchFamily="34" charset="0"/>
              <a:buChar char="•"/>
            </a:pPr>
            <a:endParaRPr lang="en-US" sz="2800" dirty="0">
              <a:solidFill>
                <a:schemeClr val="bg1"/>
              </a:solidFill>
            </a:endParaRPr>
          </a:p>
          <a:p>
            <a:pPr algn="ctr">
              <a:buFont typeface="Arial" pitchFamily="34" charset="0"/>
              <a:buChar char="•"/>
            </a:pPr>
            <a:r>
              <a:rPr lang="en-US" sz="2800" dirty="0" smtClean="0">
                <a:solidFill>
                  <a:schemeClr val="bg1"/>
                </a:solidFill>
              </a:rPr>
              <a:t> Digital </a:t>
            </a:r>
            <a:r>
              <a:rPr lang="en-US" sz="2800" dirty="0">
                <a:solidFill>
                  <a:schemeClr val="bg1"/>
                </a:solidFill>
              </a:rPr>
              <a:t>Archives migration </a:t>
            </a:r>
            <a:r>
              <a:rPr lang="en-US" sz="2800" dirty="0" smtClean="0">
                <a:solidFill>
                  <a:schemeClr val="bg1"/>
                </a:solidFill>
              </a:rPr>
              <a:t>strategy</a:t>
            </a:r>
          </a:p>
          <a:p>
            <a:pPr algn="ctr"/>
            <a:endParaRPr lang="en-US" sz="2800" dirty="0" smtClean="0">
              <a:solidFill>
                <a:schemeClr val="bg1"/>
              </a:solidFill>
            </a:endParaRPr>
          </a:p>
          <a:p>
            <a:pPr algn="ctr"/>
            <a:r>
              <a:rPr lang="en-US" sz="2800" dirty="0" smtClean="0">
                <a:solidFill>
                  <a:schemeClr val="bg1"/>
                </a:solidFill>
              </a:rPr>
              <a:t>There is no charge for any of this!</a:t>
            </a:r>
            <a:r>
              <a:rPr lang="en-US" sz="2800" dirty="0">
                <a:solidFill>
                  <a:schemeClr val="bg1"/>
                </a:solidFill>
              </a:rPr>
              <a:t>	</a:t>
            </a:r>
          </a:p>
          <a:p>
            <a:endParaRPr lang="en-US" sz="2000"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1734457" y="1008743"/>
            <a:ext cx="6096000" cy="731838"/>
          </a:xfrm>
          <a:prstGeom prst="rect">
            <a:avLst/>
          </a:prstGeom>
          <a:noFill/>
        </p:spPr>
        <p:txBody>
          <a:bodyPr/>
          <a:lstStyle/>
          <a:p>
            <a:pPr algn="ctr">
              <a:defRPr/>
            </a:pPr>
            <a:endParaRPr lang="en-US" sz="4400" kern="0" dirty="0">
              <a:solidFill>
                <a:schemeClr val="bg1"/>
              </a:solidFill>
              <a:latin typeface="+mj-lt"/>
              <a:ea typeface="+mj-ea"/>
              <a:cs typeface="+mj-cs"/>
            </a:endParaRPr>
          </a:p>
        </p:txBody>
      </p:sp>
      <p:sp>
        <p:nvSpPr>
          <p:cNvPr id="13315" name="TextBox 3"/>
          <p:cNvSpPr txBox="1">
            <a:spLocks noChangeArrowheads="1"/>
          </p:cNvSpPr>
          <p:nvPr/>
        </p:nvSpPr>
        <p:spPr bwMode="auto">
          <a:xfrm>
            <a:off x="1524000" y="607454"/>
            <a:ext cx="6400800" cy="1138238"/>
          </a:xfrm>
          <a:prstGeom prst="rect">
            <a:avLst/>
          </a:prstGeom>
          <a:noFill/>
          <a:ln w="9525">
            <a:noFill/>
            <a:miter lim="800000"/>
            <a:headEnd/>
            <a:tailEnd/>
          </a:ln>
        </p:spPr>
        <p:txBody>
          <a:bodyPr>
            <a:spAutoFit/>
          </a:bodyPr>
          <a:lstStyle/>
          <a:p>
            <a:pPr algn="ctr"/>
            <a:r>
              <a:rPr lang="en-US" sz="3600" dirty="0"/>
              <a:t>Transferring Your Records</a:t>
            </a:r>
          </a:p>
          <a:p>
            <a:pPr algn="ctr"/>
            <a:r>
              <a:rPr lang="en-US" sz="3200" dirty="0"/>
              <a:t>Part 1: Set </a:t>
            </a:r>
            <a:r>
              <a:rPr lang="en-US" sz="3200" dirty="0" smtClean="0"/>
              <a:t>It Up</a:t>
            </a:r>
            <a:endParaRPr lang="en-US" sz="3200" dirty="0"/>
          </a:p>
        </p:txBody>
      </p:sp>
      <p:sp>
        <p:nvSpPr>
          <p:cNvPr id="13316" name="Text Box 4"/>
          <p:cNvSpPr txBox="1">
            <a:spLocks noChangeArrowheads="1"/>
          </p:cNvSpPr>
          <p:nvPr/>
        </p:nvSpPr>
        <p:spPr bwMode="auto">
          <a:xfrm>
            <a:off x="1017430" y="1736500"/>
            <a:ext cx="6254840" cy="6032421"/>
          </a:xfrm>
          <a:prstGeom prst="rect">
            <a:avLst/>
          </a:prstGeom>
          <a:noFill/>
          <a:ln w="9525">
            <a:noFill/>
            <a:miter lim="800000"/>
            <a:headEnd/>
            <a:tailEnd/>
          </a:ln>
        </p:spPr>
        <p:txBody>
          <a:bodyPr wrap="square">
            <a:spAutoFit/>
          </a:bodyPr>
          <a:lstStyle/>
          <a:p>
            <a:pPr marL="800100" lvl="1" indent="-342900">
              <a:buFont typeface="Arial" pitchFamily="34" charset="0"/>
              <a:buChar char="•"/>
            </a:pPr>
            <a:r>
              <a:rPr lang="en-US" sz="2800" dirty="0" smtClean="0">
                <a:solidFill>
                  <a:schemeClr val="bg1"/>
                </a:solidFill>
              </a:rPr>
              <a:t>Consultation</a:t>
            </a:r>
          </a:p>
          <a:p>
            <a:pPr marL="1257300" lvl="2" indent="-342900">
              <a:buFont typeface="Wingdings" pitchFamily="2" charset="2"/>
              <a:buChar char="ü"/>
            </a:pPr>
            <a:r>
              <a:rPr lang="en-US" sz="2800" dirty="0" smtClean="0">
                <a:solidFill>
                  <a:schemeClr val="bg1"/>
                </a:solidFill>
              </a:rPr>
              <a:t>Call your regional consultant</a:t>
            </a:r>
          </a:p>
          <a:p>
            <a:pPr marL="800100" lvl="1" indent="-342900"/>
            <a:r>
              <a:rPr lang="en-US" sz="2800" dirty="0" smtClean="0">
                <a:solidFill>
                  <a:schemeClr val="bg1"/>
                </a:solidFill>
              </a:rPr>
              <a:t>		</a:t>
            </a:r>
          </a:p>
          <a:p>
            <a:pPr marL="800100" lvl="1" indent="-342900">
              <a:buFont typeface="Arial" pitchFamily="34" charset="0"/>
              <a:buChar char="•"/>
            </a:pPr>
            <a:r>
              <a:rPr lang="en-US" sz="2800" dirty="0" smtClean="0">
                <a:solidFill>
                  <a:schemeClr val="bg1"/>
                </a:solidFill>
              </a:rPr>
              <a:t>Forms Generation</a:t>
            </a:r>
          </a:p>
          <a:p>
            <a:pPr marL="1257300" lvl="2" indent="-342900">
              <a:buFont typeface="Wingdings" pitchFamily="2" charset="2"/>
              <a:buChar char="ü"/>
            </a:pPr>
            <a:r>
              <a:rPr lang="en-US" sz="2800" dirty="0" smtClean="0">
                <a:solidFill>
                  <a:schemeClr val="bg1"/>
                </a:solidFill>
              </a:rPr>
              <a:t>Transfer Agreement and Plan</a:t>
            </a:r>
            <a:endParaRPr lang="en-US" sz="2800" dirty="0">
              <a:solidFill>
                <a:schemeClr val="bg1"/>
              </a:solidFill>
            </a:endParaRPr>
          </a:p>
          <a:p>
            <a:pPr marL="800100" lvl="1" indent="-342900">
              <a:buFont typeface="Arial" pitchFamily="34" charset="0"/>
              <a:buChar char="•"/>
            </a:pPr>
            <a:endParaRPr lang="en-US" sz="2800" dirty="0">
              <a:solidFill>
                <a:schemeClr val="bg1"/>
              </a:solidFill>
            </a:endParaRPr>
          </a:p>
          <a:p>
            <a:pPr marL="800100" lvl="1" indent="-342900">
              <a:buFont typeface="Arial" pitchFamily="34" charset="0"/>
              <a:buChar char="•"/>
            </a:pPr>
            <a:r>
              <a:rPr lang="en-US" sz="2800" dirty="0" smtClean="0">
                <a:solidFill>
                  <a:schemeClr val="bg1"/>
                </a:solidFill>
              </a:rPr>
              <a:t>Transfer</a:t>
            </a:r>
          </a:p>
          <a:p>
            <a:pPr marL="1257300" lvl="2" indent="-342900">
              <a:buFont typeface="Wingdings" pitchFamily="2" charset="2"/>
              <a:buChar char="ü"/>
            </a:pPr>
            <a:r>
              <a:rPr lang="en-US" sz="2800" dirty="0" smtClean="0">
                <a:solidFill>
                  <a:schemeClr val="bg1"/>
                </a:solidFill>
              </a:rPr>
              <a:t>Secure SFTP or Hard Drive</a:t>
            </a:r>
            <a:endParaRPr lang="en-US" sz="2800" dirty="0">
              <a:solidFill>
                <a:schemeClr val="bg1"/>
              </a:solidFill>
            </a:endParaRPr>
          </a:p>
          <a:p>
            <a:pPr marL="800100" lvl="1" indent="-342900">
              <a:buFont typeface="Arial" pitchFamily="34" charset="0"/>
              <a:buChar char="•"/>
            </a:pPr>
            <a:endParaRPr lang="en-US" sz="2800" dirty="0">
              <a:solidFill>
                <a:schemeClr val="bg1"/>
              </a:solidFill>
            </a:endParaRPr>
          </a:p>
          <a:p>
            <a:pPr marL="800100" lvl="1" indent="-342900">
              <a:buFont typeface="Arial" pitchFamily="34" charset="0"/>
              <a:buChar char="•"/>
            </a:pPr>
            <a:r>
              <a:rPr lang="en-US" sz="2800" dirty="0" smtClean="0">
                <a:solidFill>
                  <a:schemeClr val="bg1"/>
                </a:solidFill>
              </a:rPr>
              <a:t>Ingestion</a:t>
            </a:r>
          </a:p>
          <a:p>
            <a:pPr marL="1257300" lvl="2" indent="-342900">
              <a:buFont typeface="Wingdings" pitchFamily="2" charset="2"/>
              <a:buChar char="ü"/>
            </a:pPr>
            <a:r>
              <a:rPr lang="en-US" sz="2800" dirty="0" smtClean="0">
                <a:solidFill>
                  <a:schemeClr val="bg1"/>
                </a:solidFill>
              </a:rPr>
              <a:t>Security and error checks</a:t>
            </a:r>
            <a:endParaRPr lang="en-US" sz="2800" dirty="0">
              <a:solidFill>
                <a:schemeClr val="bg1"/>
              </a:solidFill>
            </a:endParaRPr>
          </a:p>
          <a:p>
            <a:pPr marL="800100" lvl="1" indent="-342900">
              <a:buFont typeface="Arial" charset="0"/>
              <a:buNone/>
            </a:pPr>
            <a:endParaRPr lang="en-US" sz="2800" dirty="0">
              <a:solidFill>
                <a:schemeClr val="bg1"/>
              </a:solidFill>
            </a:endParaRPr>
          </a:p>
          <a:p>
            <a:pPr marL="800100" lvl="1" indent="-342900">
              <a:buFont typeface="Arial" charset="0"/>
              <a:buNone/>
            </a:pPr>
            <a:endParaRPr lang="en-US" sz="2000" dirty="0">
              <a:solidFill>
                <a:schemeClr val="bg1"/>
              </a:solidFill>
            </a:endParaRPr>
          </a:p>
          <a:p>
            <a:pPr marL="342900" indent="-342900">
              <a:spcBef>
                <a:spcPct val="50000"/>
              </a:spcBef>
            </a:pPr>
            <a:endParaRPr lang="en-US"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1676400" y="1066800"/>
            <a:ext cx="6096000" cy="731838"/>
          </a:xfrm>
          <a:prstGeom prst="rect">
            <a:avLst/>
          </a:prstGeom>
          <a:noFill/>
        </p:spPr>
        <p:txBody>
          <a:bodyPr/>
          <a:lstStyle/>
          <a:p>
            <a:pPr algn="ctr">
              <a:defRPr/>
            </a:pPr>
            <a:endParaRPr lang="en-US" sz="4400" kern="0" dirty="0">
              <a:solidFill>
                <a:schemeClr val="bg1"/>
              </a:solidFill>
              <a:latin typeface="+mj-lt"/>
              <a:ea typeface="+mj-ea"/>
              <a:cs typeface="+mj-cs"/>
            </a:endParaRPr>
          </a:p>
        </p:txBody>
      </p:sp>
      <p:sp>
        <p:nvSpPr>
          <p:cNvPr id="19459" name="TextBox 3"/>
          <p:cNvSpPr txBox="1">
            <a:spLocks noChangeArrowheads="1"/>
          </p:cNvSpPr>
          <p:nvPr/>
        </p:nvSpPr>
        <p:spPr bwMode="auto">
          <a:xfrm>
            <a:off x="1524000" y="762000"/>
            <a:ext cx="6400800" cy="1138238"/>
          </a:xfrm>
          <a:prstGeom prst="rect">
            <a:avLst/>
          </a:prstGeom>
          <a:noFill/>
          <a:ln w="9525">
            <a:noFill/>
            <a:miter lim="800000"/>
            <a:headEnd/>
            <a:tailEnd/>
          </a:ln>
        </p:spPr>
        <p:txBody>
          <a:bodyPr>
            <a:spAutoFit/>
          </a:bodyPr>
          <a:lstStyle/>
          <a:p>
            <a:pPr algn="ctr"/>
            <a:r>
              <a:rPr lang="en-US" sz="3600" dirty="0"/>
              <a:t>Transferring Your Records</a:t>
            </a:r>
          </a:p>
          <a:p>
            <a:pPr algn="ctr"/>
            <a:r>
              <a:rPr lang="en-US" sz="3200" dirty="0"/>
              <a:t>Biggest Challenge</a:t>
            </a:r>
          </a:p>
        </p:txBody>
      </p:sp>
      <p:sp>
        <p:nvSpPr>
          <p:cNvPr id="19460" name="Text Box 1031"/>
          <p:cNvSpPr txBox="1">
            <a:spLocks noChangeArrowheads="1"/>
          </p:cNvSpPr>
          <p:nvPr/>
        </p:nvSpPr>
        <p:spPr bwMode="auto">
          <a:xfrm>
            <a:off x="685800" y="2362200"/>
            <a:ext cx="7848600" cy="2698750"/>
          </a:xfrm>
          <a:prstGeom prst="rect">
            <a:avLst/>
          </a:prstGeom>
          <a:noFill/>
          <a:ln w="9525">
            <a:noFill/>
            <a:miter lim="800000"/>
            <a:headEnd/>
            <a:tailEnd/>
          </a:ln>
        </p:spPr>
        <p:txBody>
          <a:bodyPr>
            <a:spAutoFit/>
          </a:bodyPr>
          <a:lstStyle/>
          <a:p>
            <a:r>
              <a:rPr lang="en-US" sz="2400" dirty="0"/>
              <a:t>Biggest challenge to the Digital Archives:</a:t>
            </a:r>
            <a:r>
              <a:rPr lang="en-US" sz="2000" dirty="0"/>
              <a:t> </a:t>
            </a:r>
          </a:p>
          <a:p>
            <a:r>
              <a:rPr lang="en-US" sz="2000" dirty="0">
                <a:solidFill>
                  <a:schemeClr val="bg1"/>
                </a:solidFill>
              </a:rPr>
              <a:t>				Multiple proprietary formats!</a:t>
            </a:r>
          </a:p>
          <a:p>
            <a:endParaRPr lang="en-US" sz="2000" dirty="0">
              <a:solidFill>
                <a:schemeClr val="bg1"/>
              </a:solidFill>
            </a:endParaRPr>
          </a:p>
          <a:p>
            <a:r>
              <a:rPr lang="en-US" sz="2000" dirty="0">
                <a:solidFill>
                  <a:schemeClr val="bg1"/>
                </a:solidFill>
              </a:rPr>
              <a:t>When purchasing an electronic records management system, please let your vendor know that the Digital Archives has an acceptable data export format. We will be glad to work with your vendor so that we can preserve your records. </a:t>
            </a:r>
            <a:endParaRPr lang="en-US" sz="3600" dirty="0">
              <a:solidFill>
                <a:schemeClr val="bg1"/>
              </a:solidFill>
            </a:endParaRPr>
          </a:p>
          <a:p>
            <a:pPr>
              <a:spcBef>
                <a:spcPct val="50000"/>
              </a:spcBef>
            </a:pPr>
            <a:endParaRPr lang="en-US" dirty="0"/>
          </a:p>
        </p:txBody>
      </p:sp>
      <p:pic>
        <p:nvPicPr>
          <p:cNvPr id="5" name="Picture 4" descr="180px-BlackHole.jpg"/>
          <p:cNvPicPr>
            <a:picLocks noChangeAspect="1"/>
          </p:cNvPicPr>
          <p:nvPr/>
        </p:nvPicPr>
        <p:blipFill>
          <a:blip r:embed="rId3" cstate="print"/>
          <a:stretch>
            <a:fillRect/>
          </a:stretch>
        </p:blipFill>
        <p:spPr>
          <a:xfrm>
            <a:off x="6297769" y="4766856"/>
            <a:ext cx="2575775" cy="1878641"/>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974"/>
            <a:ext cx="8229600" cy="1143000"/>
          </a:xfrm>
        </p:spPr>
        <p:txBody>
          <a:bodyPr/>
          <a:lstStyle/>
          <a:p>
            <a:r>
              <a:rPr lang="en-US" dirty="0" smtClean="0">
                <a:solidFill>
                  <a:srgbClr val="FFFF00"/>
                </a:solidFill>
              </a:rPr>
              <a:t>   In conclusion…</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457200" y="1722710"/>
            <a:ext cx="8229600" cy="4525963"/>
          </a:xfrm>
        </p:spPr>
        <p:txBody>
          <a:bodyPr/>
          <a:lstStyle/>
          <a:p>
            <a:pPr marL="0" algn="ctr">
              <a:buNone/>
            </a:pPr>
            <a:r>
              <a:rPr lang="en-US" dirty="0" smtClean="0">
                <a:solidFill>
                  <a:schemeClr val="bg1"/>
                </a:solidFill>
              </a:rPr>
              <a:t>Explore available options, and adapt them to best serve agency needs and usage</a:t>
            </a:r>
          </a:p>
          <a:p>
            <a:pPr>
              <a:buNone/>
            </a:pPr>
            <a:endParaRPr lang="en-US" sz="800" dirty="0" smtClean="0">
              <a:solidFill>
                <a:schemeClr val="bg1"/>
              </a:solidFill>
            </a:endParaRPr>
          </a:p>
          <a:p>
            <a:pPr lvl="1"/>
            <a:r>
              <a:rPr lang="en-US" dirty="0" smtClean="0">
                <a:solidFill>
                  <a:schemeClr val="bg1"/>
                </a:solidFill>
              </a:rPr>
              <a:t>Establish policies, procedures, ground rules</a:t>
            </a:r>
          </a:p>
          <a:p>
            <a:pPr lvl="1"/>
            <a:r>
              <a:rPr lang="en-US" dirty="0" smtClean="0">
                <a:solidFill>
                  <a:schemeClr val="bg1"/>
                </a:solidFill>
              </a:rPr>
              <a:t>Take time to fully develop file structures and plan, plan, plan </a:t>
            </a:r>
            <a:r>
              <a:rPr lang="en-US" smtClean="0">
                <a:solidFill>
                  <a:schemeClr val="bg1"/>
                </a:solidFill>
              </a:rPr>
              <a:t>for implementation</a:t>
            </a:r>
            <a:endParaRPr lang="en-US" dirty="0" smtClean="0">
              <a:solidFill>
                <a:schemeClr val="bg1"/>
              </a:solidFill>
            </a:endParaRPr>
          </a:p>
          <a:p>
            <a:pPr lvl="1"/>
            <a:r>
              <a:rPr lang="en-US" dirty="0" smtClean="0">
                <a:solidFill>
                  <a:schemeClr val="bg1"/>
                </a:solidFill>
              </a:rPr>
              <a:t>Keep it as simple as possible</a:t>
            </a:r>
          </a:p>
          <a:p>
            <a:pPr lvl="1"/>
            <a:r>
              <a:rPr lang="en-US" dirty="0" smtClean="0">
                <a:solidFill>
                  <a:schemeClr val="bg1"/>
                </a:solidFill>
              </a:rPr>
              <a:t>Education, training, and more training</a:t>
            </a:r>
          </a:p>
          <a:p>
            <a:pPr lvl="1"/>
            <a:r>
              <a:rPr lang="en-US" dirty="0" smtClean="0">
                <a:solidFill>
                  <a:schemeClr val="bg1"/>
                </a:solidFill>
              </a:rPr>
              <a:t>Lots of patience  (Chocolate helps!)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71488" y="84455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solidFill>
                  <a:srgbClr val="FFFF00"/>
                </a:solidFill>
              </a:rPr>
              <a:t>WHAT IS A RECORD?   Quiz # 4</a:t>
            </a:r>
          </a:p>
        </p:txBody>
      </p:sp>
      <p:sp>
        <p:nvSpPr>
          <p:cNvPr id="12291" name="Content Placeholder 2"/>
          <p:cNvSpPr>
            <a:spLocks noGrp="1"/>
          </p:cNvSpPr>
          <p:nvPr>
            <p:ph idx="1"/>
          </p:nvPr>
        </p:nvSpPr>
        <p:spPr bwMode="auto">
          <a:xfrm>
            <a:off x="457200" y="19304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smtClean="0"/>
              <a:t>	</a:t>
            </a:r>
            <a:r>
              <a:rPr lang="en-US" dirty="0" smtClean="0">
                <a:solidFill>
                  <a:schemeClr val="bg1"/>
                </a:solidFill>
              </a:rPr>
              <a:t>Fire District #9 has </a:t>
            </a:r>
            <a:r>
              <a:rPr lang="en-US" dirty="0" err="1" smtClean="0">
                <a:solidFill>
                  <a:schemeClr val="bg1"/>
                </a:solidFill>
              </a:rPr>
              <a:t>Facebook</a:t>
            </a:r>
            <a:r>
              <a:rPr lang="en-US" dirty="0" smtClean="0">
                <a:solidFill>
                  <a:schemeClr val="bg1"/>
                </a:solidFill>
              </a:rPr>
              <a:t> and has invited public comment on a proposal for a new fire station.</a:t>
            </a:r>
          </a:p>
          <a:p>
            <a:pPr eaLnBrk="1" hangingPunct="1">
              <a:spcBef>
                <a:spcPct val="0"/>
              </a:spcBef>
              <a:buFontTx/>
              <a:buNone/>
            </a:pPr>
            <a:r>
              <a:rPr lang="en-US" dirty="0" smtClean="0">
                <a:solidFill>
                  <a:schemeClr val="bg1"/>
                </a:solidFill>
              </a:rPr>
              <a:t>	</a:t>
            </a:r>
          </a:p>
          <a:p>
            <a:pPr eaLnBrk="1" hangingPunct="1">
              <a:spcBef>
                <a:spcPct val="0"/>
              </a:spcBef>
              <a:buFontTx/>
              <a:buNone/>
            </a:pPr>
            <a:r>
              <a:rPr lang="en-US" dirty="0" smtClean="0">
                <a:solidFill>
                  <a:schemeClr val="bg1"/>
                </a:solidFill>
              </a:rPr>
              <a:t>	Is this a public record?</a:t>
            </a:r>
            <a:r>
              <a:rPr lang="en-US" dirty="0" smtClean="0"/>
              <a:t>  </a:t>
            </a:r>
          </a:p>
          <a:p>
            <a:pPr eaLnBrk="1" hangingPunct="1">
              <a:spcBef>
                <a:spcPct val="0"/>
              </a:spcBef>
              <a:buFontTx/>
              <a:buNone/>
            </a:pPr>
            <a:r>
              <a:rPr lang="en-US" dirty="0" smtClean="0">
                <a:solidFill>
                  <a:schemeClr val="bg1"/>
                </a:solidFill>
              </a:rPr>
              <a:t>			</a:t>
            </a:r>
          </a:p>
          <a:p>
            <a:pPr eaLnBrk="1" hangingPunct="1">
              <a:spcBef>
                <a:spcPct val="0"/>
              </a:spcBef>
              <a:buFontTx/>
              <a:buNone/>
            </a:pPr>
            <a:r>
              <a:rPr lang="en-US" dirty="0" smtClean="0">
                <a:solidFill>
                  <a:schemeClr val="bg1"/>
                </a:solidFill>
              </a:rPr>
              <a:t>                       □ Yes	          □ No</a:t>
            </a:r>
          </a:p>
          <a:p>
            <a:pPr eaLnBrk="1" hangingPunct="1">
              <a:spcBef>
                <a:spcPct val="0"/>
              </a:spcBef>
              <a:buFontTx/>
              <a:buNone/>
            </a:pPr>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529771" y="506325"/>
            <a:ext cx="8229600" cy="930589"/>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F4EF0E"/>
                </a:solidFill>
              </a:rPr>
              <a:t/>
            </a:r>
            <a:br>
              <a:rPr lang="en-US" b="1" dirty="0" smtClean="0">
                <a:solidFill>
                  <a:srgbClr val="F4EF0E"/>
                </a:solidFill>
              </a:rPr>
            </a:br>
            <a:r>
              <a:rPr lang="en-US" b="1" dirty="0" smtClean="0">
                <a:solidFill>
                  <a:srgbClr val="FFFF00"/>
                </a:solidFill>
              </a:rPr>
              <a:t>Questions?</a:t>
            </a:r>
          </a:p>
        </p:txBody>
      </p:sp>
      <p:sp>
        <p:nvSpPr>
          <p:cNvPr id="24579" name="Rectangle 3"/>
          <p:cNvSpPr>
            <a:spLocks noGrp="1" noChangeArrowheads="1"/>
          </p:cNvSpPr>
          <p:nvPr>
            <p:ph type="body" idx="1"/>
          </p:nvPr>
        </p:nvSpPr>
        <p:spPr bwMode="auto">
          <a:xfrm>
            <a:off x="342900" y="1654629"/>
            <a:ext cx="8801100" cy="4221982"/>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US" sz="2400" b="1" dirty="0" smtClean="0">
              <a:solidFill>
                <a:schemeClr val="bg1"/>
              </a:solidFill>
            </a:endParaRPr>
          </a:p>
          <a:p>
            <a:pPr algn="ctr">
              <a:buFontTx/>
              <a:buNone/>
            </a:pPr>
            <a:endParaRPr lang="en-US" sz="1200" b="1" dirty="0" smtClean="0">
              <a:solidFill>
                <a:schemeClr val="bg1"/>
              </a:solidFill>
            </a:endParaRPr>
          </a:p>
          <a:p>
            <a:pPr algn="ctr">
              <a:buFontTx/>
              <a:buNone/>
            </a:pPr>
            <a:r>
              <a:rPr lang="en-US" sz="2400" b="1" dirty="0" smtClean="0">
                <a:solidFill>
                  <a:schemeClr val="bg1"/>
                </a:solidFill>
              </a:rPr>
              <a:t>Records Management Helpdesk</a:t>
            </a:r>
          </a:p>
          <a:p>
            <a:pPr algn="ctr">
              <a:buFontTx/>
              <a:buNone/>
            </a:pPr>
            <a:r>
              <a:rPr lang="en-US" sz="2400" dirty="0" smtClean="0">
                <a:solidFill>
                  <a:srgbClr val="FFFF00"/>
                </a:solidFill>
              </a:rPr>
              <a:t>recordsmanagement@sos.wa.gov </a:t>
            </a:r>
          </a:p>
          <a:p>
            <a:pPr algn="ctr">
              <a:buFontTx/>
              <a:buNone/>
            </a:pPr>
            <a:endParaRPr lang="en-US" sz="1800" dirty="0" smtClean="0">
              <a:solidFill>
                <a:srgbClr val="FFFF00"/>
              </a:solidFill>
            </a:endParaRPr>
          </a:p>
          <a:p>
            <a:pPr algn="ctr">
              <a:buNone/>
            </a:pPr>
            <a:r>
              <a:rPr lang="en-US" sz="2800" i="1" dirty="0" smtClean="0">
                <a:solidFill>
                  <a:schemeClr val="bg1"/>
                </a:solidFill>
              </a:rPr>
              <a:t>Subscribe to listserv for the latest updates</a:t>
            </a:r>
          </a:p>
          <a:p>
            <a:pPr algn="ctr">
              <a:buFontTx/>
              <a:buNone/>
            </a:pPr>
            <a:r>
              <a:rPr lang="en-US" sz="2800" dirty="0" smtClean="0">
                <a:solidFill>
                  <a:srgbClr val="FFFF00"/>
                </a:solidFill>
              </a:rPr>
              <a:t>http://www.sos.wa.gov/archives/</a:t>
            </a:r>
          </a:p>
          <a:p>
            <a:pPr algn="ctr">
              <a:buFontTx/>
              <a:buNone/>
            </a:pPr>
            <a:r>
              <a:rPr lang="en-US" sz="2800" dirty="0" err="1" smtClean="0">
                <a:solidFill>
                  <a:srgbClr val="FFFF00"/>
                </a:solidFill>
              </a:rPr>
              <a:t>RecordsManagement</a:t>
            </a:r>
            <a:r>
              <a:rPr lang="en-US" sz="2800" dirty="0" smtClean="0">
                <a:solidFill>
                  <a:srgbClr val="FFFF00"/>
                </a:solidFill>
              </a:rPr>
              <a:t>/</a:t>
            </a:r>
          </a:p>
          <a:p>
            <a:pPr algn="ctr">
              <a:buFontTx/>
              <a:buNone/>
            </a:pPr>
            <a:endParaRPr lang="en-US" sz="2800" dirty="0" smtClean="0">
              <a:solidFill>
                <a:srgbClr val="FFFF00"/>
              </a:solidFill>
            </a:endParaRPr>
          </a:p>
          <a:p>
            <a:pPr algn="ctr">
              <a:buFontTx/>
              <a:buNone/>
            </a:pPr>
            <a:endParaRPr lang="en-US" sz="1200" b="1" dirty="0" smtClean="0">
              <a:solidFill>
                <a:schemeClr val="bg1"/>
              </a:solidFill>
            </a:endParaRPr>
          </a:p>
          <a:p>
            <a:pPr algn="ctr">
              <a:buFontTx/>
              <a:buNone/>
            </a:pPr>
            <a:endParaRPr lang="en-US" b="1" dirty="0" smtClean="0">
              <a:solidFill>
                <a:schemeClr val="bg1"/>
              </a:solidFill>
            </a:endParaRPr>
          </a:p>
          <a:p>
            <a:pPr algn="ctr">
              <a:buFontTx/>
              <a:buNone/>
            </a:pPr>
            <a:endParaRPr lang="en-US" b="1" dirty="0" smtClean="0">
              <a:solidFill>
                <a:schemeClr val="bg1"/>
              </a:solidFill>
            </a:endParaRPr>
          </a:p>
        </p:txBody>
      </p:sp>
      <p:sp>
        <p:nvSpPr>
          <p:cNvPr id="24580" name="Slide Number Placeholder 5"/>
          <p:cNvSpPr txBox="1">
            <a:spLocks/>
          </p:cNvSpPr>
          <p:nvPr/>
        </p:nvSpPr>
        <p:spPr bwMode="auto">
          <a:xfrm>
            <a:off x="8280400" y="6223000"/>
            <a:ext cx="2133600" cy="476250"/>
          </a:xfrm>
          <a:prstGeom prst="rect">
            <a:avLst/>
          </a:prstGeom>
          <a:noFill/>
          <a:ln w="9525">
            <a:noFill/>
            <a:miter lim="800000"/>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09600" y="5222875"/>
            <a:ext cx="8216900" cy="1236663"/>
          </a:xfrm>
          <a:prstGeom prst="rect">
            <a:avLst/>
          </a:prstGeom>
          <a:noFill/>
          <a:ln w="9525">
            <a:noFill/>
            <a:miter lim="800000"/>
            <a:headEnd/>
            <a:tailEnd/>
          </a:ln>
        </p:spPr>
        <p:txBody>
          <a:bodyPr>
            <a:spAutoFit/>
          </a:bodyPr>
          <a:lstStyle/>
          <a:p>
            <a:pPr algn="ctr" eaLnBrk="0" hangingPunct="0">
              <a:lnSpc>
                <a:spcPct val="90000"/>
              </a:lnSpc>
            </a:pPr>
            <a:r>
              <a:rPr lang="en-US" sz="2800" dirty="0">
                <a:cs typeface="Arial" pitchFamily="34" charset="0"/>
              </a:rPr>
              <a:t>Washington State Archives: </a:t>
            </a:r>
          </a:p>
          <a:p>
            <a:pPr algn="ctr" eaLnBrk="0" hangingPunct="0">
              <a:lnSpc>
                <a:spcPct val="90000"/>
              </a:lnSpc>
            </a:pPr>
            <a:r>
              <a:rPr lang="en-US" sz="2800" dirty="0">
                <a:cs typeface="Arial" pitchFamily="34" charset="0"/>
              </a:rPr>
              <a:t>Partners in preservation and access</a:t>
            </a:r>
          </a:p>
          <a:p>
            <a:pPr algn="ctr" eaLnBrk="0" hangingPunct="0"/>
            <a:r>
              <a:rPr lang="en-US" sz="2400" dirty="0" smtClean="0">
                <a:solidFill>
                  <a:schemeClr val="bg1"/>
                </a:solidFill>
                <a:cs typeface="Arial" pitchFamily="34" charset="0"/>
              </a:rPr>
              <a:t>www.sos.wa.gov/archives</a:t>
            </a:r>
            <a:endParaRPr lang="en-US" sz="2400" dirty="0">
              <a:solidFill>
                <a:schemeClr val="bg1"/>
              </a:solidFill>
              <a:cs typeface="Arial" pitchFamily="34" charset="0"/>
            </a:endParaRPr>
          </a:p>
        </p:txBody>
      </p:sp>
      <p:pic>
        <p:nvPicPr>
          <p:cNvPr id="95235" name="Picture 3" descr="OSOS 137"/>
          <p:cNvPicPr>
            <a:picLocks noChangeAspect="1" noChangeArrowheads="1"/>
          </p:cNvPicPr>
          <p:nvPr/>
        </p:nvPicPr>
        <p:blipFill>
          <a:blip r:embed="rId3" cstate="print">
            <a:lum bright="6000" contrast="6000"/>
          </a:blip>
          <a:srcRect l="7906" t="10550" r="13007" b="19444"/>
          <a:stretch>
            <a:fillRect/>
          </a:stretch>
        </p:blipFill>
        <p:spPr bwMode="auto">
          <a:xfrm>
            <a:off x="912813" y="720725"/>
            <a:ext cx="7369175" cy="4322763"/>
          </a:xfrm>
          <a:prstGeom prst="rect">
            <a:avLst/>
          </a:prstGeom>
          <a:noFill/>
          <a:ln w="9525">
            <a:noFill/>
            <a:miter lim="800000"/>
            <a:headEnd/>
            <a:tailEnd/>
          </a:ln>
        </p:spPr>
      </p:pic>
      <p:sp>
        <p:nvSpPr>
          <p:cNvPr id="943108" name="Text Box 4"/>
          <p:cNvSpPr txBox="1">
            <a:spLocks noChangeArrowheads="1"/>
          </p:cNvSpPr>
          <p:nvPr/>
        </p:nvSpPr>
        <p:spPr bwMode="auto">
          <a:xfrm>
            <a:off x="3219718" y="2397616"/>
            <a:ext cx="3271234" cy="954107"/>
          </a:xfrm>
          <a:prstGeom prst="rect">
            <a:avLst/>
          </a:prstGeom>
          <a:noFill/>
          <a:ln w="9525">
            <a:noFill/>
            <a:miter lim="800000"/>
            <a:headEnd/>
            <a:tailEnd/>
          </a:ln>
        </p:spPr>
        <p:txBody>
          <a:bodyPr wrap="square">
            <a:spAutoFit/>
          </a:bodyPr>
          <a:lstStyle/>
          <a:p>
            <a:pPr algn="ctr">
              <a:spcBef>
                <a:spcPts val="0"/>
              </a:spcBef>
            </a:pPr>
            <a:r>
              <a:rPr lang="en-US" sz="2800" b="1" dirty="0" smtClean="0">
                <a:solidFill>
                  <a:schemeClr val="hlink"/>
                </a:solidFill>
                <a:latin typeface="ElegaGarmnd BT" pitchFamily="18" charset="0"/>
              </a:rPr>
              <a:t>Records Rule! </a:t>
            </a:r>
          </a:p>
          <a:p>
            <a:pPr algn="ctr">
              <a:spcBef>
                <a:spcPts val="0"/>
              </a:spcBef>
            </a:pPr>
            <a:r>
              <a:rPr lang="en-US" sz="2800" b="1" dirty="0" smtClean="0">
                <a:solidFill>
                  <a:schemeClr val="hlink"/>
                </a:solidFill>
                <a:latin typeface="ElegaGarmnd BT" pitchFamily="18" charset="0"/>
              </a:rPr>
              <a:t>Thank </a:t>
            </a:r>
            <a:r>
              <a:rPr lang="en-US" sz="2800" b="1" dirty="0">
                <a:solidFill>
                  <a:schemeClr val="hlink"/>
                </a:solidFill>
                <a:latin typeface="ElegaGarmnd BT" pitchFamily="18" charset="0"/>
              </a:rPr>
              <a:t>You!</a:t>
            </a:r>
            <a:endParaRPr lang="en-US" sz="3000" dirty="0">
              <a:solidFill>
                <a:schemeClr val="hlink"/>
              </a:solidFill>
              <a:latin typeface="ElegaGarmnd BT"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943108"/>
                                        </p:tgtEl>
                                        <p:attrNameLst>
                                          <p:attrName>style.visibility</p:attrName>
                                        </p:attrNameLst>
                                      </p:cBhvr>
                                      <p:to>
                                        <p:strVal val="visible"/>
                                      </p:to>
                                    </p:set>
                                    <p:anim from="(-#ppt_w/2)" to="(#ppt_x)" calcmode="lin" valueType="num">
                                      <p:cBhvr>
                                        <p:cTn id="7" dur="600" fill="hold">
                                          <p:stCondLst>
                                            <p:cond delay="0"/>
                                          </p:stCondLst>
                                        </p:cTn>
                                        <p:tgtEl>
                                          <p:spTgt spid="943108"/>
                                        </p:tgtEl>
                                        <p:attrNameLst>
                                          <p:attrName>ppt_x</p:attrName>
                                        </p:attrNameLst>
                                      </p:cBhvr>
                                    </p:anim>
                                    <p:anim from="0" to="-1.0" calcmode="lin" valueType="num">
                                      <p:cBhvr>
                                        <p:cTn id="8" dur="200" decel="50000" autoRev="1" fill="hold">
                                          <p:stCondLst>
                                            <p:cond delay="600"/>
                                          </p:stCondLst>
                                        </p:cTn>
                                        <p:tgtEl>
                                          <p:spTgt spid="943108"/>
                                        </p:tgtEl>
                                        <p:attrNameLst>
                                          <p:attrName>xshear</p:attrName>
                                        </p:attrNameLst>
                                      </p:cBhvr>
                                    </p:anim>
                                    <p:animScale>
                                      <p:cBhvr>
                                        <p:cTn id="9" dur="200" decel="100000" autoRev="1" fill="hold">
                                          <p:stCondLst>
                                            <p:cond delay="600"/>
                                          </p:stCondLst>
                                        </p:cTn>
                                        <p:tgtEl>
                                          <p:spTgt spid="943108"/>
                                        </p:tgtEl>
                                      </p:cBhvr>
                                      <p:from x="100000" y="100000"/>
                                      <p:to x="80000" y="100000"/>
                                    </p:animScale>
                                    <p:anim by="(#ppt_h/3+#ppt_w*0.1)" calcmode="lin" valueType="num">
                                      <p:cBhvr additive="sum">
                                        <p:cTn id="10" dur="200" decel="100000" autoRev="1" fill="hold">
                                          <p:stCondLst>
                                            <p:cond delay="600"/>
                                          </p:stCondLst>
                                        </p:cTn>
                                        <p:tgtEl>
                                          <p:spTgt spid="94310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83335" y="1006654"/>
            <a:ext cx="8551572"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rgbClr val="FFFF00"/>
                </a:solidFill>
              </a:rPr>
              <a:t>Preservation of Electronic Records</a:t>
            </a:r>
          </a:p>
        </p:txBody>
      </p:sp>
      <p:sp>
        <p:nvSpPr>
          <p:cNvPr id="17411" name="Content Placeholder 2"/>
          <p:cNvSpPr>
            <a:spLocks noGrp="1"/>
          </p:cNvSpPr>
          <p:nvPr>
            <p:ph idx="1"/>
          </p:nvPr>
        </p:nvSpPr>
        <p:spPr bwMode="auto">
          <a:xfrm>
            <a:off x="246569" y="2292025"/>
            <a:ext cx="8615966" cy="3936015"/>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4000" b="1" dirty="0" smtClean="0">
                <a:solidFill>
                  <a:schemeClr val="bg1"/>
                </a:solidFill>
              </a:rPr>
              <a:t>WAC 434-662-040</a:t>
            </a:r>
          </a:p>
          <a:p>
            <a:pPr algn="ctr">
              <a:buFontTx/>
              <a:buNone/>
            </a:pPr>
            <a:endParaRPr lang="en-US" sz="1200" b="1" dirty="0" smtClean="0">
              <a:solidFill>
                <a:schemeClr val="bg1"/>
              </a:solidFill>
            </a:endParaRPr>
          </a:p>
          <a:p>
            <a:pPr algn="ctr">
              <a:buFontTx/>
              <a:buNone/>
            </a:pPr>
            <a:r>
              <a:rPr lang="en-US" sz="2800" b="1" dirty="0" smtClean="0">
                <a:solidFill>
                  <a:schemeClr val="bg1"/>
                </a:solidFill>
              </a:rPr>
              <a:t>Electronic records </a:t>
            </a:r>
            <a:r>
              <a:rPr lang="en-US" sz="2800" b="1" i="1" u="sng" dirty="0" smtClean="0">
                <a:solidFill>
                  <a:schemeClr val="bg1"/>
                </a:solidFill>
              </a:rPr>
              <a:t>must be retained in electronic format</a:t>
            </a:r>
            <a:r>
              <a:rPr lang="en-US" sz="2800" b="1" u="sng" dirty="0" smtClean="0">
                <a:solidFill>
                  <a:schemeClr val="bg1"/>
                </a:solidFill>
              </a:rPr>
              <a:t> </a:t>
            </a:r>
            <a:r>
              <a:rPr lang="en-US" sz="2800" b="1" i="1" u="sng" dirty="0" smtClean="0">
                <a:solidFill>
                  <a:schemeClr val="bg1"/>
                </a:solidFill>
              </a:rPr>
              <a:t>and remain usable, searchable, retrievable and authentic for the length of the designated retention period. </a:t>
            </a:r>
          </a:p>
          <a:p>
            <a:pPr algn="ctr">
              <a:buFontTx/>
              <a:buNone/>
            </a:pPr>
            <a:endParaRPr lang="en-US" sz="2800" i="1" u="sng" dirty="0" smtClean="0">
              <a:solidFill>
                <a:schemeClr val="bg1"/>
              </a:solidFill>
            </a:endParaRPr>
          </a:p>
          <a:p>
            <a:pPr algn="ctr">
              <a:buFontTx/>
              <a:buNone/>
            </a:pPr>
            <a:r>
              <a:rPr lang="en-US" dirty="0" smtClean="0"/>
              <a:t/>
            </a:r>
            <a:br>
              <a:rPr lang="en-US" dirty="0" smtClean="0"/>
            </a:br>
            <a:endParaRPr lang="en-US"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OS Header Template">
  <a:themeElements>
    <a:clrScheme name="OSOS Head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SOS Head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OSOS Head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OS Head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OS Head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OS Head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OS Head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OS Head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OS Head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OS Head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OS Head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OS Head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OS Head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OS Head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912FD22F6714AB6330FADE8254A37" ma:contentTypeVersion="0" ma:contentTypeDescription="Create a new document." ma:contentTypeScope="" ma:versionID="b2f986b2d5d6269aea55291c3ed3e41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221D05-7DE8-4C67-99F7-006E2D1D4381}"/>
</file>

<file path=customXml/itemProps2.xml><?xml version="1.0" encoding="utf-8"?>
<ds:datastoreItem xmlns:ds="http://schemas.openxmlformats.org/officeDocument/2006/customXml" ds:itemID="{C443A149-B41A-4AEC-9AF5-167F8BB2DC11}"/>
</file>

<file path=customXml/itemProps3.xml><?xml version="1.0" encoding="utf-8"?>
<ds:datastoreItem xmlns:ds="http://schemas.openxmlformats.org/officeDocument/2006/customXml" ds:itemID="{16047A78-6706-4E73-AC45-C0E4B1F5BAFF}"/>
</file>

<file path=docProps/app.xml><?xml version="1.0" encoding="utf-8"?>
<Properties xmlns="http://schemas.openxmlformats.org/officeDocument/2006/extended-properties" xmlns:vt="http://schemas.openxmlformats.org/officeDocument/2006/docPropsVTypes">
  <Template>Orbit</Template>
  <TotalTime>12666</TotalTime>
  <Words>3334</Words>
  <Application>Microsoft Office PowerPoint</Application>
  <PresentationFormat>On-screen Show (4:3)</PresentationFormat>
  <Paragraphs>547</Paragraphs>
  <Slides>81</Slides>
  <Notes>28</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OSOS Header Template</vt:lpstr>
      <vt:lpstr>Slide 1</vt:lpstr>
      <vt:lpstr>Overview</vt:lpstr>
      <vt:lpstr>RCW 40.14  Preservation and Destruction of Public Records</vt:lpstr>
      <vt:lpstr>Protect your public records</vt:lpstr>
      <vt:lpstr>WHAT IS A RECORD?  QUIZ # 1 </vt:lpstr>
      <vt:lpstr>WHAT IS A RECORD?  QUIZ # 2</vt:lpstr>
      <vt:lpstr>WHAT IS A RECORD?  QUIZ # 3</vt:lpstr>
      <vt:lpstr>WHAT IS A RECORD?   Quiz # 4</vt:lpstr>
      <vt:lpstr>Preservation of Electronic Records</vt:lpstr>
      <vt:lpstr>Designated retention period? Huh?</vt:lpstr>
      <vt:lpstr>Regardless of format – use for both paper and electronic records</vt:lpstr>
      <vt:lpstr>“Defensible Disposition”</vt:lpstr>
      <vt:lpstr>Approved schedules  available online</vt:lpstr>
      <vt:lpstr>Can I Print and Then Delete Electronic Records?</vt:lpstr>
      <vt:lpstr>Why Printing Doesn’t Work</vt:lpstr>
      <vt:lpstr>What is a “Born Digital” Record?</vt:lpstr>
      <vt:lpstr>What is “Born Digital”? #1</vt:lpstr>
      <vt:lpstr>What is “Born Digital”? #2</vt:lpstr>
      <vt:lpstr>Digitized Records Can I Scan and Toss? </vt:lpstr>
      <vt:lpstr>“Scanning and Tossing” Requirements</vt:lpstr>
      <vt:lpstr>“Scanning and Tossing”: Primary Concerns</vt:lpstr>
      <vt:lpstr>Managing Electronic Records</vt:lpstr>
      <vt:lpstr>Why not just keep it all? Consider this: </vt:lpstr>
      <vt:lpstr>So where do you start?</vt:lpstr>
      <vt:lpstr>Put out the fire</vt:lpstr>
      <vt:lpstr> A winning strategy for electronic records</vt:lpstr>
      <vt:lpstr>Identify</vt:lpstr>
      <vt:lpstr>Use RM to identify improvements to process</vt:lpstr>
      <vt:lpstr>Organize  Using what you have</vt:lpstr>
      <vt:lpstr>File it – it’s not just for paper</vt:lpstr>
      <vt:lpstr>Create a plan</vt:lpstr>
      <vt:lpstr>Disposition- Do it!</vt:lpstr>
      <vt:lpstr>Electronic Record Life Cycle</vt:lpstr>
      <vt:lpstr>Little or no retention</vt:lpstr>
      <vt:lpstr>Organizing Emails – Option 1 Within email application </vt:lpstr>
      <vt:lpstr>For example</vt:lpstr>
      <vt:lpstr>Another example    Outlook file structure</vt:lpstr>
      <vt:lpstr>Organizing E-mails – Option 2 Using shared drive or network server </vt:lpstr>
      <vt:lpstr>Can look like this</vt:lpstr>
      <vt:lpstr>Next click</vt:lpstr>
      <vt:lpstr>Slide 41</vt:lpstr>
      <vt:lpstr>Slide 42</vt:lpstr>
      <vt:lpstr>Slide 43</vt:lpstr>
      <vt:lpstr>Another example</vt:lpstr>
      <vt:lpstr>Local Gov’t CORE</vt:lpstr>
      <vt:lpstr>An example</vt:lpstr>
      <vt:lpstr>Local Govt CORE</vt:lpstr>
      <vt:lpstr>Local Gov’t CORE</vt:lpstr>
      <vt:lpstr>Fire and Emergency</vt:lpstr>
      <vt:lpstr>Example file plan</vt:lpstr>
      <vt:lpstr>Law Enforcement</vt:lpstr>
      <vt:lpstr>Slide 52</vt:lpstr>
      <vt:lpstr>What About Text Messages?</vt:lpstr>
      <vt:lpstr>Helpful hints</vt:lpstr>
      <vt:lpstr>What About Websites?  Records Retention – 3 areas</vt:lpstr>
      <vt:lpstr>Website Design / Architecture</vt:lpstr>
      <vt:lpstr>Content</vt:lpstr>
      <vt:lpstr>Slide 58</vt:lpstr>
      <vt:lpstr>Secondary Copies - Retention</vt:lpstr>
      <vt:lpstr>Slide 60</vt:lpstr>
      <vt:lpstr>Content – Database-Driven</vt:lpstr>
      <vt:lpstr>Online registration - database</vt:lpstr>
      <vt:lpstr>Why Document Changes</vt:lpstr>
      <vt:lpstr>Capturing websites</vt:lpstr>
      <vt:lpstr>What about databases?</vt:lpstr>
      <vt:lpstr>Capturing databases</vt:lpstr>
      <vt:lpstr>Do you?</vt:lpstr>
      <vt:lpstr>Points to ponder</vt:lpstr>
      <vt:lpstr>TOS Agreement = Contract</vt:lpstr>
      <vt:lpstr>Hot off the press</vt:lpstr>
      <vt:lpstr>Slide 71</vt:lpstr>
      <vt:lpstr>Tips and tools to aid social media retention</vt:lpstr>
      <vt:lpstr>Going to the cloud</vt:lpstr>
      <vt:lpstr>Clouding the issue</vt:lpstr>
      <vt:lpstr>Slide 75</vt:lpstr>
      <vt:lpstr>Slide 76</vt:lpstr>
      <vt:lpstr>Slide 77</vt:lpstr>
      <vt:lpstr>Slide 78</vt:lpstr>
      <vt:lpstr>   In conclusion… </vt:lpstr>
      <vt:lpstr> Questions?</vt:lpstr>
      <vt:lpstr>Slide 81</vt:lpstr>
    </vt:vector>
  </TitlesOfParts>
  <Company>Secretary of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Terri Juillerat</dc:creator>
  <cp:lastModifiedBy>lkoziara</cp:lastModifiedBy>
  <cp:revision>785</cp:revision>
  <dcterms:created xsi:type="dcterms:W3CDTF">2002-07-17T15:22:37Z</dcterms:created>
  <dcterms:modified xsi:type="dcterms:W3CDTF">2012-03-19T21:29:27Z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0x01010078B912FD22F6714AB6330FADE8254A37</vt:lpwstr>
  </property>
</Properties>
</file>