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5.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34.xml" ContentType="application/vnd.openxmlformats-officedocument.presentationml.slide+xml"/>
  <Override PartName="/ppt/slides/slide89.xml" ContentType="application/vnd.openxmlformats-officedocument.presentationml.slide+xml"/>
  <Override PartName="/ppt/slides/slide9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22.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100.xml" ContentType="application/vnd.openxmlformats-officedocument.presentationml.slide+xml"/>
  <Override PartName="/ppt/slides/slide96.xml" ContentType="application/vnd.openxmlformats-officedocument.presentationml.slide+xml"/>
  <Override PartName="/ppt/slides/slide3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theme/themeOverride2.xml" ContentType="application/vnd.openxmlformats-officedocument.themeOverride+xml"/>
  <Override PartName="/ppt/notesMasters/notesMaster1.xml" ContentType="application/vnd.openxmlformats-officedocument.presentationml.notesMaster+xml"/>
  <Override PartName="/ppt/theme/themeOverride1.xml" ContentType="application/vnd.openxmlformats-officedocument.themeOverride+xml"/>
  <Override PartName="/ppt/theme/themeOverride4.xml" ContentType="application/vnd.openxmlformats-officedocument.themeOverride+xml"/>
  <Override PartName="/ppt/commentAuthors.xml" ContentType="application/vnd.openxmlformats-officedocument.presentationml.commentAuthors+xml"/>
  <Override PartName="/ppt/theme/theme1.xml" ContentType="application/vnd.openxmlformats-officedocument.theme+xml"/>
  <Override PartName="/ppt/theme/themeOverride3.xml" ContentType="application/vnd.openxmlformats-officedocument.themeOverrid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2"/>
  </p:notesMasterIdLst>
  <p:handoutMasterIdLst>
    <p:handoutMasterId r:id="rId103"/>
  </p:handoutMasterIdLst>
  <p:sldIdLst>
    <p:sldId id="256" r:id="rId2"/>
    <p:sldId id="311" r:id="rId3"/>
    <p:sldId id="378" r:id="rId4"/>
    <p:sldId id="360" r:id="rId5"/>
    <p:sldId id="347" r:id="rId6"/>
    <p:sldId id="350" r:id="rId7"/>
    <p:sldId id="309" r:id="rId8"/>
    <p:sldId id="359" r:id="rId9"/>
    <p:sldId id="351" r:id="rId10"/>
    <p:sldId id="307" r:id="rId11"/>
    <p:sldId id="304" r:id="rId12"/>
    <p:sldId id="305" r:id="rId13"/>
    <p:sldId id="306" r:id="rId14"/>
    <p:sldId id="385" r:id="rId15"/>
    <p:sldId id="346" r:id="rId16"/>
    <p:sldId id="352" r:id="rId17"/>
    <p:sldId id="310" r:id="rId18"/>
    <p:sldId id="386" r:id="rId19"/>
    <p:sldId id="400" r:id="rId20"/>
    <p:sldId id="389" r:id="rId21"/>
    <p:sldId id="388" r:id="rId22"/>
    <p:sldId id="391" r:id="rId23"/>
    <p:sldId id="393" r:id="rId24"/>
    <p:sldId id="390" r:id="rId25"/>
    <p:sldId id="392" r:id="rId26"/>
    <p:sldId id="387" r:id="rId27"/>
    <p:sldId id="384" r:id="rId28"/>
    <p:sldId id="312" r:id="rId29"/>
    <p:sldId id="375" r:id="rId30"/>
    <p:sldId id="370" r:id="rId31"/>
    <p:sldId id="367" r:id="rId32"/>
    <p:sldId id="371" r:id="rId33"/>
    <p:sldId id="368" r:id="rId34"/>
    <p:sldId id="369" r:id="rId35"/>
    <p:sldId id="374" r:id="rId36"/>
    <p:sldId id="376" r:id="rId37"/>
    <p:sldId id="372" r:id="rId38"/>
    <p:sldId id="315" r:id="rId39"/>
    <p:sldId id="363" r:id="rId40"/>
    <p:sldId id="413" r:id="rId41"/>
    <p:sldId id="364" r:id="rId42"/>
    <p:sldId id="365" r:id="rId43"/>
    <p:sldId id="379" r:id="rId44"/>
    <p:sldId id="414" r:id="rId45"/>
    <p:sldId id="415" r:id="rId46"/>
    <p:sldId id="416" r:id="rId47"/>
    <p:sldId id="353" r:id="rId48"/>
    <p:sldId id="313" r:id="rId49"/>
    <p:sldId id="342" r:id="rId50"/>
    <p:sldId id="366" r:id="rId51"/>
    <p:sldId id="396" r:id="rId52"/>
    <p:sldId id="317" r:id="rId53"/>
    <p:sldId id="394" r:id="rId54"/>
    <p:sldId id="395" r:id="rId55"/>
    <p:sldId id="354" r:id="rId56"/>
    <p:sldId id="318" r:id="rId57"/>
    <p:sldId id="320" r:id="rId58"/>
    <p:sldId id="417" r:id="rId59"/>
    <p:sldId id="355" r:id="rId60"/>
    <p:sldId id="402" r:id="rId61"/>
    <p:sldId id="323" r:id="rId62"/>
    <p:sldId id="412" r:id="rId63"/>
    <p:sldId id="326" r:id="rId64"/>
    <p:sldId id="327" r:id="rId65"/>
    <p:sldId id="328" r:id="rId66"/>
    <p:sldId id="264" r:id="rId67"/>
    <p:sldId id="288" r:id="rId68"/>
    <p:sldId id="289" r:id="rId69"/>
    <p:sldId id="290" r:id="rId70"/>
    <p:sldId id="291" r:id="rId71"/>
    <p:sldId id="292" r:id="rId72"/>
    <p:sldId id="301" r:id="rId73"/>
    <p:sldId id="295" r:id="rId74"/>
    <p:sldId id="294" r:id="rId75"/>
    <p:sldId id="296" r:id="rId76"/>
    <p:sldId id="298" r:id="rId77"/>
    <p:sldId id="297" r:id="rId78"/>
    <p:sldId id="344" r:id="rId79"/>
    <p:sldId id="300" r:id="rId80"/>
    <p:sldId id="338" r:id="rId81"/>
    <p:sldId id="403" r:id="rId82"/>
    <p:sldId id="266" r:id="rId83"/>
    <p:sldId id="404" r:id="rId84"/>
    <p:sldId id="356" r:id="rId85"/>
    <p:sldId id="336" r:id="rId86"/>
    <p:sldId id="377" r:id="rId87"/>
    <p:sldId id="418" r:id="rId88"/>
    <p:sldId id="357" r:id="rId89"/>
    <p:sldId id="406" r:id="rId90"/>
    <p:sldId id="337" r:id="rId91"/>
    <p:sldId id="419" r:id="rId92"/>
    <p:sldId id="339" r:id="rId93"/>
    <p:sldId id="358" r:id="rId94"/>
    <p:sldId id="340" r:id="rId95"/>
    <p:sldId id="408" r:id="rId96"/>
    <p:sldId id="401" r:id="rId97"/>
    <p:sldId id="409" r:id="rId98"/>
    <p:sldId id="411" r:id="rId99"/>
    <p:sldId id="410" r:id="rId100"/>
    <p:sldId id="407" r:id="rId10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is"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50" d="100"/>
          <a:sy n="50" d="100"/>
        </p:scale>
        <p:origin x="-1050" y="-1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3" d="100"/>
          <a:sy n="43" d="100"/>
        </p:scale>
        <p:origin x="-208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108"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ustomXml" Target="../customXml/item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1440" tIns="45720" rIns="91440" bIns="45720" rtlCol="0"/>
          <a:lstStyle>
            <a:lvl1pPr algn="r">
              <a:defRPr sz="1200"/>
            </a:lvl1pPr>
          </a:lstStyle>
          <a:p>
            <a:fld id="{5E7D9C5C-A250-4FB0-B368-523360E6D055}" type="datetimeFigureOut">
              <a:rPr lang="en-US" smtClean="0"/>
              <a:pPr/>
              <a:t>4/4/2011</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1440" tIns="45720" rIns="91440" bIns="45720" rtlCol="0" anchor="b"/>
          <a:lstStyle>
            <a:lvl1pPr algn="r">
              <a:defRPr sz="1200"/>
            </a:lvl1pPr>
          </a:lstStyle>
          <a:p>
            <a:fld id="{65DC4785-25BD-49FF-8933-3902D05ED791}" type="slidenum">
              <a:rPr lang="en-US" smtClean="0"/>
              <a:pPr/>
              <a:t>‹#›</a:t>
            </a:fld>
            <a:endParaRPr lang="en-US"/>
          </a:p>
        </p:txBody>
      </p:sp>
    </p:spTree>
    <p:extLst>
      <p:ext uri="{BB962C8B-B14F-4D97-AF65-F5344CB8AC3E}">
        <p14:creationId xmlns:p14="http://schemas.microsoft.com/office/powerpoint/2010/main" val="3284834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35FD131-0E32-4AE7-81D2-AF044FAC4351}" type="datetimeFigureOut">
              <a:rPr lang="en-US"/>
              <a:pPr>
                <a:defRPr/>
              </a:pPr>
              <a:t>4/4/2011</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61EE1A9-74D0-44C9-8924-FEA0E90FFD68}" type="slidenum">
              <a:rPr lang="en-US"/>
              <a:pPr>
                <a:defRPr/>
              </a:pPr>
              <a:t>‹#›</a:t>
            </a:fld>
            <a:endParaRPr lang="en-US"/>
          </a:p>
        </p:txBody>
      </p:sp>
    </p:spTree>
    <p:extLst>
      <p:ext uri="{BB962C8B-B14F-4D97-AF65-F5344CB8AC3E}">
        <p14:creationId xmlns:p14="http://schemas.microsoft.com/office/powerpoint/2010/main" val="22460965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D1AEC52D-DA23-46E2-B983-DB5158FC261E}" type="datetimeFigureOut">
              <a:rPr lang="en-US"/>
              <a:pPr>
                <a:defRPr/>
              </a:pPr>
              <a:t>4/4/2011</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43D1780F-BB86-4CC8-8382-CF4A4B4CB97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E002706-8023-4873-B863-253440B92707}" type="datetimeFigureOut">
              <a:rPr lang="en-US"/>
              <a:pPr>
                <a:defRPr/>
              </a:pPr>
              <a:t>4/4/2011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2E47C74-53D1-41CC-975B-FAC5B205E51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96D78D6-CF83-48DF-887E-26CE6B032792}" type="datetimeFigureOut">
              <a:rPr lang="en-US"/>
              <a:pPr>
                <a:defRPr/>
              </a:pPr>
              <a:t>4/4/2011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9A9D66B-9201-4B65-8D40-99B26C41748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9C7B2A04-0AC8-4A9E-8C54-6BA5E32BA2A0}" type="datetimeFigureOut">
              <a:rPr lang="en-US"/>
              <a:pPr>
                <a:defRPr/>
              </a:pPr>
              <a:t>4/4/2011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DAE44AA-0DEC-452A-9339-233507DA97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83D314D4-DFEC-494A-BB1F-55C7F10B3AB4}" type="datetimeFigureOut">
              <a:rPr lang="en-US"/>
              <a:pPr>
                <a:defRPr/>
              </a:pPr>
              <a:t>4/4/2011</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DB223162-722F-472E-8642-07E8D70DDCC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476ECB59-C4AA-4CDF-B6F7-B22209DC4721}" type="datetimeFigureOut">
              <a:rPr lang="en-US"/>
              <a:pPr>
                <a:defRPr/>
              </a:pPr>
              <a:t>4/4/2011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9ACB8D9-C738-4375-AED5-FA0AAD48C29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0E3DCCFA-B74F-4F23-A248-E997BEC68329}" type="datetimeFigureOut">
              <a:rPr lang="en-US"/>
              <a:pPr>
                <a:defRPr/>
              </a:pPr>
              <a:t>4/4/2011</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49A97E1F-5CD3-43F9-AE8A-4866155841A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EAEFC41F-AD51-4AC5-94C7-A5C731A2FFEF}" type="datetimeFigureOut">
              <a:rPr lang="en-US"/>
              <a:pPr>
                <a:defRPr/>
              </a:pPr>
              <a:t>4/4/2011</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B0080130-C6FC-44F5-BED1-420DF0E1365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006EE34-DDCF-4F5C-BC31-5773F5831CCE}" type="datetimeFigureOut">
              <a:rPr lang="en-US"/>
              <a:pPr>
                <a:defRPr/>
              </a:pPr>
              <a:t>4/4/2011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C95835E-D548-4DB6-9176-D99D6133C8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B32132B7-F29B-4AC5-AA54-35A8C8D27B69}" type="datetimeFigureOut">
              <a:rPr lang="en-US"/>
              <a:pPr>
                <a:defRPr/>
              </a:pPr>
              <a:t>4/4/2011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DDADC1AD-82D2-4432-A8BE-91E8C6D344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731C84CA-3337-49D1-A984-094C1084FC6A}" type="datetimeFigureOut">
              <a:rPr lang="en-US"/>
              <a:pPr>
                <a:defRPr/>
              </a:pPr>
              <a:t>4/4/2011</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3C610D42-8A17-4245-B582-06727112365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411FB1D6-B246-48DC-956E-F61F1478BD5D}" type="datetimeFigureOut">
              <a:rPr lang="en-US"/>
              <a:pPr>
                <a:defRPr/>
              </a:pPr>
              <a:t>4/4/2011</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9A7B7074-6C20-48CD-8478-2EA41FE6FA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697" r:id="rId2"/>
    <p:sldLayoutId id="2147483702" r:id="rId3"/>
    <p:sldLayoutId id="2147483703" r:id="rId4"/>
    <p:sldLayoutId id="2147483704" r:id="rId5"/>
    <p:sldLayoutId id="2147483705" r:id="rId6"/>
    <p:sldLayoutId id="2147483698" r:id="rId7"/>
    <p:sldLayoutId id="2147483706" r:id="rId8"/>
    <p:sldLayoutId id="2147483707" r:id="rId9"/>
    <p:sldLayoutId id="2147483699" r:id="rId10"/>
    <p:sldLayoutId id="214748370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alibri" pitchFamily="34" charset="0"/>
        </a:defRPr>
      </a:lvl2pPr>
      <a:lvl3pPr algn="l" rtl="0" eaLnBrk="0" fontAlgn="base" hangingPunct="0">
        <a:spcBef>
          <a:spcPct val="0"/>
        </a:spcBef>
        <a:spcAft>
          <a:spcPct val="0"/>
        </a:spcAft>
        <a:defRPr sz="4100" b="1">
          <a:solidFill>
            <a:schemeClr val="tx2"/>
          </a:solidFill>
          <a:latin typeface="Calibri" pitchFamily="34" charset="0"/>
        </a:defRPr>
      </a:lvl3pPr>
      <a:lvl4pPr algn="l" rtl="0" eaLnBrk="0" fontAlgn="base" hangingPunct="0">
        <a:spcBef>
          <a:spcPct val="0"/>
        </a:spcBef>
        <a:spcAft>
          <a:spcPct val="0"/>
        </a:spcAft>
        <a:defRPr sz="4100" b="1">
          <a:solidFill>
            <a:schemeClr val="tx2"/>
          </a:solidFill>
          <a:latin typeface="Calibri" pitchFamily="34" charset="0"/>
        </a:defRPr>
      </a:lvl4pPr>
      <a:lvl5pPr algn="l" rtl="0" eaLnBrk="0" fontAlgn="base" hangingPunct="0">
        <a:spcBef>
          <a:spcPct val="0"/>
        </a:spcBef>
        <a:spcAft>
          <a:spcPct val="0"/>
        </a:spcAft>
        <a:defRPr sz="4100" b="1">
          <a:solidFill>
            <a:schemeClr val="tx2"/>
          </a:solidFill>
          <a:latin typeface="Calibri" pitchFamily="34" charset="0"/>
        </a:defRPr>
      </a:lvl5pPr>
      <a:lvl6pPr marL="457200" algn="l" rtl="0" fontAlgn="base">
        <a:spcBef>
          <a:spcPct val="0"/>
        </a:spcBef>
        <a:spcAft>
          <a:spcPct val="0"/>
        </a:spcAft>
        <a:defRPr sz="4100" b="1">
          <a:solidFill>
            <a:schemeClr val="tx2"/>
          </a:solidFill>
          <a:latin typeface="Calibri" pitchFamily="34" charset="0"/>
        </a:defRPr>
      </a:lvl6pPr>
      <a:lvl7pPr marL="914400" algn="l" rtl="0" fontAlgn="base">
        <a:spcBef>
          <a:spcPct val="0"/>
        </a:spcBef>
        <a:spcAft>
          <a:spcPct val="0"/>
        </a:spcAft>
        <a:defRPr sz="4100" b="1">
          <a:solidFill>
            <a:schemeClr val="tx2"/>
          </a:solidFill>
          <a:latin typeface="Calibri" pitchFamily="34" charset="0"/>
        </a:defRPr>
      </a:lvl7pPr>
      <a:lvl8pPr marL="1371600" algn="l" rtl="0" fontAlgn="base">
        <a:spcBef>
          <a:spcPct val="0"/>
        </a:spcBef>
        <a:spcAft>
          <a:spcPct val="0"/>
        </a:spcAft>
        <a:defRPr sz="4100" b="1">
          <a:solidFill>
            <a:schemeClr val="tx2"/>
          </a:solidFill>
          <a:latin typeface="Calibri" pitchFamily="34" charset="0"/>
        </a:defRPr>
      </a:lvl8pPr>
      <a:lvl9pPr marL="1828800" algn="l" rtl="0" fontAlgn="base">
        <a:spcBef>
          <a:spcPct val="0"/>
        </a:spcBef>
        <a:spcAft>
          <a:spcPct val="0"/>
        </a:spcAft>
        <a:defRPr sz="4100" b="1">
          <a:solidFill>
            <a:schemeClr val="tx2"/>
          </a:solidFill>
          <a:latin typeface="Calibri"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file:///C:\Users\ntrench\Documents\IRM%20Lesson\Merseyside%20Videos\Merseyside%2010%20Minute.wmv" TargetMode="External"/><Relationship Id="rId5" Type="http://schemas.openxmlformats.org/officeDocument/2006/relationships/image" Target="../media/image10.png"/><Relationship Id="rId4" Type="http://schemas.openxmlformats.org/officeDocument/2006/relationships/image" Target="../media/image9.jpeg"/></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ntrench\Documents\IRM%20Lesson\Merseyside%20Videos\Merseyside%20Part%201.wmv" TargetMode="Externa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ntrench\Documents\IRM%20Lesson\Merseyside%20Videos\Merseyside%20Part%203.wmv"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file:///C:\Users\ntrench\Documents\IRM%20Lesson\Merseyside%20Videos\Merseyside%20Part%204.wmv" TargetMode="External"/><Relationship Id="rId5" Type="http://schemas.openxmlformats.org/officeDocument/2006/relationships/image" Target="../media/image16.png"/><Relationship Id="rId4" Type="http://schemas.openxmlformats.org/officeDocument/2006/relationships/image" Target="../media/image9.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829761"/>
          </a:xfrm>
        </p:spPr>
        <p:txBody>
          <a:bodyPr>
            <a:noAutofit/>
          </a:bodyPr>
          <a:lstStyle/>
          <a:p>
            <a:pPr algn="l" eaLnBrk="1" fontAlgn="auto" hangingPunct="1">
              <a:spcAft>
                <a:spcPts val="0"/>
              </a:spcAft>
              <a:defRPr/>
            </a:pPr>
            <a:r>
              <a:rPr lang="en-US" sz="4400" dirty="0" smtClean="0">
                <a:effectLst/>
              </a:rPr>
              <a:t>Community Risk Reduction for Fire Department Leaders, Part 1. Introduction</a:t>
            </a:r>
            <a:endParaRPr lang="en-US" sz="4400" dirty="0">
              <a:effectLst/>
            </a:endParaRPr>
          </a:p>
        </p:txBody>
      </p:sp>
      <p:sp>
        <p:nvSpPr>
          <p:cNvPr id="10243" name="Subtitle 2"/>
          <p:cNvSpPr>
            <a:spLocks noGrp="1"/>
          </p:cNvSpPr>
          <p:nvPr>
            <p:ph type="subTitle" idx="1"/>
          </p:nvPr>
        </p:nvSpPr>
        <p:spPr>
          <a:xfrm>
            <a:off x="685800" y="3611563"/>
            <a:ext cx="7772400" cy="1200150"/>
          </a:xfrm>
        </p:spPr>
        <p:txBody>
          <a:bodyPr/>
          <a:lstStyle/>
          <a:p>
            <a:pPr marR="0" eaLnBrk="1" hangingPunct="1"/>
            <a:endParaRPr lang="en-US" dirty="0" smtClean="0"/>
          </a:p>
        </p:txBody>
      </p:sp>
      <p:pic>
        <p:nvPicPr>
          <p:cNvPr id="4"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48400" y="3458552"/>
            <a:ext cx="2362200" cy="1336884"/>
          </a:xfrm>
          <a:prstGeom prst="rect">
            <a:avLst/>
          </a:prstGeom>
          <a:noFill/>
        </p:spPr>
      </p:pic>
      <p:pic>
        <p:nvPicPr>
          <p:cNvPr id="2051"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238526"/>
            <a:ext cx="1714501" cy="16502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229600" cy="4525962"/>
          </a:xfrm>
        </p:spPr>
        <p:txBody>
          <a:bodyPr/>
          <a:lstStyle/>
          <a:p>
            <a:pPr>
              <a:buNone/>
            </a:pPr>
            <a:r>
              <a:rPr lang="en-US" sz="3600" b="1" dirty="0" smtClean="0">
                <a:solidFill>
                  <a:srgbClr val="FF0000"/>
                </a:solidFill>
              </a:rPr>
              <a:t>The GOAL </a:t>
            </a:r>
            <a:r>
              <a:rPr lang="en-US" sz="2800" b="1" dirty="0" smtClean="0"/>
              <a:t>for </a:t>
            </a:r>
            <a:r>
              <a:rPr lang="en-US" sz="2800" b="1" dirty="0"/>
              <a:t>the lesson is to introduce community risk </a:t>
            </a:r>
            <a:r>
              <a:rPr lang="en-US" sz="2800" b="1" dirty="0" smtClean="0"/>
              <a:t>reduction as a strategy for fire departments, introduce </a:t>
            </a:r>
            <a:r>
              <a:rPr lang="en-US" sz="2800" b="1" dirty="0"/>
              <a:t>preparing a CRR station </a:t>
            </a:r>
            <a:r>
              <a:rPr lang="en-US" sz="2800" b="1" dirty="0" smtClean="0"/>
              <a:t>plan, </a:t>
            </a:r>
            <a:r>
              <a:rPr lang="en-US" sz="2800" b="1" dirty="0"/>
              <a:t>develop positive attitudes about community risk reduction </a:t>
            </a:r>
            <a:r>
              <a:rPr lang="en-US" sz="2800" b="1" dirty="0" smtClean="0"/>
              <a:t>and provide </a:t>
            </a:r>
            <a:r>
              <a:rPr lang="en-US" sz="2800" b="1" dirty="0"/>
              <a:t>motivation to learn more about CRR</a:t>
            </a:r>
            <a:r>
              <a:rPr lang="en-US" sz="2800" b="1" dirty="0" smtClean="0"/>
              <a:t>.</a:t>
            </a:r>
            <a:endParaRPr lang="en-US" sz="2800" b="1" dirty="0">
              <a:solidFill>
                <a:srgbClr val="FF0000"/>
              </a:solidFill>
            </a:endParaRPr>
          </a:p>
          <a:p>
            <a:endParaRPr lang="en-US" sz="900" b="1" dirty="0" smtClean="0">
              <a:solidFill>
                <a:srgbClr val="FF0000"/>
              </a:solidFill>
            </a:endParaRPr>
          </a:p>
          <a:p>
            <a:pPr>
              <a:buNone/>
            </a:pPr>
            <a:r>
              <a:rPr lang="en-US" sz="2800" b="1" dirty="0" smtClean="0">
                <a:solidFill>
                  <a:srgbClr val="FF0000"/>
                </a:solidFill>
              </a:rPr>
              <a:t>The </a:t>
            </a:r>
            <a:r>
              <a:rPr lang="en-US" sz="2800" b="1" dirty="0">
                <a:solidFill>
                  <a:srgbClr val="FF0000"/>
                </a:solidFill>
              </a:rPr>
              <a:t>T</a:t>
            </a:r>
            <a:r>
              <a:rPr lang="en-US" sz="2800" b="1" dirty="0" smtClean="0">
                <a:solidFill>
                  <a:srgbClr val="FF0000"/>
                </a:solidFill>
              </a:rPr>
              <a:t>arget </a:t>
            </a:r>
            <a:r>
              <a:rPr lang="en-US" sz="2800" b="1" dirty="0">
                <a:solidFill>
                  <a:srgbClr val="FF0000"/>
                </a:solidFill>
              </a:rPr>
              <a:t>A</a:t>
            </a:r>
            <a:r>
              <a:rPr lang="en-US" sz="2800" b="1" dirty="0" smtClean="0">
                <a:solidFill>
                  <a:srgbClr val="FF0000"/>
                </a:solidFill>
              </a:rPr>
              <a:t>udience </a:t>
            </a:r>
            <a:r>
              <a:rPr lang="en-US" sz="2800" b="1" dirty="0"/>
              <a:t>for the lesson is fire officers and chief officers in the fire and emergency response community with little or no prerequisite knowledge of community risk management.</a:t>
            </a:r>
          </a:p>
          <a:p>
            <a:pPr marL="109537" indent="0">
              <a:buNone/>
            </a:pPr>
            <a:endParaRPr lang="en-US" sz="2800" dirty="0"/>
          </a:p>
          <a:p>
            <a:pPr marL="0" marR="0" indent="0">
              <a:spcBef>
                <a:spcPts val="300"/>
              </a:spcBef>
              <a:spcAft>
                <a:spcPts val="300"/>
              </a:spcAft>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 </a:t>
            </a:r>
            <a:endParaRPr lang="en-US" sz="3200" dirty="0"/>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296930375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4800" dirty="0"/>
          </a:p>
        </p:txBody>
      </p:sp>
      <p:sp>
        <p:nvSpPr>
          <p:cNvPr id="3" name="Title 2"/>
          <p:cNvSpPr>
            <a:spLocks noGrp="1"/>
          </p:cNvSpPr>
          <p:nvPr>
            <p:ph type="title"/>
          </p:nvPr>
        </p:nvSpPr>
        <p:spPr/>
        <p:txBody>
          <a:bodyPr/>
          <a:lstStyle/>
          <a:p>
            <a:r>
              <a:rPr lang="en-US" sz="4400" dirty="0" smtClean="0"/>
              <a:t>Community Risk Reduction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229600" cy="4525962"/>
          </a:xfrm>
        </p:spPr>
        <p:txBody>
          <a:bodyPr/>
          <a:lstStyle/>
          <a:p>
            <a:pPr marL="109537" indent="0">
              <a:buNone/>
            </a:pPr>
            <a:r>
              <a:rPr lang="en-US" sz="3200" b="1" dirty="0" smtClean="0">
                <a:solidFill>
                  <a:srgbClr val="FF0000"/>
                </a:solidFill>
              </a:rPr>
              <a:t>Instructional Objectives</a:t>
            </a:r>
          </a:p>
          <a:p>
            <a:pPr marL="109537" indent="0">
              <a:buNone/>
            </a:pPr>
            <a:r>
              <a:rPr lang="en-US" sz="2400" dirty="0" smtClean="0"/>
              <a:t>Upon </a:t>
            </a:r>
            <a:r>
              <a:rPr lang="en-US" sz="2400" dirty="0"/>
              <a:t>successful completion of the lesson the participant shall be able </a:t>
            </a:r>
            <a:r>
              <a:rPr lang="en-US" sz="2400" dirty="0" smtClean="0"/>
              <a:t>to:</a:t>
            </a:r>
          </a:p>
          <a:p>
            <a:pPr marL="109537" indent="0">
              <a:buNone/>
            </a:pPr>
            <a:r>
              <a:rPr lang="en-US" sz="2800" dirty="0" smtClean="0"/>
              <a:t>1. Define </a:t>
            </a:r>
            <a:r>
              <a:rPr lang="en-US" sz="2800" dirty="0"/>
              <a:t>community risk </a:t>
            </a:r>
            <a:r>
              <a:rPr lang="en-US" sz="2800" dirty="0" smtClean="0"/>
              <a:t>reduction, </a:t>
            </a:r>
            <a:r>
              <a:rPr lang="en-US" sz="2800" dirty="0"/>
              <a:t>integrated risk </a:t>
            </a:r>
            <a:r>
              <a:rPr lang="en-US" sz="2800" dirty="0" smtClean="0"/>
              <a:t>	management</a:t>
            </a:r>
            <a:r>
              <a:rPr lang="en-US" sz="2800" dirty="0"/>
              <a:t>, risk, mitigation, program </a:t>
            </a:r>
            <a:r>
              <a:rPr lang="en-US" sz="2800" dirty="0" smtClean="0"/>
              <a:t>outcome</a:t>
            </a:r>
          </a:p>
          <a:p>
            <a:pPr marL="109537" indent="0">
              <a:buNone/>
            </a:pPr>
            <a:r>
              <a:rPr lang="en-US" sz="2800" dirty="0" smtClean="0"/>
              <a:t>2. List </a:t>
            </a:r>
            <a:r>
              <a:rPr lang="en-US" sz="2800" dirty="0"/>
              <a:t>the </a:t>
            </a:r>
            <a:r>
              <a:rPr lang="en-US" sz="2800" dirty="0" smtClean="0"/>
              <a:t>demographics </a:t>
            </a:r>
            <a:r>
              <a:rPr lang="en-US" sz="2800" dirty="0"/>
              <a:t>and other factors that </a:t>
            </a:r>
            <a:r>
              <a:rPr lang="en-US" sz="2800" dirty="0" smtClean="0"/>
              <a:t>	influence </a:t>
            </a:r>
            <a:r>
              <a:rPr lang="en-US" sz="2800" dirty="0"/>
              <a:t>residential fire risk </a:t>
            </a:r>
            <a:endParaRPr lang="en-US" sz="2800" dirty="0" smtClean="0"/>
          </a:p>
          <a:p>
            <a:pPr marL="109537" indent="0">
              <a:buNone/>
            </a:pPr>
            <a:r>
              <a:rPr lang="en-US" sz="2800" dirty="0" smtClean="0"/>
              <a:t>3. List </a:t>
            </a:r>
            <a:r>
              <a:rPr lang="en-US" sz="2800" dirty="0"/>
              <a:t>the common </a:t>
            </a:r>
            <a:r>
              <a:rPr lang="en-US" sz="2800" dirty="0" smtClean="0"/>
              <a:t>fire department functions </a:t>
            </a:r>
            <a:r>
              <a:rPr lang="en-US" sz="2800" dirty="0"/>
              <a:t>that </a:t>
            </a:r>
            <a:r>
              <a:rPr lang="en-US" sz="2800" dirty="0" smtClean="0"/>
              <a:t>	contribute </a:t>
            </a:r>
            <a:r>
              <a:rPr lang="en-US" sz="2800" dirty="0"/>
              <a:t>to </a:t>
            </a:r>
            <a:r>
              <a:rPr lang="en-US" sz="2800" dirty="0" smtClean="0"/>
              <a:t>delivering </a:t>
            </a:r>
            <a:r>
              <a:rPr lang="en-US" sz="2800" dirty="0"/>
              <a:t>community risk </a:t>
            </a:r>
            <a:r>
              <a:rPr lang="en-US" sz="2800" dirty="0" smtClean="0"/>
              <a:t>	reduction</a:t>
            </a:r>
            <a:endParaRPr lang="en-US" sz="2800" dirty="0"/>
          </a:p>
          <a:p>
            <a:pPr marL="109537" indent="0">
              <a:buNone/>
            </a:pPr>
            <a:endParaRPr lang="en-US" sz="2800" dirty="0"/>
          </a:p>
          <a:p>
            <a:pPr marL="0" marR="0" indent="0">
              <a:spcBef>
                <a:spcPts val="300"/>
              </a:spcBef>
              <a:spcAft>
                <a:spcPts val="300"/>
              </a:spcAft>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 </a:t>
            </a:r>
            <a:endParaRPr lang="en-US" sz="3200" dirty="0"/>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952613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3200" b="1" dirty="0" smtClean="0">
                <a:solidFill>
                  <a:srgbClr val="FF0000"/>
                </a:solidFill>
              </a:rPr>
              <a:t>Instructional Objectives</a:t>
            </a:r>
          </a:p>
          <a:p>
            <a:pPr marL="109537" indent="0">
              <a:buNone/>
            </a:pPr>
            <a:r>
              <a:rPr lang="en-US" sz="2400" dirty="0" smtClean="0"/>
              <a:t>Upon successful completion of the lesson the participant shall be able to:</a:t>
            </a:r>
            <a:endParaRPr lang="en-US" sz="2800" dirty="0" smtClean="0">
              <a:ea typeface="Calibri"/>
              <a:cs typeface="Arial"/>
            </a:endParaRPr>
          </a:p>
          <a:p>
            <a:pPr marL="109537" indent="0">
              <a:buNone/>
            </a:pPr>
            <a:r>
              <a:rPr lang="en-US" sz="2800" dirty="0" smtClean="0">
                <a:ea typeface="Calibri"/>
                <a:cs typeface="Arial"/>
              </a:rPr>
              <a:t>4. Describe the five “E” strategies to mitigate 	community 	risk &amp; unintentional injuries</a:t>
            </a:r>
          </a:p>
          <a:p>
            <a:pPr marL="109537" indent="0">
              <a:buNone/>
            </a:pPr>
            <a:r>
              <a:rPr lang="en-US" sz="2800" dirty="0" smtClean="0">
                <a:ea typeface="Calibri"/>
                <a:cs typeface="Arial"/>
              </a:rPr>
              <a:t>5. List four sources of data to assess risk for 	community risk reduction</a:t>
            </a:r>
          </a:p>
          <a:p>
            <a:pPr marL="109537" indent="0">
              <a:buNone/>
            </a:pPr>
            <a:r>
              <a:rPr lang="en-US" sz="2800" dirty="0" smtClean="0">
                <a:ea typeface="Calibri"/>
                <a:cs typeface="Arial"/>
              </a:rPr>
              <a:t>6. List four community risk reduction community 	partners</a:t>
            </a:r>
          </a:p>
          <a:p>
            <a:pPr marL="109537" lvl="0" indent="0">
              <a:buNone/>
            </a:pPr>
            <a:r>
              <a:rPr lang="en-US" sz="2800" dirty="0" smtClean="0">
                <a:ea typeface="Times New Roman"/>
                <a:cs typeface="Arial"/>
              </a:rPr>
              <a:t>7. </a:t>
            </a:r>
            <a:r>
              <a:rPr lang="en-US" sz="2800" dirty="0" smtClean="0"/>
              <a:t>Describe the fire officer's  role in community risk 	reduction</a:t>
            </a:r>
          </a:p>
          <a:p>
            <a:pPr marL="109537" indent="0">
              <a:buNone/>
            </a:pPr>
            <a:endParaRPr lang="en-US" sz="2800" dirty="0">
              <a:ea typeface="Times New Roman"/>
              <a:cs typeface="Arial"/>
            </a:endParaRPr>
          </a:p>
          <a:p>
            <a:pPr marL="0" marR="0" indent="0">
              <a:spcBef>
                <a:spcPts val="300"/>
              </a:spcBef>
              <a:spcAft>
                <a:spcPts val="300"/>
              </a:spcAft>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 </a:t>
            </a:r>
            <a:endParaRPr lang="en-US" sz="3200" dirty="0"/>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2969303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229600" cy="4525962"/>
          </a:xfrm>
        </p:spPr>
        <p:txBody>
          <a:bodyPr/>
          <a:lstStyle/>
          <a:p>
            <a:pPr marL="109537" indent="0">
              <a:buNone/>
            </a:pPr>
            <a:r>
              <a:rPr lang="en-US" sz="3200" b="1" dirty="0" smtClean="0">
                <a:solidFill>
                  <a:srgbClr val="FF0000"/>
                </a:solidFill>
              </a:rPr>
              <a:t>Instructional Objectives:</a:t>
            </a:r>
          </a:p>
          <a:p>
            <a:pPr marL="109537" lvl="0" indent="0">
              <a:buNone/>
            </a:pPr>
            <a:r>
              <a:rPr lang="en-US" sz="2800" dirty="0" smtClean="0">
                <a:ea typeface="Calibri"/>
                <a:cs typeface="Arial"/>
              </a:rPr>
              <a:t>8. </a:t>
            </a:r>
            <a:r>
              <a:rPr lang="en-US" sz="2800" dirty="0"/>
              <a:t>Summarize community risk reduction as delivered </a:t>
            </a:r>
            <a:r>
              <a:rPr lang="en-US" sz="2800" dirty="0" smtClean="0"/>
              <a:t>	from </a:t>
            </a:r>
            <a:r>
              <a:rPr lang="en-US" sz="2800" dirty="0"/>
              <a:t>the fire station for the 1</a:t>
            </a:r>
            <a:r>
              <a:rPr lang="en-US" sz="2800" baseline="30000" dirty="0"/>
              <a:t>st</a:t>
            </a:r>
            <a:r>
              <a:rPr lang="en-US" sz="2800" dirty="0"/>
              <a:t> due response area </a:t>
            </a:r>
            <a:r>
              <a:rPr lang="en-US" sz="2800" dirty="0" smtClean="0"/>
              <a:t>	(</a:t>
            </a:r>
            <a:r>
              <a:rPr lang="en-US" sz="2800" dirty="0"/>
              <a:t>list the 6 </a:t>
            </a:r>
            <a:r>
              <a:rPr lang="en-US" sz="2800" dirty="0" smtClean="0"/>
              <a:t>steps)</a:t>
            </a:r>
          </a:p>
          <a:p>
            <a:pPr marL="109537" lvl="0" indent="0">
              <a:buNone/>
            </a:pPr>
            <a:r>
              <a:rPr lang="en-US" sz="2800" dirty="0" smtClean="0"/>
              <a:t>9. List </a:t>
            </a:r>
            <a:r>
              <a:rPr lang="en-US" sz="2800" dirty="0"/>
              <a:t>three sources for </a:t>
            </a:r>
            <a:r>
              <a:rPr lang="en-US" sz="2800" dirty="0" smtClean="0"/>
              <a:t>to learn more about 	community </a:t>
            </a:r>
            <a:r>
              <a:rPr lang="en-US" sz="2800" dirty="0"/>
              <a:t>risk </a:t>
            </a:r>
            <a:r>
              <a:rPr lang="en-US" sz="2800" dirty="0" smtClean="0"/>
              <a:t>reduction</a:t>
            </a:r>
            <a:endParaRPr lang="en-US" sz="2800" dirty="0"/>
          </a:p>
          <a:p>
            <a:pPr marL="109537" lvl="0" indent="0">
              <a:buNone/>
            </a:pPr>
            <a:r>
              <a:rPr lang="en-US" sz="2800" dirty="0" smtClean="0"/>
              <a:t>10. Given </a:t>
            </a:r>
            <a:r>
              <a:rPr lang="en-US" sz="2800" dirty="0"/>
              <a:t>an </a:t>
            </a:r>
            <a:r>
              <a:rPr lang="en-US" sz="2800" dirty="0" smtClean="0"/>
              <a:t>CRR case </a:t>
            </a:r>
            <a:r>
              <a:rPr lang="en-US" sz="2800" dirty="0"/>
              <a:t>study identify the benefits of </a:t>
            </a:r>
            <a:r>
              <a:rPr lang="en-US" sz="2800" dirty="0" smtClean="0"/>
              <a:t>	the </a:t>
            </a:r>
            <a:r>
              <a:rPr lang="en-US" sz="2800" dirty="0"/>
              <a:t>CRR </a:t>
            </a:r>
            <a:r>
              <a:rPr lang="en-US" sz="2800" dirty="0" smtClean="0"/>
              <a:t>strategy, </a:t>
            </a:r>
            <a:r>
              <a:rPr lang="en-US" sz="2800" dirty="0"/>
              <a:t>key steps and people in the </a:t>
            </a:r>
            <a:r>
              <a:rPr lang="en-US" sz="2800" dirty="0" smtClean="0"/>
              <a:t>	implementation, </a:t>
            </a:r>
            <a:r>
              <a:rPr lang="en-US" sz="2800" dirty="0"/>
              <a:t>and identify who is responsible </a:t>
            </a:r>
            <a:r>
              <a:rPr lang="en-US" sz="2800" dirty="0" smtClean="0"/>
              <a:t>	for </a:t>
            </a:r>
            <a:r>
              <a:rPr lang="en-US" sz="2800" dirty="0"/>
              <a:t>each step of the CRR Planning </a:t>
            </a:r>
            <a:r>
              <a:rPr lang="en-US" sz="2800" dirty="0" smtClean="0"/>
              <a:t>that </a:t>
            </a:r>
            <a:r>
              <a:rPr lang="en-US" sz="2800" dirty="0"/>
              <a:t>guides the </a:t>
            </a:r>
            <a:r>
              <a:rPr lang="en-US" sz="2800" dirty="0" smtClean="0"/>
              <a:t>	project</a:t>
            </a:r>
            <a:endParaRPr lang="en-US" sz="2800" dirty="0"/>
          </a:p>
          <a:p>
            <a:pPr marL="0" marR="0" indent="0">
              <a:spcBef>
                <a:spcPts val="300"/>
              </a:spcBef>
              <a:spcAft>
                <a:spcPts val="300"/>
              </a:spcAft>
              <a:buNone/>
            </a:pPr>
            <a:endParaRPr lang="en-US" sz="2800" dirty="0" smtClean="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 </a:t>
            </a:r>
            <a:endParaRPr lang="en-US" sz="3200" dirty="0"/>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2969303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229600" cy="4525962"/>
          </a:xfrm>
        </p:spPr>
        <p:txBody>
          <a:bodyPr/>
          <a:lstStyle/>
          <a:p>
            <a:pPr marL="342900" lvl="0" indent="-342900">
              <a:lnSpc>
                <a:spcPct val="110000"/>
              </a:lnSpc>
              <a:spcBef>
                <a:spcPts val="0"/>
              </a:spcBef>
              <a:spcAft>
                <a:spcPts val="300"/>
              </a:spcAft>
              <a:buClr>
                <a:srgbClr val="2DA2BF"/>
              </a:buClr>
              <a:buNone/>
            </a:pPr>
            <a:r>
              <a:rPr lang="en-US" sz="3600" b="1" dirty="0" smtClean="0">
                <a:solidFill>
                  <a:srgbClr val="FF0000"/>
                </a:solidFill>
              </a:rPr>
              <a:t>The 5 Sections of a CRR Plan:</a:t>
            </a:r>
          </a:p>
          <a:p>
            <a:pPr marL="342900" lvl="0" indent="-342900">
              <a:lnSpc>
                <a:spcPct val="110000"/>
              </a:lnSpc>
              <a:spcBef>
                <a:spcPts val="0"/>
              </a:spcBef>
              <a:spcAft>
                <a:spcPts val="300"/>
              </a:spcAft>
              <a:buClr>
                <a:srgbClr val="2DA2BF"/>
              </a:buClr>
              <a:buNone/>
            </a:pPr>
            <a:endParaRPr lang="en-US" sz="1000" dirty="0" smtClean="0">
              <a:solidFill>
                <a:prstClr val="black"/>
              </a:solidFill>
              <a:ea typeface="Calibri"/>
              <a:cs typeface="Times New Roman"/>
            </a:endParaRPr>
          </a:p>
          <a:p>
            <a:pPr marL="342900" lvl="0" indent="-342900">
              <a:lnSpc>
                <a:spcPct val="110000"/>
              </a:lnSpc>
              <a:spcBef>
                <a:spcPts val="0"/>
              </a:spcBef>
              <a:spcAft>
                <a:spcPts val="300"/>
              </a:spcAft>
              <a:buClr>
                <a:srgbClr val="2DA2BF"/>
              </a:buClr>
              <a:buNone/>
            </a:pPr>
            <a:r>
              <a:rPr lang="en-US" sz="2800" dirty="0" smtClean="0">
                <a:solidFill>
                  <a:srgbClr val="0070C0"/>
                </a:solidFill>
                <a:ea typeface="Calibri"/>
                <a:cs typeface="Times New Roman"/>
              </a:rPr>
              <a:t>Section 1:</a:t>
            </a:r>
            <a:r>
              <a:rPr lang="en-US" sz="2800" dirty="0" smtClean="0">
                <a:solidFill>
                  <a:prstClr val="black"/>
                </a:solidFill>
                <a:ea typeface="Calibri"/>
                <a:cs typeface="Times New Roman"/>
              </a:rPr>
              <a:t>  Vision, Mission &amp; More</a:t>
            </a:r>
            <a:endParaRPr lang="en-US" sz="2800" dirty="0">
              <a:solidFill>
                <a:prstClr val="black"/>
              </a:solidFill>
              <a:ea typeface="Calibri"/>
              <a:cs typeface="Times New Roman"/>
            </a:endParaRPr>
          </a:p>
          <a:p>
            <a:pPr marL="342900" lvl="0" indent="-342900">
              <a:lnSpc>
                <a:spcPct val="110000"/>
              </a:lnSpc>
              <a:spcBef>
                <a:spcPts val="0"/>
              </a:spcBef>
              <a:spcAft>
                <a:spcPts val="400"/>
              </a:spcAft>
              <a:buClr>
                <a:srgbClr val="2DA2BF"/>
              </a:buClr>
              <a:buNone/>
            </a:pPr>
            <a:r>
              <a:rPr lang="en-US" sz="2800" dirty="0" smtClean="0">
                <a:solidFill>
                  <a:srgbClr val="0070C0"/>
                </a:solidFill>
                <a:ea typeface="Calibri"/>
                <a:cs typeface="Times New Roman"/>
              </a:rPr>
              <a:t>Section 2</a:t>
            </a:r>
            <a:r>
              <a:rPr lang="en-US" sz="2800" dirty="0" smtClean="0">
                <a:solidFill>
                  <a:prstClr val="black"/>
                </a:solidFill>
                <a:ea typeface="Calibri"/>
                <a:cs typeface="Times New Roman"/>
              </a:rPr>
              <a:t>:  Community/Service Area/Station Demands</a:t>
            </a:r>
            <a:endParaRPr lang="en-US" sz="2800" dirty="0">
              <a:solidFill>
                <a:prstClr val="black"/>
              </a:solidFill>
              <a:ea typeface="Calibri"/>
              <a:cs typeface="Times New Roman"/>
            </a:endParaRPr>
          </a:p>
          <a:p>
            <a:pPr marL="342900" lvl="0" indent="-342900">
              <a:lnSpc>
                <a:spcPct val="110000"/>
              </a:lnSpc>
              <a:spcBef>
                <a:spcPts val="0"/>
              </a:spcBef>
              <a:spcAft>
                <a:spcPts val="400"/>
              </a:spcAft>
              <a:buClr>
                <a:srgbClr val="2DA2BF"/>
              </a:buClr>
              <a:buNone/>
            </a:pPr>
            <a:r>
              <a:rPr lang="en-US" sz="2800" dirty="0" smtClean="0">
                <a:solidFill>
                  <a:srgbClr val="0070C0"/>
                </a:solidFill>
                <a:ea typeface="Calibri"/>
                <a:cs typeface="Times New Roman"/>
              </a:rPr>
              <a:t>Section 3:</a:t>
            </a:r>
            <a:r>
              <a:rPr lang="en-US" sz="2800" dirty="0" smtClean="0">
                <a:solidFill>
                  <a:prstClr val="black"/>
                </a:solidFill>
                <a:ea typeface="Calibri"/>
                <a:cs typeface="Times New Roman"/>
              </a:rPr>
              <a:t>  Identify </a:t>
            </a:r>
            <a:r>
              <a:rPr lang="en-US" sz="2800" dirty="0" smtClean="0">
                <a:solidFill>
                  <a:prstClr val="black"/>
                </a:solidFill>
              </a:rPr>
              <a:t>and Prioritize Risks 	</a:t>
            </a:r>
            <a:endParaRPr lang="en-US" sz="2800" dirty="0">
              <a:solidFill>
                <a:prstClr val="black"/>
              </a:solidFill>
            </a:endParaRPr>
          </a:p>
          <a:p>
            <a:pPr marL="342900" lvl="0" indent="-342900">
              <a:lnSpc>
                <a:spcPct val="110000"/>
              </a:lnSpc>
              <a:spcBef>
                <a:spcPts val="0"/>
              </a:spcBef>
              <a:spcAft>
                <a:spcPts val="400"/>
              </a:spcAft>
              <a:buClr>
                <a:srgbClr val="2DA2BF"/>
              </a:buClr>
              <a:buNone/>
            </a:pPr>
            <a:r>
              <a:rPr lang="en-US" sz="2800" dirty="0" smtClean="0">
                <a:solidFill>
                  <a:srgbClr val="0070C0"/>
                </a:solidFill>
                <a:ea typeface="Calibri"/>
                <a:cs typeface="Times New Roman"/>
              </a:rPr>
              <a:t>Section 4:  </a:t>
            </a:r>
            <a:r>
              <a:rPr lang="en-US" sz="2800" dirty="0" smtClean="0">
                <a:ea typeface="Calibri"/>
                <a:cs typeface="Times New Roman"/>
              </a:rPr>
              <a:t>Determine </a:t>
            </a:r>
            <a:r>
              <a:rPr lang="en-US" sz="2800" dirty="0" smtClean="0">
                <a:solidFill>
                  <a:prstClr val="black"/>
                </a:solidFill>
              </a:rPr>
              <a:t>Strategies &amp; Implementation</a:t>
            </a:r>
            <a:endParaRPr lang="en-US" sz="2800" dirty="0">
              <a:solidFill>
                <a:prstClr val="black"/>
              </a:solidFill>
            </a:endParaRPr>
          </a:p>
          <a:p>
            <a:pPr marL="342900" lvl="0" indent="-342900">
              <a:lnSpc>
                <a:spcPct val="110000"/>
              </a:lnSpc>
              <a:spcBef>
                <a:spcPts val="0"/>
              </a:spcBef>
              <a:spcAft>
                <a:spcPts val="400"/>
              </a:spcAft>
              <a:buClr>
                <a:srgbClr val="2DA2BF"/>
              </a:buClr>
              <a:buNone/>
            </a:pPr>
            <a:r>
              <a:rPr lang="en-US" sz="2800" dirty="0" smtClean="0">
                <a:solidFill>
                  <a:srgbClr val="0070C0"/>
                </a:solidFill>
                <a:ea typeface="Calibri"/>
                <a:cs typeface="Times New Roman"/>
              </a:rPr>
              <a:t>Section 5:  </a:t>
            </a:r>
            <a:r>
              <a:rPr lang="en-US" sz="2800" dirty="0" smtClean="0">
                <a:solidFill>
                  <a:prstClr val="black"/>
                </a:solidFill>
              </a:rPr>
              <a:t>Monitoring &amp; </a:t>
            </a:r>
            <a:r>
              <a:rPr lang="en-US" sz="2800" dirty="0">
                <a:solidFill>
                  <a:prstClr val="black"/>
                </a:solidFill>
              </a:rPr>
              <a:t>Evaluation</a:t>
            </a:r>
          </a:p>
          <a:p>
            <a:endParaRPr lang="en-US" dirty="0"/>
          </a:p>
        </p:txBody>
      </p:sp>
      <p:sp>
        <p:nvSpPr>
          <p:cNvPr id="3" name="Title 2"/>
          <p:cNvSpPr>
            <a:spLocks noGrp="1"/>
          </p:cNvSpPr>
          <p:nvPr>
            <p:ph type="title"/>
          </p:nvPr>
        </p:nvSpPr>
        <p:spPr>
          <a:xfrm>
            <a:off x="457200" y="0"/>
            <a:ext cx="8229600" cy="1143000"/>
          </a:xfrm>
        </p:spPr>
        <p:txBody>
          <a:bodyPr>
            <a:normAutofit/>
          </a:bodyPr>
          <a:lstStyle/>
          <a:p>
            <a:r>
              <a:rPr lang="en-US" dirty="0" smtClean="0">
                <a:solidFill>
                  <a:schemeClr val="bg1">
                    <a:lumMod val="50000"/>
                  </a:schemeClr>
                </a:solidFill>
              </a:rPr>
              <a:t>What is a CRR Plan?</a:t>
            </a:r>
            <a:endParaRPr lang="en-US" dirty="0">
              <a:solidFill>
                <a:schemeClr val="bg1">
                  <a:lumMod val="50000"/>
                </a:schemeClr>
              </a:solidFill>
            </a:endParaRPr>
          </a:p>
        </p:txBody>
      </p:sp>
      <p:grpSp>
        <p:nvGrpSpPr>
          <p:cNvPr id="4" name="Group 5"/>
          <p:cNvGrpSpPr>
            <a:grpSpLocks/>
          </p:cNvGrpSpPr>
          <p:nvPr/>
        </p:nvGrpSpPr>
        <p:grpSpPr bwMode="auto">
          <a:xfrm>
            <a:off x="6400800" y="5867400"/>
            <a:ext cx="2593975" cy="846138"/>
            <a:chOff x="109751824" y="113062147"/>
            <a:chExt cx="2593386" cy="845786"/>
          </a:xfrm>
        </p:grpSpPr>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51824" y="113062147"/>
              <a:ext cx="876995" cy="845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49748" y="113062560"/>
              <a:ext cx="1495462" cy="844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4083227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1828800"/>
            <a:ext cx="4267200" cy="3505200"/>
          </a:xfrm>
        </p:spPr>
        <p:txBody>
          <a:bodyPr/>
          <a:lstStyle/>
          <a:p>
            <a:pPr marL="0" lvl="0" indent="0" algn="ctr">
              <a:lnSpc>
                <a:spcPct val="115000"/>
              </a:lnSpc>
              <a:spcAft>
                <a:spcPts val="300"/>
              </a:spcAft>
              <a:buClrTx/>
              <a:buSzPct val="80000"/>
              <a:buNone/>
            </a:pPr>
            <a:r>
              <a:rPr lang="en-US" sz="1800" dirty="0">
                <a:solidFill>
                  <a:prstClr val="black"/>
                </a:solidFill>
                <a:ea typeface="Calibri"/>
                <a:cs typeface="Times New Roman"/>
              </a:rPr>
              <a:t> </a:t>
            </a:r>
            <a:endParaRPr lang="en-US" sz="2000" b="1" dirty="0" smtClean="0">
              <a:solidFill>
                <a:prstClr val="black"/>
              </a:solidFill>
              <a:ea typeface="Calibri"/>
              <a:cs typeface="Times New Roman"/>
            </a:endParaRPr>
          </a:p>
          <a:p>
            <a:pPr marL="514350" lvl="0" indent="-514350">
              <a:spcAft>
                <a:spcPts val="0"/>
              </a:spcAft>
              <a:buClr>
                <a:srgbClr val="FF0000"/>
              </a:buClr>
              <a:buSzPct val="100000"/>
              <a:buFont typeface="+mj-lt"/>
              <a:buAutoNum type="arabicPeriod"/>
            </a:pPr>
            <a:r>
              <a:rPr lang="en-US" sz="2400" dirty="0" smtClean="0">
                <a:solidFill>
                  <a:prstClr val="black"/>
                </a:solidFill>
                <a:ea typeface="Calibri"/>
                <a:cs typeface="Times New Roman"/>
              </a:rPr>
              <a:t>Vision, Mission &amp; More</a:t>
            </a:r>
          </a:p>
          <a:p>
            <a:pPr marL="514350" lvl="0" indent="-514350">
              <a:spcAft>
                <a:spcPts val="0"/>
              </a:spcAft>
              <a:buClr>
                <a:srgbClr val="FF0000"/>
              </a:buClr>
              <a:buSzPct val="100000"/>
              <a:buFont typeface="+mj-lt"/>
              <a:buAutoNum type="arabicPeriod"/>
            </a:pPr>
            <a:r>
              <a:rPr lang="en-US" sz="2400" dirty="0" smtClean="0">
                <a:solidFill>
                  <a:prstClr val="black"/>
                </a:solidFill>
                <a:ea typeface="Calibri"/>
                <a:cs typeface="Times New Roman"/>
              </a:rPr>
              <a:t>Community/Service Area/Station Demands</a:t>
            </a:r>
          </a:p>
          <a:p>
            <a:pPr marL="514350" lvl="0" indent="-514350">
              <a:spcAft>
                <a:spcPts val="0"/>
              </a:spcAft>
              <a:buClr>
                <a:srgbClr val="FF0000"/>
              </a:buClr>
              <a:buSzPct val="100000"/>
              <a:buFont typeface="+mj-lt"/>
              <a:buAutoNum type="arabicPeriod"/>
            </a:pPr>
            <a:r>
              <a:rPr lang="en-US" sz="2400" dirty="0" smtClean="0">
                <a:solidFill>
                  <a:prstClr val="black"/>
                </a:solidFill>
                <a:ea typeface="Calibri"/>
                <a:cs typeface="Times New Roman"/>
              </a:rPr>
              <a:t>Identify </a:t>
            </a:r>
            <a:r>
              <a:rPr lang="en-US" sz="2400" dirty="0" smtClean="0">
                <a:solidFill>
                  <a:prstClr val="black"/>
                </a:solidFill>
              </a:rPr>
              <a:t>and Prioritize Risk</a:t>
            </a:r>
          </a:p>
          <a:p>
            <a:pPr marL="514350" lvl="0" indent="-514350">
              <a:spcAft>
                <a:spcPts val="0"/>
              </a:spcAft>
              <a:buClr>
                <a:srgbClr val="FF0000"/>
              </a:buClr>
              <a:buSzPct val="100000"/>
              <a:buFont typeface="+mj-lt"/>
              <a:buAutoNum type="arabicPeriod"/>
            </a:pPr>
            <a:r>
              <a:rPr lang="en-US" sz="2400" dirty="0" smtClean="0">
                <a:ea typeface="Calibri"/>
                <a:cs typeface="Times New Roman"/>
              </a:rPr>
              <a:t>Determine </a:t>
            </a:r>
            <a:r>
              <a:rPr lang="en-US" sz="2400" dirty="0" smtClean="0">
                <a:solidFill>
                  <a:prstClr val="black"/>
                </a:solidFill>
              </a:rPr>
              <a:t>Strategies</a:t>
            </a:r>
          </a:p>
          <a:p>
            <a:pPr marL="514350" lvl="0" indent="-514350">
              <a:spcAft>
                <a:spcPts val="0"/>
              </a:spcAft>
              <a:buClr>
                <a:srgbClr val="FF0000"/>
              </a:buClr>
              <a:buSzPct val="100000"/>
              <a:buNone/>
            </a:pPr>
            <a:r>
              <a:rPr lang="en-US" sz="2400" dirty="0" smtClean="0">
                <a:solidFill>
                  <a:prstClr val="black"/>
                </a:solidFill>
              </a:rPr>
              <a:t>	&amp; Implementation</a:t>
            </a:r>
          </a:p>
          <a:p>
            <a:pPr marL="514350" lvl="0" indent="-514350">
              <a:spcAft>
                <a:spcPts val="0"/>
              </a:spcAft>
              <a:buClr>
                <a:srgbClr val="FF0000"/>
              </a:buClr>
              <a:buSzPct val="100000"/>
              <a:buNone/>
            </a:pPr>
            <a:r>
              <a:rPr lang="en-US" sz="2400" dirty="0" smtClean="0">
                <a:solidFill>
                  <a:srgbClr val="FF0000"/>
                </a:solidFill>
              </a:rPr>
              <a:t>5.  </a:t>
            </a:r>
            <a:r>
              <a:rPr lang="en-US" sz="2400" dirty="0" smtClean="0">
                <a:solidFill>
                  <a:prstClr val="black"/>
                </a:solidFill>
              </a:rPr>
              <a:t>Monitoring &amp; Evaluation</a:t>
            </a:r>
          </a:p>
          <a:p>
            <a:endParaRPr lang="en-US" dirty="0"/>
          </a:p>
        </p:txBody>
      </p:sp>
      <p:sp>
        <p:nvSpPr>
          <p:cNvPr id="3" name="Title 2"/>
          <p:cNvSpPr>
            <a:spLocks noGrp="1"/>
          </p:cNvSpPr>
          <p:nvPr>
            <p:ph type="title"/>
          </p:nvPr>
        </p:nvSpPr>
        <p:spPr>
          <a:xfrm>
            <a:off x="457200" y="304800"/>
            <a:ext cx="8686800" cy="1143000"/>
          </a:xfrm>
        </p:spPr>
        <p:txBody>
          <a:bodyPr>
            <a:normAutofit fontScale="90000"/>
          </a:bodyPr>
          <a:lstStyle/>
          <a:p>
            <a:r>
              <a:rPr lang="en-US" dirty="0" smtClean="0">
                <a:effectLst/>
              </a:rPr>
              <a:t>Community Risk Reduction:</a:t>
            </a:r>
            <a:r>
              <a:rPr lang="en-US" dirty="0" smtClean="0"/>
              <a:t/>
            </a:r>
            <a:br>
              <a:rPr lang="en-US" dirty="0" smtClean="0"/>
            </a:br>
            <a:r>
              <a:rPr lang="en-US" dirty="0" smtClean="0"/>
              <a:t>				</a:t>
            </a:r>
            <a:endParaRPr lang="en-US" dirty="0">
              <a:solidFill>
                <a:srgbClr val="FF0000"/>
              </a:solidFill>
              <a:effectLst/>
            </a:endParaRPr>
          </a:p>
        </p:txBody>
      </p:sp>
      <p:sp>
        <p:nvSpPr>
          <p:cNvPr id="8" name="Content Placeholder 1"/>
          <p:cNvSpPr txBox="1">
            <a:spLocks/>
          </p:cNvSpPr>
          <p:nvPr/>
        </p:nvSpPr>
        <p:spPr bwMode="auto">
          <a:xfrm>
            <a:off x="0" y="1600200"/>
            <a:ext cx="44196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FF0000"/>
              </a:buClr>
              <a:buSzPct val="80000"/>
              <a:buFont typeface="Wingdings" pitchFamily="2" charset="2"/>
              <a:buChar char="§"/>
            </a:pPr>
            <a:r>
              <a:rPr lang="en-US" sz="3200" dirty="0" smtClean="0"/>
              <a:t>Your Experience</a:t>
            </a:r>
          </a:p>
          <a:p>
            <a:pPr>
              <a:buClr>
                <a:srgbClr val="FF0000"/>
              </a:buClr>
              <a:buSzPct val="80000"/>
              <a:buFont typeface="Wingdings" pitchFamily="2" charset="2"/>
              <a:buChar char="§"/>
            </a:pPr>
            <a:r>
              <a:rPr lang="en-US" sz="3200" dirty="0" smtClean="0"/>
              <a:t>The Lesson Activities</a:t>
            </a:r>
          </a:p>
          <a:p>
            <a:pPr>
              <a:buClr>
                <a:srgbClr val="FF0000"/>
              </a:buClr>
              <a:buSzPct val="80000"/>
              <a:buFont typeface="Wingdings" pitchFamily="2" charset="2"/>
              <a:buChar char="§"/>
            </a:pPr>
            <a:r>
              <a:rPr lang="en-US" sz="3200" dirty="0" smtClean="0"/>
              <a:t>Other Participants</a:t>
            </a:r>
          </a:p>
          <a:p>
            <a:pPr>
              <a:buClr>
                <a:srgbClr val="FF0000"/>
              </a:buClr>
              <a:buSzPct val="80000"/>
              <a:buFont typeface="Wingdings" pitchFamily="2" charset="2"/>
              <a:buChar char="§"/>
            </a:pPr>
            <a:r>
              <a:rPr lang="en-US" sz="3200" dirty="0" smtClean="0"/>
              <a:t>The Instructor</a:t>
            </a:r>
          </a:p>
          <a:p>
            <a:pPr>
              <a:buClr>
                <a:srgbClr val="FF0000"/>
              </a:buClr>
              <a:buSzPct val="80000"/>
              <a:buFont typeface="Wingdings" pitchFamily="2" charset="2"/>
              <a:buChar char="§"/>
            </a:pPr>
            <a:r>
              <a:rPr lang="en-US" sz="3200" dirty="0" smtClean="0"/>
              <a:t>CRR Case Studies</a:t>
            </a:r>
          </a:p>
          <a:p>
            <a:pPr>
              <a:buClr>
                <a:srgbClr val="FF0000"/>
              </a:buClr>
              <a:buSzPct val="80000"/>
              <a:buFont typeface="Wingdings" pitchFamily="2" charset="2"/>
              <a:buChar char="§"/>
            </a:pPr>
            <a:r>
              <a:rPr lang="en-US" sz="3200" dirty="0" smtClean="0"/>
              <a:t>Handouts</a:t>
            </a:r>
          </a:p>
          <a:p>
            <a:pPr>
              <a:buClr>
                <a:srgbClr val="FF0000"/>
              </a:buClr>
              <a:buSzPct val="80000"/>
              <a:buFont typeface="Wingdings" pitchFamily="2" charset="2"/>
              <a:buChar char="§"/>
            </a:pPr>
            <a:r>
              <a:rPr lang="en-US" sz="3200" dirty="0" smtClean="0"/>
              <a:t>Resources</a:t>
            </a:r>
          </a:p>
        </p:txBody>
      </p:sp>
      <p:sp>
        <p:nvSpPr>
          <p:cNvPr id="7" name="Right Arrow Callout 6"/>
          <p:cNvSpPr/>
          <p:nvPr/>
        </p:nvSpPr>
        <p:spPr>
          <a:xfrm>
            <a:off x="9601200" y="2209800"/>
            <a:ext cx="533400" cy="3886200"/>
          </a:xfrm>
          <a:prstGeom prst="rightArrowCallout">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
        <p:nvSpPr>
          <p:cNvPr id="11" name="Curved Up Arrow 10"/>
          <p:cNvSpPr/>
          <p:nvPr/>
        </p:nvSpPr>
        <p:spPr>
          <a:xfrm rot="584942">
            <a:off x="2034415" y="4808909"/>
            <a:ext cx="2872641" cy="8735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p:cNvSpPr txBox="1"/>
          <p:nvPr/>
        </p:nvSpPr>
        <p:spPr>
          <a:xfrm>
            <a:off x="4876800" y="1676400"/>
            <a:ext cx="3505200" cy="523220"/>
          </a:xfrm>
          <a:prstGeom prst="rect">
            <a:avLst/>
          </a:prstGeom>
          <a:noFill/>
        </p:spPr>
        <p:txBody>
          <a:bodyPr wrap="square" rtlCol="0">
            <a:spAutoFit/>
          </a:bodyPr>
          <a:lstStyle/>
          <a:p>
            <a:r>
              <a:rPr lang="en-US" sz="2800" b="1" dirty="0" smtClean="0">
                <a:solidFill>
                  <a:srgbClr val="FF0000"/>
                </a:solidFill>
                <a:latin typeface="+mn-lt"/>
              </a:rPr>
              <a:t>A Station CRR Plan</a:t>
            </a:r>
            <a:endParaRPr lang="en-US" sz="2800" b="1" dirty="0">
              <a:solidFill>
                <a:srgbClr val="FF0000"/>
              </a:solidFill>
              <a:latin typeface="+mn-lt"/>
            </a:endParaRPr>
          </a:p>
        </p:txBody>
      </p:sp>
      <p:sp>
        <p:nvSpPr>
          <p:cNvPr id="10" name="Curved Up Arrow 9"/>
          <p:cNvSpPr/>
          <p:nvPr/>
        </p:nvSpPr>
        <p:spPr>
          <a:xfrm rot="11677438" flipH="1">
            <a:off x="2042169" y="1132074"/>
            <a:ext cx="3043676" cy="8735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3515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5400" b="1" dirty="0" smtClean="0"/>
          </a:p>
          <a:p>
            <a:pPr>
              <a:buNone/>
            </a:pPr>
            <a:r>
              <a:rPr lang="en-US" sz="5400" b="1" dirty="0" smtClean="0"/>
              <a:t>III. Preparing participants   	 to learn</a:t>
            </a:r>
            <a:endParaRPr lang="en-US" sz="5400" b="1" dirty="0"/>
          </a:p>
        </p:txBody>
      </p:sp>
      <p:sp>
        <p:nvSpPr>
          <p:cNvPr id="4" name="Title 2"/>
          <p:cNvSpPr>
            <a:spLocks noGrp="1"/>
          </p:cNvSpPr>
          <p:nvPr>
            <p:ph type="title"/>
          </p:nvPr>
        </p:nvSpPr>
        <p:spPr/>
        <p:txBody>
          <a:bodyPr>
            <a:normAutofit/>
          </a:bodyPr>
          <a:lstStyle/>
          <a:p>
            <a:pPr eaLnBrk="1" fontAlgn="auto" hangingPunct="1">
              <a:spcAft>
                <a:spcPts val="0"/>
              </a:spcAft>
              <a:defRPr/>
            </a:pPr>
            <a:r>
              <a:rPr lang="en-US" sz="3200" dirty="0"/>
              <a:t>Community Risk </a:t>
            </a:r>
            <a:r>
              <a:rPr lang="en-US" sz="3200" dirty="0" smtClean="0"/>
              <a:t>Reduction</a:t>
            </a:r>
            <a:endParaRPr lang="en-US" sz="3200" dirty="0"/>
          </a:p>
        </p:txBody>
      </p:sp>
    </p:spTree>
    <p:extLst>
      <p:ext uri="{BB962C8B-B14F-4D97-AF65-F5344CB8AC3E}">
        <p14:creationId xmlns:p14="http://schemas.microsoft.com/office/powerpoint/2010/main" val="1713980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4400" b="1" dirty="0" smtClean="0">
                <a:solidFill>
                  <a:srgbClr val="FF0000"/>
                </a:solidFill>
              </a:rPr>
              <a:t>Definitions:</a:t>
            </a:r>
          </a:p>
          <a:p>
            <a:pPr marL="109537" indent="0">
              <a:buNone/>
            </a:pPr>
            <a:r>
              <a:rPr lang="en-US" sz="4000" b="1" dirty="0" smtClean="0">
                <a:solidFill>
                  <a:srgbClr val="FF0000"/>
                </a:solidFill>
              </a:rPr>
              <a:t>	</a:t>
            </a:r>
            <a:r>
              <a:rPr lang="en-US" sz="4400" b="1" dirty="0" smtClean="0">
                <a:solidFill>
                  <a:srgbClr val="FF0000"/>
                </a:solidFill>
              </a:rPr>
              <a:t>Prevention</a:t>
            </a:r>
          </a:p>
          <a:p>
            <a:pPr marL="109537" indent="0">
              <a:buNone/>
            </a:pPr>
            <a:r>
              <a:rPr lang="en-US" sz="4400" b="1" dirty="0" smtClean="0">
                <a:solidFill>
                  <a:srgbClr val="FF0000"/>
                </a:solidFill>
              </a:rPr>
              <a:t>		Risk </a:t>
            </a:r>
          </a:p>
          <a:p>
            <a:pPr marL="109537" indent="0">
              <a:buNone/>
            </a:pPr>
            <a:r>
              <a:rPr lang="en-US" sz="4400" b="1" dirty="0" smtClean="0">
                <a:solidFill>
                  <a:srgbClr val="FF0000"/>
                </a:solidFill>
              </a:rPr>
              <a:t>			Loss</a:t>
            </a:r>
          </a:p>
          <a:p>
            <a:pPr marL="109537" indent="0">
              <a:buNone/>
            </a:pPr>
            <a:r>
              <a:rPr lang="en-US" sz="4400" b="1" dirty="0" smtClean="0">
                <a:solidFill>
                  <a:srgbClr val="FF0000"/>
                </a:solidFill>
              </a:rPr>
              <a:t>				Mitigation 	</a:t>
            </a:r>
            <a:endParaRPr lang="en-US" sz="4400" dirty="0">
              <a:solidFill>
                <a:srgbClr val="FF0000"/>
              </a:solidFill>
            </a:endParaRPr>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 Vocabulary</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pic>
        <p:nvPicPr>
          <p:cNvPr id="6"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8284"/>
            <a:ext cx="761694" cy="73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149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3600" b="1" dirty="0" smtClean="0">
                <a:solidFill>
                  <a:srgbClr val="FF0000"/>
                </a:solidFill>
              </a:rPr>
              <a:t>Prevention</a:t>
            </a:r>
          </a:p>
          <a:p>
            <a:pPr lvl="0">
              <a:buNone/>
            </a:pPr>
            <a:r>
              <a:rPr lang="en-US" sz="2800" b="1" dirty="0" smtClean="0">
                <a:solidFill>
                  <a:srgbClr val="FF0000"/>
                </a:solidFill>
              </a:rPr>
              <a:t>Prevention</a:t>
            </a:r>
            <a:r>
              <a:rPr lang="en-US" sz="2800" dirty="0" smtClean="0"/>
              <a:t> </a:t>
            </a:r>
            <a:r>
              <a:rPr lang="en-US" sz="2800" b="1" dirty="0" smtClean="0"/>
              <a:t>is a critically acclaimed second studio album by Scottish band De Rosa released March 2, 2009</a:t>
            </a:r>
            <a:endParaRPr lang="en-US" sz="3200" b="1" dirty="0" smtClean="0"/>
          </a:p>
          <a:p>
            <a:pPr lvl="0">
              <a:buNone/>
            </a:pPr>
            <a:r>
              <a:rPr lang="en-US" sz="3200" b="1" dirty="0" smtClean="0">
                <a:solidFill>
                  <a:srgbClr val="FF0000"/>
                </a:solidFill>
              </a:rPr>
              <a:t>Prevention</a:t>
            </a:r>
            <a:r>
              <a:rPr lang="en-US" sz="3200" b="1" dirty="0" smtClean="0"/>
              <a:t> </a:t>
            </a:r>
            <a:r>
              <a:rPr lang="en-US" sz="2800" b="1" dirty="0" smtClean="0"/>
              <a:t>is a magazine about health in the United States</a:t>
            </a:r>
            <a:endParaRPr lang="en-US" sz="3200" b="1" dirty="0" smtClean="0"/>
          </a:p>
          <a:p>
            <a:pPr lvl="0">
              <a:buNone/>
            </a:pPr>
            <a:r>
              <a:rPr lang="en-US" sz="3200" b="1" dirty="0" smtClean="0">
                <a:solidFill>
                  <a:srgbClr val="FF0000"/>
                </a:solidFill>
              </a:rPr>
              <a:t>Prevent</a:t>
            </a:r>
            <a:r>
              <a:rPr lang="en-US" sz="3200" b="1" dirty="0" smtClean="0"/>
              <a:t> </a:t>
            </a:r>
            <a:r>
              <a:rPr lang="en-US" sz="2800" b="1" dirty="0" smtClean="0"/>
              <a:t>is a former company from Slovenia, and </a:t>
            </a:r>
            <a:endParaRPr lang="en-US" sz="3200" b="1" dirty="0" smtClean="0"/>
          </a:p>
          <a:p>
            <a:pPr lvl="0">
              <a:buNone/>
            </a:pPr>
            <a:r>
              <a:rPr lang="en-US" sz="2800" b="1" dirty="0" smtClean="0"/>
              <a:t>There is a </a:t>
            </a:r>
            <a:r>
              <a:rPr lang="en-US" sz="3200" b="1" dirty="0" smtClean="0">
                <a:solidFill>
                  <a:srgbClr val="FF0000"/>
                </a:solidFill>
              </a:rPr>
              <a:t>prevent </a:t>
            </a:r>
            <a:r>
              <a:rPr lang="en-US" sz="3200" b="1" dirty="0" smtClean="0"/>
              <a:t>defense</a:t>
            </a:r>
            <a:r>
              <a:rPr lang="en-US" sz="3200" b="1" dirty="0" smtClean="0">
                <a:solidFill>
                  <a:srgbClr val="FF0000"/>
                </a:solidFill>
              </a:rPr>
              <a:t> </a:t>
            </a:r>
            <a:r>
              <a:rPr lang="en-US" sz="2800" b="1" dirty="0" smtClean="0"/>
              <a:t>in American football</a:t>
            </a:r>
            <a:endParaRPr lang="en-US" sz="3200" b="1" dirty="0" smtClean="0"/>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 Vocabulary</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pic>
        <p:nvPicPr>
          <p:cNvPr id="6"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8284"/>
            <a:ext cx="761694" cy="73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149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3600" b="1" dirty="0" smtClean="0">
                <a:solidFill>
                  <a:srgbClr val="FF0000"/>
                </a:solidFill>
              </a:rPr>
              <a:t>Prevention</a:t>
            </a:r>
          </a:p>
          <a:p>
            <a:pPr lvl="0">
              <a:buNone/>
            </a:pPr>
            <a:r>
              <a:rPr lang="en-US" sz="2800" b="1" dirty="0" smtClean="0">
                <a:solidFill>
                  <a:srgbClr val="FF0000"/>
                </a:solidFill>
              </a:rPr>
              <a:t>Prevention</a:t>
            </a:r>
            <a:r>
              <a:rPr lang="en-US" sz="2800" dirty="0" smtClean="0"/>
              <a:t> </a:t>
            </a:r>
            <a:r>
              <a:rPr lang="en-US" sz="2800" b="1" dirty="0" smtClean="0"/>
              <a:t>is a critically acclaimed second studio album by Scottish band De Rosa released March 2, 2009</a:t>
            </a:r>
            <a:endParaRPr lang="en-US" sz="3200" b="1" dirty="0" smtClean="0"/>
          </a:p>
          <a:p>
            <a:pPr lvl="0">
              <a:buNone/>
            </a:pPr>
            <a:r>
              <a:rPr lang="en-US" sz="3200" b="1" dirty="0" smtClean="0">
                <a:solidFill>
                  <a:srgbClr val="FF0000"/>
                </a:solidFill>
              </a:rPr>
              <a:t>Prevention</a:t>
            </a:r>
            <a:r>
              <a:rPr lang="en-US" sz="3200" b="1" dirty="0" smtClean="0"/>
              <a:t> </a:t>
            </a:r>
            <a:r>
              <a:rPr lang="en-US" sz="2800" b="1" dirty="0" smtClean="0"/>
              <a:t>is a magazine about health in the United States</a:t>
            </a:r>
            <a:endParaRPr lang="en-US" sz="3200" b="1" dirty="0" smtClean="0"/>
          </a:p>
          <a:p>
            <a:pPr lvl="0">
              <a:buNone/>
            </a:pPr>
            <a:r>
              <a:rPr lang="en-US" sz="3200" b="1" dirty="0" smtClean="0">
                <a:solidFill>
                  <a:srgbClr val="FF0000"/>
                </a:solidFill>
              </a:rPr>
              <a:t>Prevent</a:t>
            </a:r>
            <a:r>
              <a:rPr lang="en-US" sz="3200" b="1" dirty="0" smtClean="0"/>
              <a:t> </a:t>
            </a:r>
            <a:r>
              <a:rPr lang="en-US" sz="2800" b="1" dirty="0" smtClean="0"/>
              <a:t>is a former company from Slovenia, and </a:t>
            </a:r>
            <a:endParaRPr lang="en-US" sz="3200" b="1" dirty="0" smtClean="0"/>
          </a:p>
          <a:p>
            <a:pPr lvl="0">
              <a:buNone/>
            </a:pPr>
            <a:r>
              <a:rPr lang="en-US" sz="2800" b="1" dirty="0" smtClean="0"/>
              <a:t>There is a </a:t>
            </a:r>
            <a:r>
              <a:rPr lang="en-US" sz="3200" b="1" dirty="0" smtClean="0">
                <a:solidFill>
                  <a:srgbClr val="FF0000"/>
                </a:solidFill>
              </a:rPr>
              <a:t>prevent </a:t>
            </a:r>
            <a:r>
              <a:rPr lang="en-US" sz="3200" b="1" dirty="0" smtClean="0"/>
              <a:t>defense</a:t>
            </a:r>
            <a:r>
              <a:rPr lang="en-US" sz="3200" b="1" dirty="0" smtClean="0">
                <a:solidFill>
                  <a:srgbClr val="FF0000"/>
                </a:solidFill>
              </a:rPr>
              <a:t> </a:t>
            </a:r>
            <a:r>
              <a:rPr lang="en-US" sz="2800" b="1" dirty="0" smtClean="0"/>
              <a:t>in American football</a:t>
            </a:r>
            <a:endParaRPr lang="en-US" sz="3200" b="1" dirty="0" smtClean="0"/>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 Vocabulary</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pic>
        <p:nvPicPr>
          <p:cNvPr id="6"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8284"/>
            <a:ext cx="761694" cy="73313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295400" y="762000"/>
            <a:ext cx="6096000" cy="5486400"/>
          </a:xfrm>
          <a:prstGeom prst="line">
            <a:avLst/>
          </a:prstGeom>
          <a:ln w="139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371600" y="1066800"/>
            <a:ext cx="5181600" cy="4724400"/>
          </a:xfrm>
          <a:prstGeom prst="line">
            <a:avLst/>
          </a:prstGeom>
          <a:ln w="139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149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pPr eaLnBrk="1" hangingPunct="1"/>
            <a:endParaRPr lang="en-US" sz="1100" dirty="0" smtClean="0"/>
          </a:p>
          <a:p>
            <a:pPr marL="0" marR="0" indent="0">
              <a:spcBef>
                <a:spcPts val="0"/>
              </a:spcBef>
              <a:spcAft>
                <a:spcPts val="0"/>
              </a:spcAft>
              <a:buNone/>
            </a:pPr>
            <a:r>
              <a:rPr lang="en-US" sz="4400" b="1" dirty="0" smtClean="0">
                <a:solidFill>
                  <a:srgbClr val="FF0000"/>
                </a:solidFill>
              </a:rPr>
              <a:t>Definition</a:t>
            </a:r>
          </a:p>
          <a:p>
            <a:pPr marL="0" marR="0" indent="0">
              <a:spcBef>
                <a:spcPts val="0"/>
              </a:spcBef>
              <a:spcAft>
                <a:spcPts val="0"/>
              </a:spcAft>
              <a:buNone/>
            </a:pPr>
            <a:r>
              <a:rPr lang="en-US" sz="3600" b="1" dirty="0" smtClean="0"/>
              <a:t>An approach for fulfilling the mission of the fire department through strategies designed and implemented at the station level that target and reduce key risks of that particular community.</a:t>
            </a:r>
          </a:p>
          <a:p>
            <a:pPr marL="0" marR="0" indent="0">
              <a:spcBef>
                <a:spcPts val="300"/>
              </a:spcBef>
              <a:spcAft>
                <a:spcPts val="300"/>
              </a:spcAft>
              <a:buNone/>
            </a:pPr>
            <a:endParaRPr lang="en-US" sz="2800" dirty="0"/>
          </a:p>
          <a:p>
            <a:pPr marL="0" marR="0" indent="0">
              <a:spcBef>
                <a:spcPts val="300"/>
              </a:spcBef>
              <a:spcAft>
                <a:spcPts val="300"/>
              </a:spcAft>
              <a:buNone/>
            </a:pPr>
            <a:r>
              <a:rPr lang="en-US" sz="2800" dirty="0" smtClean="0"/>
              <a:t>	</a:t>
            </a:r>
            <a:endParaRPr lang="en-US" sz="2800" dirty="0"/>
          </a:p>
          <a:p>
            <a:pPr marL="0" marR="0" indent="0">
              <a:spcBef>
                <a:spcPts val="300"/>
              </a:spcBef>
              <a:spcAft>
                <a:spcPts val="300"/>
              </a:spcAft>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533400" y="304800"/>
            <a:ext cx="8229600" cy="1143000"/>
          </a:xfrm>
        </p:spPr>
        <p:txBody>
          <a:bodyPr>
            <a:normAutofit/>
          </a:bodyPr>
          <a:lstStyle/>
          <a:p>
            <a:pPr eaLnBrk="1" fontAlgn="auto" hangingPunct="1">
              <a:spcAft>
                <a:spcPts val="0"/>
              </a:spcAft>
              <a:defRPr/>
            </a:pPr>
            <a:r>
              <a:rPr lang="en-US" dirty="0" smtClean="0"/>
              <a:t>What is Community Risk Reduction? </a:t>
            </a:r>
            <a:endParaRPr lang="en-US"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1095192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4000" b="1" dirty="0" smtClean="0">
                <a:solidFill>
                  <a:srgbClr val="FF0000"/>
                </a:solidFill>
              </a:rPr>
              <a:t>Prevention</a:t>
            </a:r>
          </a:p>
          <a:p>
            <a:pPr marL="109537" indent="0">
              <a:buNone/>
            </a:pPr>
            <a:r>
              <a:rPr lang="en-US" sz="3600" b="1" dirty="0" smtClean="0"/>
              <a:t>Avoid	Deter	Anticipate	Hinder</a:t>
            </a:r>
          </a:p>
          <a:p>
            <a:pPr marL="109537" indent="0">
              <a:buNone/>
            </a:pPr>
            <a:r>
              <a:rPr lang="en-US" sz="3600" b="1" dirty="0" smtClean="0"/>
              <a:t>Impede	Thwart	Halt</a:t>
            </a:r>
          </a:p>
          <a:p>
            <a:pPr marL="109537" indent="0">
              <a:buNone/>
            </a:pPr>
            <a:endParaRPr lang="en-US" sz="3600" b="1" dirty="0" smtClean="0"/>
          </a:p>
          <a:p>
            <a:pPr marL="109537" indent="0">
              <a:buNone/>
            </a:pPr>
            <a:r>
              <a:rPr lang="en-US" sz="3600" b="1" dirty="0" smtClean="0"/>
              <a:t>Bring to an end</a:t>
            </a:r>
          </a:p>
          <a:p>
            <a:pPr marL="109537" indent="0">
              <a:buNone/>
            </a:pPr>
            <a:r>
              <a:rPr lang="en-US" sz="3600" b="1" dirty="0" smtClean="0"/>
              <a:t>Keep an event from occurring </a:t>
            </a:r>
            <a:endParaRPr lang="en-US" sz="3600" b="1" dirty="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 Vocabulary</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pic>
        <p:nvPicPr>
          <p:cNvPr id="6"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8284"/>
            <a:ext cx="761694" cy="73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149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4000" b="1" dirty="0" smtClean="0">
                <a:solidFill>
                  <a:srgbClr val="FF0000"/>
                </a:solidFill>
              </a:rPr>
              <a:t>Risk </a:t>
            </a:r>
            <a:endParaRPr lang="en-US" sz="3200" b="1" dirty="0" smtClean="0">
              <a:solidFill>
                <a:srgbClr val="FF0000"/>
              </a:solidFill>
            </a:endParaRPr>
          </a:p>
          <a:p>
            <a:pPr marL="109537" indent="0">
              <a:buNone/>
            </a:pPr>
            <a:r>
              <a:rPr lang="en-US" sz="3200" b="1" dirty="0" smtClean="0"/>
              <a:t>Danger, hazard, and a popular board game (now a pricey </a:t>
            </a:r>
            <a:r>
              <a:rPr lang="en-US" sz="3200" b="1" dirty="0" err="1" smtClean="0"/>
              <a:t>Ap</a:t>
            </a:r>
            <a:r>
              <a:rPr lang="en-US" sz="3200" b="1" dirty="0" smtClean="0"/>
              <a:t> for </a:t>
            </a:r>
            <a:r>
              <a:rPr lang="en-US" sz="3200" b="1" dirty="0" err="1" smtClean="0"/>
              <a:t>iPhone</a:t>
            </a:r>
            <a:r>
              <a:rPr lang="en-US" sz="3200" b="1" dirty="0" smtClean="0"/>
              <a:t> and </a:t>
            </a:r>
            <a:r>
              <a:rPr lang="en-US" sz="3200" b="1" dirty="0" err="1" smtClean="0"/>
              <a:t>iPad</a:t>
            </a:r>
            <a:r>
              <a:rPr lang="en-US" sz="3200" b="1" dirty="0" smtClean="0"/>
              <a:t>!)</a:t>
            </a:r>
          </a:p>
          <a:p>
            <a:pPr marL="109537" indent="0">
              <a:buNone/>
            </a:pPr>
            <a:endParaRPr lang="en-US" sz="3600" b="1" dirty="0" smtClean="0">
              <a:solidFill>
                <a:srgbClr val="FF0000"/>
              </a:solidFill>
            </a:endParaRPr>
          </a:p>
          <a:p>
            <a:pPr marL="109537" indent="0">
              <a:buNone/>
            </a:pPr>
            <a:r>
              <a:rPr lang="en-US" sz="4000" b="1" dirty="0" smtClean="0">
                <a:solidFill>
                  <a:srgbClr val="FF0000"/>
                </a:solidFill>
              </a:rPr>
              <a:t>Potential for Loss</a:t>
            </a:r>
          </a:p>
          <a:p>
            <a:pPr marL="109537" indent="0">
              <a:buNone/>
            </a:pPr>
            <a:r>
              <a:rPr lang="en-US" sz="3600" b="1" dirty="0" smtClean="0"/>
              <a:t>The possibility of loss, injury, or other adverse or unwelcome circumstance</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 Vocabulary</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pic>
        <p:nvPicPr>
          <p:cNvPr id="6"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8284"/>
            <a:ext cx="761694" cy="73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149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3600" b="1" dirty="0" smtClean="0">
                <a:solidFill>
                  <a:srgbClr val="FF0000"/>
                </a:solidFill>
              </a:rPr>
              <a:t>Mitigation </a:t>
            </a:r>
          </a:p>
          <a:p>
            <a:pPr marL="109537" indent="0">
              <a:buNone/>
            </a:pPr>
            <a:r>
              <a:rPr lang="en-US" sz="2800" b="1" dirty="0" smtClean="0"/>
              <a:t>Alleviate	  Reduce	Ease	    Lessen harm of event</a:t>
            </a:r>
          </a:p>
          <a:p>
            <a:pPr marL="109537" indent="0">
              <a:buNone/>
            </a:pPr>
            <a:endParaRPr lang="en-US" sz="1600" b="1" dirty="0" smtClean="0"/>
          </a:p>
          <a:p>
            <a:pPr marL="109537" indent="0">
              <a:buNone/>
            </a:pPr>
            <a:r>
              <a:rPr lang="en-US" sz="2800" b="1" dirty="0" smtClean="0"/>
              <a:t>Reduce impact of event</a:t>
            </a:r>
          </a:p>
          <a:p>
            <a:pPr marL="109537" indent="0">
              <a:buNone/>
            </a:pPr>
            <a:endParaRPr lang="en-US" sz="2800" b="1" dirty="0" smtClean="0">
              <a:solidFill>
                <a:srgbClr val="FF0000"/>
              </a:solidFill>
            </a:endParaRPr>
          </a:p>
          <a:p>
            <a:pPr marL="109537" indent="0">
              <a:buNone/>
            </a:pPr>
            <a:r>
              <a:rPr lang="en-US" sz="2800" b="1" dirty="0" smtClean="0">
                <a:solidFill>
                  <a:srgbClr val="FF0000"/>
                </a:solidFill>
              </a:rPr>
              <a:t>Mitigation</a:t>
            </a:r>
            <a:r>
              <a:rPr lang="en-US" sz="2800" dirty="0" smtClean="0"/>
              <a:t> is the effort to reduce loss of life and property by lessening the impact of natural and human caused disasters or events</a:t>
            </a:r>
          </a:p>
          <a:p>
            <a:pPr marL="109537" indent="0">
              <a:buNone/>
            </a:pPr>
            <a:r>
              <a:rPr lang="en-US" sz="2800" dirty="0" smtClean="0"/>
              <a:t>Make less severe, serious, or painful </a:t>
            </a:r>
          </a:p>
          <a:p>
            <a:pPr marL="109537" indent="0">
              <a:buNone/>
            </a:pPr>
            <a:r>
              <a:rPr lang="en-US" sz="2800" dirty="0" smtClean="0"/>
              <a:t>a </a:t>
            </a:r>
            <a:r>
              <a:rPr lang="en-US" sz="2800" i="1" dirty="0" smtClean="0"/>
              <a:t>mitigated risk</a:t>
            </a:r>
            <a:r>
              <a:rPr lang="en-US" sz="2800" dirty="0" smtClean="0"/>
              <a:t> is a diminished risk. This means the risk 			had been reduced.</a:t>
            </a:r>
            <a:br>
              <a:rPr lang="en-US" sz="2800" dirty="0" smtClean="0"/>
            </a:br>
            <a:endParaRPr lang="en-US" sz="2800" dirty="0" smtClean="0"/>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 Vocabulary</a:t>
            </a:r>
            <a:endParaRPr lang="en-US" sz="3200" dirty="0"/>
          </a:p>
        </p:txBody>
      </p:sp>
    </p:spTree>
    <p:extLst>
      <p:ext uri="{BB962C8B-B14F-4D97-AF65-F5344CB8AC3E}">
        <p14:creationId xmlns:p14="http://schemas.microsoft.com/office/powerpoint/2010/main" val="2946149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3600" b="1" dirty="0" smtClean="0">
                <a:solidFill>
                  <a:srgbClr val="FF0000"/>
                </a:solidFill>
              </a:rPr>
              <a:t>Mitigation </a:t>
            </a:r>
          </a:p>
          <a:p>
            <a:pPr marL="109537" indent="0">
              <a:buNone/>
            </a:pPr>
            <a:r>
              <a:rPr lang="en-US" sz="2400" dirty="0" smtClean="0"/>
              <a:t>The threat of </a:t>
            </a:r>
            <a:r>
              <a:rPr lang="en-US" sz="2400" dirty="0" err="1" smtClean="0"/>
              <a:t>wildland</a:t>
            </a:r>
            <a:r>
              <a:rPr lang="en-US" sz="2400" dirty="0" smtClean="0"/>
              <a:t> fires for people living near </a:t>
            </a:r>
            <a:r>
              <a:rPr lang="en-US" sz="2400" dirty="0" err="1" smtClean="0"/>
              <a:t>wildland</a:t>
            </a:r>
            <a:r>
              <a:rPr lang="en-US" sz="2400" dirty="0" smtClean="0"/>
              <a:t> areas or using recreational facilities in wilderness areas is real. Dry conditions at various times of the year and in various parts of the United States greatly increase the potential for </a:t>
            </a:r>
            <a:r>
              <a:rPr lang="en-US" sz="2400" dirty="0" err="1" smtClean="0"/>
              <a:t>wildland</a:t>
            </a:r>
            <a:r>
              <a:rPr lang="en-US" sz="2400" dirty="0" smtClean="0"/>
              <a:t> fires. To assess the risk consider:</a:t>
            </a:r>
          </a:p>
          <a:p>
            <a:pPr marL="109537" indent="0">
              <a:buNone/>
            </a:pPr>
            <a:r>
              <a:rPr lang="en-US" sz="2400" b="1" dirty="0" smtClean="0"/>
              <a:t>	</a:t>
            </a:r>
            <a:r>
              <a:rPr lang="en-US" sz="2800" dirty="0" smtClean="0"/>
              <a:t>fire resistance of your home</a:t>
            </a:r>
          </a:p>
          <a:p>
            <a:pPr marL="109537" indent="0">
              <a:buNone/>
            </a:pPr>
            <a:r>
              <a:rPr lang="en-US" sz="2800" dirty="0" smtClean="0"/>
              <a:t>	topography of your property</a:t>
            </a:r>
          </a:p>
          <a:p>
            <a:pPr marL="109537" indent="0">
              <a:buNone/>
            </a:pPr>
            <a:r>
              <a:rPr lang="en-US" sz="2800" dirty="0" smtClean="0"/>
              <a:t>	the vegetation close by</a:t>
            </a:r>
          </a:p>
          <a:p>
            <a:pPr marL="109537" indent="0">
              <a:buNone/>
            </a:pPr>
            <a:r>
              <a:rPr lang="en-US" sz="2800" b="1" dirty="0" smtClean="0"/>
              <a:t>(Not prevent the wildfire but reducing the impact)</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 Vocabulary</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pic>
        <p:nvPicPr>
          <p:cNvPr id="6"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8284"/>
            <a:ext cx="761694" cy="73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149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724400"/>
          </a:xfrm>
        </p:spPr>
        <p:txBody>
          <a:bodyPr/>
          <a:lstStyle/>
          <a:p>
            <a:pPr marL="109537" indent="0">
              <a:buNone/>
            </a:pPr>
            <a:r>
              <a:rPr lang="en-US" sz="3600" b="1" dirty="0" smtClean="0">
                <a:solidFill>
                  <a:srgbClr val="FF0000"/>
                </a:solidFill>
              </a:rPr>
              <a:t>Risk </a:t>
            </a:r>
            <a:endParaRPr lang="en-US" sz="2800" b="1" dirty="0" smtClean="0">
              <a:solidFill>
                <a:srgbClr val="FF0000"/>
              </a:solidFill>
            </a:endParaRPr>
          </a:p>
          <a:p>
            <a:pPr marL="109537" indent="0">
              <a:buNone/>
            </a:pPr>
            <a:r>
              <a:rPr lang="en-US" sz="3600" b="1" dirty="0" smtClean="0">
                <a:solidFill>
                  <a:srgbClr val="FF0000"/>
                </a:solidFill>
              </a:rPr>
              <a:t>Potential for Loss</a:t>
            </a:r>
          </a:p>
          <a:p>
            <a:pPr marL="109537" indent="0">
              <a:buNone/>
            </a:pPr>
            <a:r>
              <a:rPr lang="en-US" sz="2800" b="1" dirty="0" smtClean="0"/>
              <a:t>Balance:	Low probability and enormous loss</a:t>
            </a:r>
          </a:p>
          <a:p>
            <a:pPr marL="109537" indent="0">
              <a:buNone/>
            </a:pPr>
            <a:r>
              <a:rPr lang="en-US" sz="2800" b="1" dirty="0"/>
              <a:t>	</a:t>
            </a:r>
            <a:r>
              <a:rPr lang="en-US" sz="2800" b="1" dirty="0" smtClean="0"/>
              <a:t>	High probability and less loss</a:t>
            </a:r>
            <a:endParaRPr lang="en-US" sz="2400" dirty="0" smtClean="0"/>
          </a:p>
          <a:p>
            <a:pPr marL="109537" indent="0">
              <a:buNone/>
            </a:pPr>
            <a:r>
              <a:rPr lang="en-US" sz="2800" dirty="0" smtClean="0"/>
              <a:t>Consider the Fukushima TEPCO Nuclear Power Reactors</a:t>
            </a:r>
          </a:p>
          <a:p>
            <a:pPr marL="109537" indent="0">
              <a:buNone/>
            </a:pPr>
            <a:r>
              <a:rPr lang="en-US" sz="2800" dirty="0" smtClean="0"/>
              <a:t>What was the probability? What was the loss?</a:t>
            </a:r>
          </a:p>
          <a:p>
            <a:pPr marL="109537" indent="0">
              <a:buNone/>
            </a:pPr>
            <a:endParaRPr lang="en-US" sz="1200" dirty="0" smtClean="0"/>
          </a:p>
          <a:p>
            <a:pPr marL="109537" indent="0">
              <a:buNone/>
            </a:pPr>
            <a:r>
              <a:rPr lang="en-US" sz="2800" dirty="0" smtClean="0"/>
              <a:t>Consider a 6 year old falling off a bicycle riding without training wheel the first time. What was the probability? What was the loss?</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 Vocabulary</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pic>
        <p:nvPicPr>
          <p:cNvPr id="6"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8284"/>
            <a:ext cx="761694" cy="73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149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724400"/>
          </a:xfrm>
        </p:spPr>
        <p:txBody>
          <a:bodyPr/>
          <a:lstStyle/>
          <a:p>
            <a:pPr marL="109537" indent="0">
              <a:buNone/>
            </a:pPr>
            <a:r>
              <a:rPr lang="en-US" sz="3600" b="1" dirty="0" smtClean="0">
                <a:solidFill>
                  <a:srgbClr val="FF0000"/>
                </a:solidFill>
              </a:rPr>
              <a:t>Risk </a:t>
            </a:r>
            <a:endParaRPr lang="en-US" sz="2800" b="1" dirty="0" smtClean="0">
              <a:solidFill>
                <a:srgbClr val="FF0000"/>
              </a:solidFill>
            </a:endParaRPr>
          </a:p>
          <a:p>
            <a:pPr marL="109537" indent="0">
              <a:buNone/>
            </a:pPr>
            <a:r>
              <a:rPr lang="en-US" sz="3600" b="1" dirty="0" smtClean="0">
                <a:solidFill>
                  <a:srgbClr val="FF0000"/>
                </a:solidFill>
              </a:rPr>
              <a:t>Potential for Loss</a:t>
            </a:r>
          </a:p>
          <a:p>
            <a:pPr marL="109537" indent="0">
              <a:buNone/>
            </a:pPr>
            <a:r>
              <a:rPr lang="en-US" sz="2800" b="1" dirty="0" smtClean="0"/>
              <a:t>Balance:	Low probability and enormous loss</a:t>
            </a:r>
          </a:p>
          <a:p>
            <a:pPr marL="109537" indent="0">
              <a:buNone/>
            </a:pPr>
            <a:r>
              <a:rPr lang="en-US" sz="2800" b="1" dirty="0"/>
              <a:t>	</a:t>
            </a:r>
            <a:r>
              <a:rPr lang="en-US" sz="2800" b="1" dirty="0" smtClean="0"/>
              <a:t>	High probability and less loss</a:t>
            </a:r>
            <a:endParaRPr lang="en-US" sz="2400" dirty="0" smtClean="0"/>
          </a:p>
          <a:p>
            <a:pPr marL="109537" indent="0">
              <a:buNone/>
            </a:pPr>
            <a:r>
              <a:rPr lang="en-US" sz="2800" dirty="0" smtClean="0"/>
              <a:t>Consider a fire in family home with 4 people asleep. What is the risk. How is the risk mitigated?</a:t>
            </a:r>
          </a:p>
          <a:p>
            <a:pPr marL="109537" indent="0">
              <a:buNone/>
            </a:pPr>
            <a:endParaRPr lang="en-US" sz="1200" dirty="0" smtClean="0"/>
          </a:p>
          <a:p>
            <a:pPr marL="109537" indent="0">
              <a:buNone/>
            </a:pPr>
            <a:r>
              <a:rPr lang="en-US" sz="2800" dirty="0" smtClean="0"/>
              <a:t>Consider a fire in a  7 story hospital with full occupancy. What is the risk. How is the risk mitigated?</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 Vocabulary</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pic>
        <p:nvPicPr>
          <p:cNvPr id="6"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8284"/>
            <a:ext cx="761694" cy="73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149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4000" b="1" dirty="0" smtClean="0">
                <a:solidFill>
                  <a:srgbClr val="FF0000"/>
                </a:solidFill>
              </a:rPr>
              <a:t>Loss</a:t>
            </a:r>
          </a:p>
          <a:p>
            <a:pPr marL="109537" indent="0">
              <a:buNone/>
            </a:pPr>
            <a:r>
              <a:rPr lang="en-US" sz="4000" b="1" dirty="0" smtClean="0"/>
              <a:t>Deaths	Injuries	Property</a:t>
            </a:r>
          </a:p>
          <a:p>
            <a:pPr marL="109537" indent="0">
              <a:buNone/>
            </a:pPr>
            <a:r>
              <a:rPr lang="en-US" sz="2800" b="1" dirty="0" smtClean="0"/>
              <a:t>	Direct Loss</a:t>
            </a:r>
          </a:p>
          <a:p>
            <a:pPr marL="109537" indent="0">
              <a:buNone/>
            </a:pPr>
            <a:r>
              <a:rPr lang="en-US" sz="2800" b="1" dirty="0" smtClean="0"/>
              <a:t>	Indirect Loss</a:t>
            </a:r>
          </a:p>
          <a:p>
            <a:pPr marL="109537" indent="0">
              <a:buNone/>
            </a:pPr>
            <a:endParaRPr lang="en-US" sz="2800" b="1" dirty="0" smtClean="0"/>
          </a:p>
          <a:p>
            <a:pPr marL="109537" indent="0">
              <a:buNone/>
            </a:pPr>
            <a:r>
              <a:rPr lang="en-US" sz="2800" b="1" dirty="0" smtClean="0"/>
              <a:t>(damage/harm/injury/cost experience</a:t>
            </a:r>
            <a:r>
              <a:rPr lang="en-US" sz="2800" b="1" dirty="0"/>
              <a:t>)</a:t>
            </a:r>
            <a:endParaRPr lang="en-US" sz="2800" b="1" dirty="0" smtClean="0"/>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 Vocabulary</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pic>
        <p:nvPicPr>
          <p:cNvPr id="6"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8284"/>
            <a:ext cx="761694" cy="73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149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229600" cy="4525962"/>
          </a:xfrm>
        </p:spPr>
        <p:txBody>
          <a:bodyPr/>
          <a:lstStyle/>
          <a:p>
            <a:pPr marL="342900" lvl="0" indent="-342900">
              <a:lnSpc>
                <a:spcPct val="110000"/>
              </a:lnSpc>
              <a:spcBef>
                <a:spcPts val="0"/>
              </a:spcBef>
              <a:spcAft>
                <a:spcPts val="300"/>
              </a:spcAft>
              <a:buClr>
                <a:srgbClr val="2DA2BF"/>
              </a:buClr>
              <a:buNone/>
            </a:pPr>
            <a:r>
              <a:rPr lang="en-US" sz="3600" b="1" dirty="0" smtClean="0">
                <a:solidFill>
                  <a:srgbClr val="FF0000"/>
                </a:solidFill>
              </a:rPr>
              <a:t>The 5 Sections of a CRR Plan:</a:t>
            </a:r>
          </a:p>
          <a:p>
            <a:pPr marL="342900" lvl="0" indent="-342900">
              <a:lnSpc>
                <a:spcPct val="110000"/>
              </a:lnSpc>
              <a:spcBef>
                <a:spcPts val="0"/>
              </a:spcBef>
              <a:spcAft>
                <a:spcPts val="300"/>
              </a:spcAft>
              <a:buClr>
                <a:srgbClr val="2DA2BF"/>
              </a:buClr>
              <a:buNone/>
            </a:pPr>
            <a:endParaRPr lang="en-US" sz="1000" dirty="0" smtClean="0">
              <a:solidFill>
                <a:prstClr val="black"/>
              </a:solidFill>
              <a:ea typeface="Calibri"/>
              <a:cs typeface="Times New Roman"/>
            </a:endParaRPr>
          </a:p>
          <a:p>
            <a:pPr marL="342900" lvl="0" indent="-342900">
              <a:lnSpc>
                <a:spcPct val="110000"/>
              </a:lnSpc>
              <a:spcBef>
                <a:spcPts val="0"/>
              </a:spcBef>
              <a:spcAft>
                <a:spcPts val="300"/>
              </a:spcAft>
              <a:buClr>
                <a:srgbClr val="2DA2BF"/>
              </a:buClr>
              <a:buNone/>
            </a:pPr>
            <a:r>
              <a:rPr lang="en-US" sz="2800" dirty="0" smtClean="0">
                <a:solidFill>
                  <a:srgbClr val="0070C0"/>
                </a:solidFill>
                <a:ea typeface="Calibri"/>
                <a:cs typeface="Times New Roman"/>
              </a:rPr>
              <a:t>Section 1:</a:t>
            </a:r>
            <a:r>
              <a:rPr lang="en-US" sz="2800" dirty="0" smtClean="0">
                <a:solidFill>
                  <a:prstClr val="black"/>
                </a:solidFill>
                <a:ea typeface="Calibri"/>
                <a:cs typeface="Times New Roman"/>
              </a:rPr>
              <a:t>  Vision, Mission &amp; More</a:t>
            </a:r>
            <a:endParaRPr lang="en-US" sz="2800" dirty="0">
              <a:solidFill>
                <a:prstClr val="black"/>
              </a:solidFill>
              <a:ea typeface="Calibri"/>
              <a:cs typeface="Times New Roman"/>
            </a:endParaRPr>
          </a:p>
          <a:p>
            <a:pPr marL="342900" lvl="0" indent="-342900">
              <a:lnSpc>
                <a:spcPct val="110000"/>
              </a:lnSpc>
              <a:spcBef>
                <a:spcPts val="0"/>
              </a:spcBef>
              <a:spcAft>
                <a:spcPts val="400"/>
              </a:spcAft>
              <a:buClr>
                <a:srgbClr val="2DA2BF"/>
              </a:buClr>
              <a:buNone/>
            </a:pPr>
            <a:r>
              <a:rPr lang="en-US" sz="2800" dirty="0" smtClean="0">
                <a:solidFill>
                  <a:srgbClr val="0070C0"/>
                </a:solidFill>
                <a:ea typeface="Calibri"/>
                <a:cs typeface="Times New Roman"/>
              </a:rPr>
              <a:t>Section 2</a:t>
            </a:r>
            <a:r>
              <a:rPr lang="en-US" sz="2800" dirty="0" smtClean="0">
                <a:solidFill>
                  <a:prstClr val="black"/>
                </a:solidFill>
                <a:ea typeface="Calibri"/>
                <a:cs typeface="Times New Roman"/>
              </a:rPr>
              <a:t>:  Community/Service Area/Station Demands</a:t>
            </a:r>
            <a:endParaRPr lang="en-US" sz="2800" dirty="0">
              <a:solidFill>
                <a:prstClr val="black"/>
              </a:solidFill>
              <a:ea typeface="Calibri"/>
              <a:cs typeface="Times New Roman"/>
            </a:endParaRPr>
          </a:p>
          <a:p>
            <a:pPr marL="342900" lvl="0" indent="-342900">
              <a:lnSpc>
                <a:spcPct val="110000"/>
              </a:lnSpc>
              <a:spcBef>
                <a:spcPts val="0"/>
              </a:spcBef>
              <a:spcAft>
                <a:spcPts val="400"/>
              </a:spcAft>
              <a:buClr>
                <a:srgbClr val="2DA2BF"/>
              </a:buClr>
              <a:buNone/>
            </a:pPr>
            <a:r>
              <a:rPr lang="en-US" sz="2800" dirty="0" smtClean="0">
                <a:solidFill>
                  <a:srgbClr val="0070C0"/>
                </a:solidFill>
                <a:ea typeface="Calibri"/>
                <a:cs typeface="Times New Roman"/>
              </a:rPr>
              <a:t>Section 3:</a:t>
            </a:r>
            <a:r>
              <a:rPr lang="en-US" sz="2800" dirty="0" smtClean="0">
                <a:solidFill>
                  <a:prstClr val="black"/>
                </a:solidFill>
                <a:ea typeface="Calibri"/>
                <a:cs typeface="Times New Roman"/>
              </a:rPr>
              <a:t>  Identify </a:t>
            </a:r>
            <a:r>
              <a:rPr lang="en-US" sz="2800" dirty="0" smtClean="0">
                <a:solidFill>
                  <a:prstClr val="black"/>
                </a:solidFill>
              </a:rPr>
              <a:t>and Prioritize Risks 	</a:t>
            </a:r>
            <a:endParaRPr lang="en-US" sz="2800" dirty="0">
              <a:solidFill>
                <a:prstClr val="black"/>
              </a:solidFill>
            </a:endParaRPr>
          </a:p>
          <a:p>
            <a:pPr marL="342900" lvl="0" indent="-342900">
              <a:lnSpc>
                <a:spcPct val="110000"/>
              </a:lnSpc>
              <a:spcBef>
                <a:spcPts val="0"/>
              </a:spcBef>
              <a:spcAft>
                <a:spcPts val="400"/>
              </a:spcAft>
              <a:buClr>
                <a:srgbClr val="2DA2BF"/>
              </a:buClr>
              <a:buNone/>
            </a:pPr>
            <a:r>
              <a:rPr lang="en-US" sz="3600" b="1" dirty="0" smtClean="0">
                <a:ea typeface="Calibri"/>
                <a:cs typeface="Times New Roman"/>
              </a:rPr>
              <a:t>Section 4:  Determine </a:t>
            </a:r>
            <a:r>
              <a:rPr lang="en-US" sz="3600" b="1" dirty="0" smtClean="0"/>
              <a:t>Strategies </a:t>
            </a:r>
            <a:r>
              <a:rPr lang="en-US" sz="2800" dirty="0" smtClean="0">
                <a:solidFill>
                  <a:prstClr val="black"/>
                </a:solidFill>
              </a:rPr>
              <a:t>&amp; Implementation</a:t>
            </a:r>
            <a:endParaRPr lang="en-US" sz="2800" dirty="0">
              <a:solidFill>
                <a:prstClr val="black"/>
              </a:solidFill>
            </a:endParaRPr>
          </a:p>
          <a:p>
            <a:pPr marL="342900" lvl="0" indent="-342900">
              <a:lnSpc>
                <a:spcPct val="110000"/>
              </a:lnSpc>
              <a:spcBef>
                <a:spcPts val="0"/>
              </a:spcBef>
              <a:spcAft>
                <a:spcPts val="400"/>
              </a:spcAft>
              <a:buClr>
                <a:srgbClr val="2DA2BF"/>
              </a:buClr>
              <a:buNone/>
            </a:pPr>
            <a:r>
              <a:rPr lang="en-US" sz="2800" dirty="0" smtClean="0">
                <a:solidFill>
                  <a:srgbClr val="0070C0"/>
                </a:solidFill>
                <a:ea typeface="Calibri"/>
                <a:cs typeface="Times New Roman"/>
              </a:rPr>
              <a:t>Section 5:  </a:t>
            </a:r>
            <a:r>
              <a:rPr lang="en-US" sz="2800" dirty="0" smtClean="0">
                <a:solidFill>
                  <a:prstClr val="black"/>
                </a:solidFill>
              </a:rPr>
              <a:t>Monitoring &amp; </a:t>
            </a:r>
            <a:r>
              <a:rPr lang="en-US" sz="2800" dirty="0">
                <a:solidFill>
                  <a:prstClr val="black"/>
                </a:solidFill>
              </a:rPr>
              <a:t>Evaluation</a:t>
            </a:r>
          </a:p>
          <a:p>
            <a:endParaRPr lang="en-US" dirty="0"/>
          </a:p>
        </p:txBody>
      </p:sp>
      <p:sp>
        <p:nvSpPr>
          <p:cNvPr id="3" name="Title 2"/>
          <p:cNvSpPr>
            <a:spLocks noGrp="1"/>
          </p:cNvSpPr>
          <p:nvPr>
            <p:ph type="title"/>
          </p:nvPr>
        </p:nvSpPr>
        <p:spPr>
          <a:xfrm>
            <a:off x="457200" y="0"/>
            <a:ext cx="8229600" cy="1143000"/>
          </a:xfrm>
        </p:spPr>
        <p:txBody>
          <a:bodyPr>
            <a:normAutofit/>
          </a:bodyPr>
          <a:lstStyle/>
          <a:p>
            <a:r>
              <a:rPr lang="en-US" dirty="0" smtClean="0">
                <a:solidFill>
                  <a:schemeClr val="bg1">
                    <a:lumMod val="50000"/>
                  </a:schemeClr>
                </a:solidFill>
              </a:rPr>
              <a:t>What is a CRR Plan?</a:t>
            </a:r>
            <a:endParaRPr lang="en-US" dirty="0">
              <a:solidFill>
                <a:schemeClr val="bg1">
                  <a:lumMod val="50000"/>
                </a:schemeClr>
              </a:solidFill>
            </a:endParaRPr>
          </a:p>
        </p:txBody>
      </p:sp>
      <p:grpSp>
        <p:nvGrpSpPr>
          <p:cNvPr id="4" name="Group 5"/>
          <p:cNvGrpSpPr>
            <a:grpSpLocks/>
          </p:cNvGrpSpPr>
          <p:nvPr/>
        </p:nvGrpSpPr>
        <p:grpSpPr bwMode="auto">
          <a:xfrm>
            <a:off x="6400800" y="5867400"/>
            <a:ext cx="2593975" cy="846138"/>
            <a:chOff x="109751824" y="113062147"/>
            <a:chExt cx="2593386" cy="845786"/>
          </a:xfrm>
        </p:grpSpPr>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51824" y="113062147"/>
              <a:ext cx="876995" cy="845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49748" y="113062560"/>
              <a:ext cx="1495462" cy="844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4083227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4800600" cy="4525962"/>
          </a:xfrm>
        </p:spPr>
        <p:txBody>
          <a:bodyPr/>
          <a:lstStyle/>
          <a:p>
            <a:pPr marL="109537" indent="0">
              <a:buNone/>
            </a:pPr>
            <a:r>
              <a:rPr lang="en-US" sz="3600" b="1" dirty="0" smtClean="0"/>
              <a:t>Prevention Strategies</a:t>
            </a:r>
          </a:p>
          <a:p>
            <a:pPr marL="109537" indent="0">
              <a:buNone/>
            </a:pPr>
            <a:r>
              <a:rPr lang="en-US" sz="2800" b="1" dirty="0" smtClean="0"/>
              <a:t>	</a:t>
            </a:r>
            <a:r>
              <a:rPr lang="en-US" sz="2800" b="1" dirty="0" smtClean="0">
                <a:solidFill>
                  <a:srgbClr val="FF0000"/>
                </a:solidFill>
              </a:rPr>
              <a:t>Education</a:t>
            </a:r>
          </a:p>
          <a:p>
            <a:pPr marL="109537" indent="0">
              <a:buNone/>
            </a:pPr>
            <a:r>
              <a:rPr lang="en-US" sz="2800" b="1" dirty="0" smtClean="0">
                <a:solidFill>
                  <a:srgbClr val="FF0000"/>
                </a:solidFill>
              </a:rPr>
              <a:t>	Engineering</a:t>
            </a:r>
          </a:p>
          <a:p>
            <a:pPr marL="109537" indent="0">
              <a:buNone/>
            </a:pPr>
            <a:r>
              <a:rPr lang="en-US" sz="2800" b="1" dirty="0" smtClean="0">
                <a:solidFill>
                  <a:srgbClr val="FF0000"/>
                </a:solidFill>
              </a:rPr>
              <a:t>	Enforcement</a:t>
            </a:r>
          </a:p>
          <a:p>
            <a:pPr marL="109537" indent="0">
              <a:buNone/>
            </a:pPr>
            <a:r>
              <a:rPr lang="en-US" sz="2800" b="1" dirty="0" smtClean="0">
                <a:solidFill>
                  <a:srgbClr val="FF0000"/>
                </a:solidFill>
              </a:rPr>
              <a:t>	Economic Incentive</a:t>
            </a:r>
          </a:p>
          <a:p>
            <a:pPr marL="109537" indent="0">
              <a:buNone/>
            </a:pPr>
            <a:r>
              <a:rPr lang="en-US" sz="2800" b="1" dirty="0" smtClean="0">
                <a:solidFill>
                  <a:srgbClr val="FF0000"/>
                </a:solidFill>
              </a:rPr>
              <a:t>	Emergency Response</a:t>
            </a:r>
          </a:p>
          <a:p>
            <a:pPr marL="109537" indent="0">
              <a:buNone/>
            </a:pPr>
            <a:endParaRPr lang="en-US" sz="2800" b="1" dirty="0" smtClean="0"/>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effectLst/>
              </a:rPr>
              <a:t>Community Risk </a:t>
            </a:r>
            <a:r>
              <a:rPr lang="en-US" sz="3200" dirty="0" smtClean="0">
                <a:effectLst/>
              </a:rPr>
              <a:t>Reduction-</a:t>
            </a:r>
            <a:r>
              <a:rPr lang="en-US" sz="2800" dirty="0" smtClean="0">
                <a:solidFill>
                  <a:srgbClr val="FF0000"/>
                </a:solidFill>
                <a:effectLst/>
              </a:rPr>
              <a:t>Prevention Strategies</a:t>
            </a:r>
            <a:endParaRPr lang="en-US" sz="3200" dirty="0">
              <a:solidFill>
                <a:srgbClr val="FF0000"/>
              </a:solidFill>
              <a:effectLst/>
            </a:endParaRPr>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886717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991600" cy="4525962"/>
          </a:xfrm>
        </p:spPr>
        <p:txBody>
          <a:bodyPr/>
          <a:lstStyle/>
          <a:p>
            <a:pPr marL="109537" indent="0">
              <a:buNone/>
            </a:pPr>
            <a:r>
              <a:rPr lang="en-US" sz="3600" b="1" dirty="0" smtClean="0">
                <a:solidFill>
                  <a:srgbClr val="FF0000"/>
                </a:solidFill>
              </a:rPr>
              <a:t>Education</a:t>
            </a:r>
          </a:p>
          <a:p>
            <a:pPr marL="109537" indent="0">
              <a:buNone/>
            </a:pPr>
            <a:r>
              <a:rPr lang="en-US" sz="2800" dirty="0" smtClean="0"/>
              <a:t>The purpose of prevention education is to raise public awareness, provide information and knowledge, and ultimately produce desired low-risk behavior.</a:t>
            </a:r>
            <a:r>
              <a:rPr lang="en-US" sz="2800" b="1" dirty="0" smtClean="0"/>
              <a:t>	</a:t>
            </a:r>
          </a:p>
          <a:p>
            <a:pPr marL="109537" indent="0">
              <a:buNone/>
            </a:pPr>
            <a:endParaRPr lang="en-US" sz="2800" b="1" dirty="0" smtClean="0"/>
          </a:p>
          <a:p>
            <a:pPr marL="109537" indent="0">
              <a:buNone/>
            </a:pPr>
            <a:r>
              <a:rPr lang="en-US" sz="2800" dirty="0" smtClean="0"/>
              <a:t>Knowledge, Skills, Attitudes, Behavior Change,</a:t>
            </a:r>
          </a:p>
          <a:p>
            <a:pPr marL="109537" indent="0">
              <a:buNone/>
            </a:pPr>
            <a:r>
              <a:rPr lang="en-US" sz="2800" dirty="0" smtClean="0"/>
              <a:t>Educational Gain</a:t>
            </a:r>
          </a:p>
          <a:p>
            <a:pPr marL="109537" indent="0">
              <a:buNone/>
            </a:pPr>
            <a:endParaRPr lang="en-US" sz="2800" dirty="0" smtClean="0"/>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effectLst/>
              </a:rPr>
              <a:t>Community Risk Reduction-</a:t>
            </a:r>
            <a:r>
              <a:rPr lang="en-US" sz="2800" dirty="0" smtClean="0">
                <a:solidFill>
                  <a:srgbClr val="FF0000"/>
                </a:solidFill>
                <a:effectLst/>
              </a:rPr>
              <a:t>Prevention Strategies</a:t>
            </a:r>
            <a:endParaRPr lang="en-US" sz="3200" dirty="0">
              <a:effectLst/>
            </a:endParaRPr>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886717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371600"/>
            <a:ext cx="8915400" cy="4525962"/>
          </a:xfrm>
        </p:spPr>
        <p:txBody>
          <a:bodyPr/>
          <a:lstStyle/>
          <a:p>
            <a:pPr eaLnBrk="1" hangingPunct="1">
              <a:buNone/>
            </a:pPr>
            <a:r>
              <a:rPr lang="en-US" sz="4400" b="1" dirty="0" smtClean="0">
                <a:solidFill>
                  <a:srgbClr val="FF0000"/>
                </a:solidFill>
              </a:rPr>
              <a:t>Characteristics of CRR</a:t>
            </a:r>
          </a:p>
          <a:p>
            <a:pPr eaLnBrk="1" hangingPunct="1">
              <a:spcBef>
                <a:spcPts val="0"/>
              </a:spcBef>
              <a:spcAft>
                <a:spcPts val="0"/>
              </a:spcAft>
              <a:buClrTx/>
              <a:buFont typeface="Wingdings" pitchFamily="2" charset="2"/>
              <a:buChar char="§"/>
            </a:pPr>
            <a:r>
              <a:rPr lang="en-US" sz="3600" b="1" dirty="0" smtClean="0"/>
              <a:t>Proactive			</a:t>
            </a:r>
          </a:p>
          <a:p>
            <a:pPr eaLnBrk="1" hangingPunct="1">
              <a:spcBef>
                <a:spcPts val="0"/>
              </a:spcBef>
              <a:spcAft>
                <a:spcPts val="0"/>
              </a:spcAft>
              <a:buClrTx/>
              <a:buFont typeface="Wingdings" pitchFamily="2" charset="2"/>
              <a:buChar char="§"/>
            </a:pPr>
            <a:r>
              <a:rPr lang="en-US" sz="3600" b="1" dirty="0" smtClean="0"/>
              <a:t>Systematic</a:t>
            </a:r>
          </a:p>
          <a:p>
            <a:pPr eaLnBrk="1" hangingPunct="1">
              <a:spcBef>
                <a:spcPts val="0"/>
              </a:spcBef>
              <a:spcAft>
                <a:spcPts val="0"/>
              </a:spcAft>
              <a:buClrTx/>
              <a:buFont typeface="Wingdings" pitchFamily="2" charset="2"/>
              <a:buChar char="§"/>
            </a:pPr>
            <a:r>
              <a:rPr lang="en-US" sz="3600" b="1" dirty="0" smtClean="0"/>
              <a:t>Prevention-oriented</a:t>
            </a:r>
          </a:p>
          <a:p>
            <a:pPr eaLnBrk="1" hangingPunct="1">
              <a:spcBef>
                <a:spcPts val="0"/>
              </a:spcBef>
              <a:spcAft>
                <a:spcPts val="0"/>
              </a:spcAft>
              <a:buClrTx/>
              <a:buFont typeface="Wingdings" pitchFamily="2" charset="2"/>
              <a:buChar char="§"/>
            </a:pPr>
            <a:r>
              <a:rPr lang="en-US" sz="3600" b="1" dirty="0" smtClean="0"/>
              <a:t>Community-based  </a:t>
            </a:r>
            <a:r>
              <a:rPr lang="en-US" sz="3600" b="1" dirty="0" smtClean="0">
                <a:solidFill>
                  <a:srgbClr val="FF0000"/>
                </a:solidFill>
              </a:rPr>
              <a:t>(Fire Station-based)</a:t>
            </a:r>
          </a:p>
          <a:p>
            <a:pPr eaLnBrk="1" hangingPunct="1">
              <a:spcBef>
                <a:spcPts val="0"/>
              </a:spcBef>
              <a:spcAft>
                <a:spcPts val="0"/>
              </a:spcAft>
              <a:buClrTx/>
              <a:buFont typeface="Wingdings" pitchFamily="2" charset="2"/>
              <a:buChar char="§"/>
            </a:pPr>
            <a:r>
              <a:rPr lang="en-US" sz="3600" b="1" dirty="0" smtClean="0"/>
              <a:t>Data-driven			</a:t>
            </a:r>
          </a:p>
          <a:p>
            <a:pPr eaLnBrk="1" hangingPunct="1">
              <a:spcBef>
                <a:spcPts val="0"/>
              </a:spcBef>
              <a:spcAft>
                <a:spcPts val="0"/>
              </a:spcAft>
              <a:buClrTx/>
              <a:buFont typeface="Wingdings" pitchFamily="2" charset="2"/>
              <a:buChar char="§"/>
            </a:pPr>
            <a:r>
              <a:rPr lang="en-US" sz="3600" b="1" dirty="0" smtClean="0"/>
              <a:t>Effective</a:t>
            </a:r>
          </a:p>
          <a:p>
            <a:pPr eaLnBrk="1" hangingPunct="1">
              <a:spcBef>
                <a:spcPts val="0"/>
              </a:spcBef>
              <a:spcAft>
                <a:spcPts val="0"/>
              </a:spcAft>
              <a:buClrTx/>
              <a:buFont typeface="Wingdings" pitchFamily="2" charset="2"/>
              <a:buChar char="§"/>
            </a:pPr>
            <a:r>
              <a:rPr lang="en-US" sz="3600" b="1" dirty="0" smtClean="0"/>
              <a:t>Responsive to resource constraints 							     (efficient)</a:t>
            </a:r>
          </a:p>
          <a:p>
            <a:pPr marL="0" marR="0" indent="0">
              <a:spcBef>
                <a:spcPts val="0"/>
              </a:spcBef>
              <a:spcAft>
                <a:spcPts val="0"/>
              </a:spcAft>
              <a:buNone/>
            </a:pPr>
            <a:r>
              <a:rPr lang="en-US" sz="2800" dirty="0" smtClean="0"/>
              <a:t>	</a:t>
            </a:r>
            <a:endParaRPr lang="en-US" sz="2800" dirty="0"/>
          </a:p>
          <a:p>
            <a:pPr marL="0" marR="0" indent="0">
              <a:spcBef>
                <a:spcPts val="300"/>
              </a:spcBef>
              <a:spcAft>
                <a:spcPts val="300"/>
              </a:spcAft>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533400" y="304800"/>
            <a:ext cx="8229600" cy="1143000"/>
          </a:xfrm>
        </p:spPr>
        <p:txBody>
          <a:bodyPr>
            <a:normAutofit/>
          </a:bodyPr>
          <a:lstStyle/>
          <a:p>
            <a:pPr eaLnBrk="1" fontAlgn="auto" hangingPunct="1">
              <a:spcAft>
                <a:spcPts val="0"/>
              </a:spcAft>
              <a:defRPr/>
            </a:pPr>
            <a:r>
              <a:rPr lang="en-US" dirty="0" smtClean="0"/>
              <a:t>What is Community Risk Reduction? </a:t>
            </a:r>
            <a:endParaRPr lang="en-US"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1095192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382000" cy="4525962"/>
          </a:xfrm>
        </p:spPr>
        <p:txBody>
          <a:bodyPr/>
          <a:lstStyle/>
          <a:p>
            <a:pPr marL="109537" indent="0">
              <a:buNone/>
            </a:pPr>
            <a:r>
              <a:rPr lang="en-US" sz="3600" b="1" dirty="0" smtClean="0">
                <a:solidFill>
                  <a:srgbClr val="FF0000"/>
                </a:solidFill>
              </a:rPr>
              <a:t>Engineering</a:t>
            </a:r>
            <a:r>
              <a:rPr lang="en-US" sz="2800" b="1" dirty="0" smtClean="0"/>
              <a:t> – New Products	New Technology</a:t>
            </a:r>
          </a:p>
          <a:p>
            <a:pPr marL="109537" indent="0">
              <a:buNone/>
            </a:pPr>
            <a:r>
              <a:rPr lang="en-US" sz="2800" dirty="0" smtClean="0"/>
              <a:t>Modifying the product or the environment to prevent or mitigate the injury</a:t>
            </a:r>
          </a:p>
          <a:p>
            <a:pPr marL="109537" indent="0">
              <a:buNone/>
            </a:pPr>
            <a:r>
              <a:rPr lang="en-US" sz="2800" dirty="0" smtClean="0"/>
              <a:t>	CFCI			Child Passenger Seats</a:t>
            </a:r>
          </a:p>
          <a:p>
            <a:pPr marL="109537" indent="0">
              <a:buNone/>
            </a:pPr>
            <a:r>
              <a:rPr lang="en-US" sz="2800" dirty="0" smtClean="0"/>
              <a:t>	Cribs			Bicycle Helmets</a:t>
            </a:r>
          </a:p>
          <a:p>
            <a:pPr marL="109537" indent="0">
              <a:buNone/>
            </a:pPr>
            <a:r>
              <a:rPr lang="en-US" sz="2800" dirty="0" smtClean="0"/>
              <a:t>	Sprinklers		Smoke Alarms</a:t>
            </a:r>
          </a:p>
          <a:p>
            <a:pPr marL="109537" indent="0">
              <a:buNone/>
            </a:pPr>
            <a:r>
              <a:rPr lang="en-US" sz="2800" dirty="0" smtClean="0"/>
              <a:t>	Construction design</a:t>
            </a:r>
          </a:p>
          <a:p>
            <a:pPr marL="109537" indent="0">
              <a:buNone/>
            </a:pPr>
            <a:r>
              <a:rPr lang="en-US" sz="2800" dirty="0" smtClean="0"/>
              <a:t>	Double wall chimney flues</a:t>
            </a:r>
          </a:p>
          <a:p>
            <a:pPr marL="109537" indent="0">
              <a:buNone/>
            </a:pPr>
            <a:r>
              <a:rPr lang="en-US" sz="2800" dirty="0" smtClean="0"/>
              <a:t>	</a:t>
            </a:r>
          </a:p>
          <a:p>
            <a:pPr marL="109537" indent="0">
              <a:buNone/>
            </a:pPr>
            <a:r>
              <a:rPr lang="en-US" sz="2800" dirty="0" smtClean="0"/>
              <a:t>	</a:t>
            </a:r>
          </a:p>
          <a:p>
            <a:pPr marL="109537" indent="0">
              <a:buNone/>
            </a:pPr>
            <a:r>
              <a:rPr lang="en-US" sz="2800" dirty="0" smtClean="0"/>
              <a:t>	</a:t>
            </a:r>
          </a:p>
          <a:p>
            <a:pPr marL="109537" indent="0">
              <a:buNone/>
            </a:pPr>
            <a:r>
              <a:rPr lang="en-US" sz="2800" b="1" dirty="0" smtClean="0"/>
              <a:t>	</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effectLst/>
              </a:rPr>
              <a:t>Community Risk Reduction-</a:t>
            </a:r>
            <a:r>
              <a:rPr lang="en-US" sz="2800" dirty="0" smtClean="0">
                <a:solidFill>
                  <a:srgbClr val="FF0000"/>
                </a:solidFill>
                <a:effectLst/>
              </a:rPr>
              <a:t>Prevention Strategies</a:t>
            </a:r>
            <a:endParaRPr lang="en-US" sz="3200" dirty="0">
              <a:effectLst/>
            </a:endParaRPr>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886717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7086600" cy="4525962"/>
          </a:xfrm>
        </p:spPr>
        <p:txBody>
          <a:bodyPr/>
          <a:lstStyle/>
          <a:p>
            <a:pPr marL="109537" indent="0">
              <a:buNone/>
            </a:pPr>
            <a:r>
              <a:rPr lang="en-US" sz="3200" b="1" dirty="0" smtClean="0">
                <a:solidFill>
                  <a:srgbClr val="FF0000"/>
                </a:solidFill>
              </a:rPr>
              <a:t>Enforcement</a:t>
            </a:r>
          </a:p>
          <a:p>
            <a:pPr marL="109537" indent="0">
              <a:buNone/>
            </a:pPr>
            <a:r>
              <a:rPr lang="en-US" sz="2400" dirty="0" smtClean="0"/>
              <a:t>Adopt codes and ordinances</a:t>
            </a:r>
          </a:p>
          <a:p>
            <a:pPr marL="109537" indent="0">
              <a:buNone/>
            </a:pPr>
            <a:r>
              <a:rPr lang="en-US" sz="2400" dirty="0" smtClean="0"/>
              <a:t>	City building codes</a:t>
            </a:r>
          </a:p>
          <a:p>
            <a:pPr marL="109537" indent="0">
              <a:buNone/>
            </a:pPr>
            <a:r>
              <a:rPr lang="en-US" sz="2400" dirty="0" smtClean="0"/>
              <a:t>		Emergency Exits</a:t>
            </a:r>
          </a:p>
          <a:p>
            <a:pPr marL="109537" indent="0">
              <a:buNone/>
            </a:pPr>
            <a:r>
              <a:rPr lang="en-US" sz="2400" dirty="0" smtClean="0"/>
              <a:t>		Fences around swimming pools</a:t>
            </a:r>
          </a:p>
          <a:p>
            <a:pPr marL="109537" indent="0">
              <a:buNone/>
            </a:pPr>
            <a:r>
              <a:rPr lang="en-US" sz="2400" dirty="0" smtClean="0"/>
              <a:t>		Width of streets for fire apparatus</a:t>
            </a:r>
          </a:p>
          <a:p>
            <a:pPr marL="109537" indent="0">
              <a:buNone/>
            </a:pPr>
            <a:r>
              <a:rPr lang="en-US" sz="2400" dirty="0" smtClean="0"/>
              <a:t>	Federal regulations</a:t>
            </a:r>
          </a:p>
          <a:p>
            <a:pPr marL="109537" indent="0">
              <a:buNone/>
            </a:pPr>
            <a:r>
              <a:rPr lang="en-US" sz="2400" dirty="0" smtClean="0"/>
              <a:t>		Seat belts and air bags in vehicles</a:t>
            </a:r>
          </a:p>
          <a:p>
            <a:pPr marL="109537" indent="0">
              <a:buNone/>
            </a:pPr>
            <a:r>
              <a:rPr lang="en-US" sz="2400" dirty="0" smtClean="0"/>
              <a:t>		Airline passenger rules</a:t>
            </a:r>
          </a:p>
          <a:p>
            <a:pPr marL="109537" indent="0">
              <a:buNone/>
            </a:pPr>
            <a:r>
              <a:rPr lang="en-US" sz="2400" dirty="0" smtClean="0"/>
              <a:t>		Tobacco sales to minors</a:t>
            </a:r>
          </a:p>
          <a:p>
            <a:pPr marL="109537" indent="0">
              <a:buNone/>
            </a:pPr>
            <a:r>
              <a:rPr lang="en-US" sz="2400" dirty="0" smtClean="0"/>
              <a:t>		Fire Sprinklers in Hotels and Motels</a:t>
            </a:r>
          </a:p>
          <a:p>
            <a:pPr marL="109537" indent="0">
              <a:buNone/>
            </a:pPr>
            <a:r>
              <a:rPr lang="en-US" sz="2400" dirty="0" smtClean="0"/>
              <a:t>		</a:t>
            </a:r>
          </a:p>
          <a:p>
            <a:pPr marL="109537" indent="0">
              <a:buNone/>
            </a:pPr>
            <a:r>
              <a:rPr lang="en-US" sz="2400" dirty="0" smtClean="0"/>
              <a:t>		 </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effectLst/>
              </a:rPr>
              <a:t>Community Risk Reduction-</a:t>
            </a:r>
            <a:r>
              <a:rPr lang="en-US" sz="2800" dirty="0" smtClean="0">
                <a:solidFill>
                  <a:srgbClr val="FF0000"/>
                </a:solidFill>
                <a:effectLst/>
              </a:rPr>
              <a:t>Prevention Strategies</a:t>
            </a:r>
            <a:endParaRPr lang="en-US" sz="3200" dirty="0">
              <a:effectLst/>
            </a:endParaRPr>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8867173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4800600" cy="4525962"/>
          </a:xfrm>
        </p:spPr>
        <p:txBody>
          <a:bodyPr/>
          <a:lstStyle/>
          <a:p>
            <a:pPr marL="109537" indent="0">
              <a:buNone/>
            </a:pPr>
            <a:r>
              <a:rPr lang="en-US" sz="3600" b="1" dirty="0" smtClean="0">
                <a:solidFill>
                  <a:srgbClr val="FF0000"/>
                </a:solidFill>
              </a:rPr>
              <a:t>Enforcement</a:t>
            </a:r>
          </a:p>
          <a:p>
            <a:pPr marL="109537" indent="0">
              <a:buNone/>
            </a:pPr>
            <a:r>
              <a:rPr lang="en-US" sz="2800" b="1" dirty="0" smtClean="0"/>
              <a:t>	</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effectLst/>
              </a:rPr>
              <a:t>Community Risk Reduction-</a:t>
            </a:r>
            <a:r>
              <a:rPr lang="en-US" sz="2800" dirty="0" smtClean="0">
                <a:solidFill>
                  <a:srgbClr val="FF0000"/>
                </a:solidFill>
                <a:effectLst/>
              </a:rPr>
              <a:t>Prevention Strategies</a:t>
            </a:r>
            <a:endParaRPr lang="en-US" sz="3200" dirty="0">
              <a:effectLst/>
            </a:endParaRPr>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
        <p:nvSpPr>
          <p:cNvPr id="73729" name="Rectangle 1"/>
          <p:cNvSpPr>
            <a:spLocks noChangeArrowheads="1"/>
          </p:cNvSpPr>
          <p:nvPr/>
        </p:nvSpPr>
        <p:spPr bwMode="auto">
          <a:xfrm>
            <a:off x="990600" y="1905000"/>
            <a:ext cx="6858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1" i="0" u="none" strike="noStrike" cap="none" normalizeH="0" baseline="0" dirty="0" smtClean="0">
                <a:ln>
                  <a:noFill/>
                </a:ln>
                <a:solidFill>
                  <a:schemeClr val="tx1"/>
                </a:solidFill>
                <a:effectLst/>
                <a:latin typeface="+mn-lt"/>
                <a:ea typeface="Times New Roman" pitchFamily="18" charset="0"/>
                <a:cs typeface="Arial" pitchFamily="34" charset="0"/>
              </a:rPr>
              <a:t>Enforcement </a:t>
            </a: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attempts to reduce dangerous behaviors through legislation and its enforcement. Legislation can target behaviors by individuals, manufacturers, and local governments.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Examples of state and local injury laws include: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regulating the color and speed capacity of school buses;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mandating that buildings be constructed to meet codes and standards;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requiring people to report child abuse; and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restricting the sale of alcohol to minors.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All these laws would be useless if they were not enforced. In addition, education plays a key role in informing people of their responsibilities under these laws.</a:t>
            </a:r>
            <a:endParaRPr kumimoji="0" lang="en-US" sz="32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8867173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4800600" cy="4525962"/>
          </a:xfrm>
        </p:spPr>
        <p:txBody>
          <a:bodyPr/>
          <a:lstStyle/>
          <a:p>
            <a:pPr marL="109537" indent="0">
              <a:buNone/>
            </a:pPr>
            <a:r>
              <a:rPr lang="en-US" sz="3600" b="1" dirty="0" smtClean="0">
                <a:solidFill>
                  <a:srgbClr val="FF0000"/>
                </a:solidFill>
              </a:rPr>
              <a:t>Enforcement</a:t>
            </a:r>
          </a:p>
          <a:p>
            <a:pPr marL="109537" indent="0">
              <a:buNone/>
            </a:pPr>
            <a:r>
              <a:rPr lang="en-US" sz="2800" dirty="0" smtClean="0"/>
              <a:t>Review of plans</a:t>
            </a:r>
          </a:p>
          <a:p>
            <a:pPr marL="109537" indent="0">
              <a:buNone/>
            </a:pPr>
            <a:r>
              <a:rPr lang="en-US" sz="2800" dirty="0" smtClean="0"/>
              <a:t>Inspections</a:t>
            </a:r>
          </a:p>
          <a:p>
            <a:pPr marL="109537" indent="0">
              <a:buNone/>
            </a:pPr>
            <a:r>
              <a:rPr lang="en-US" sz="2800" dirty="0" smtClean="0"/>
              <a:t>	Under constructions</a:t>
            </a:r>
          </a:p>
          <a:p>
            <a:pPr marL="109537" indent="0">
              <a:buNone/>
            </a:pPr>
            <a:r>
              <a:rPr lang="en-US" sz="2800" dirty="0" smtClean="0"/>
              <a:t>	Before occupancy</a:t>
            </a:r>
          </a:p>
          <a:p>
            <a:pPr marL="109537" indent="0">
              <a:buNone/>
            </a:pPr>
            <a:r>
              <a:rPr lang="en-US" sz="2800" dirty="0" smtClean="0"/>
              <a:t>	During operation</a:t>
            </a:r>
          </a:p>
          <a:p>
            <a:pPr marL="109537" indent="0">
              <a:buNone/>
            </a:pPr>
            <a:r>
              <a:rPr lang="en-US" sz="2800" dirty="0" smtClean="0"/>
              <a:t>Penalties for non compliance</a:t>
            </a:r>
          </a:p>
          <a:p>
            <a:pPr marL="109537" indent="0">
              <a:buNone/>
            </a:pPr>
            <a:r>
              <a:rPr lang="en-US" sz="2800" dirty="0" smtClean="0"/>
              <a:t>	Fines for property owner</a:t>
            </a:r>
          </a:p>
          <a:p>
            <a:pPr marL="109537" indent="0">
              <a:buNone/>
            </a:pPr>
            <a:r>
              <a:rPr lang="en-US" sz="2800" dirty="0" smtClean="0"/>
              <a:t>	No license to operate</a:t>
            </a:r>
          </a:p>
          <a:p>
            <a:pPr marL="109537" indent="0">
              <a:buNone/>
            </a:pPr>
            <a:endParaRPr lang="en-US" sz="2800" dirty="0" smtClean="0"/>
          </a:p>
          <a:p>
            <a:pPr marL="109537" indent="0">
              <a:buNone/>
            </a:pPr>
            <a:endParaRPr lang="en-US" sz="2800" dirty="0" smtClean="0"/>
          </a:p>
          <a:p>
            <a:pPr marL="109537" indent="0">
              <a:buNone/>
            </a:pPr>
            <a:endParaRPr lang="en-US" sz="2800" b="1" dirty="0" smtClean="0"/>
          </a:p>
          <a:p>
            <a:pPr marL="109537" indent="0">
              <a:buNone/>
            </a:pPr>
            <a:r>
              <a:rPr lang="en-US" sz="2800" b="1" dirty="0" smtClean="0"/>
              <a:t>	</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effectLst/>
              </a:rPr>
              <a:t>Community Risk Reduction-</a:t>
            </a:r>
            <a:r>
              <a:rPr lang="en-US" sz="2800" dirty="0" smtClean="0">
                <a:solidFill>
                  <a:srgbClr val="FF0000"/>
                </a:solidFill>
                <a:effectLst/>
              </a:rPr>
              <a:t>Prevention Strategies</a:t>
            </a:r>
            <a:endParaRPr lang="en-US" sz="3200" dirty="0">
              <a:effectLst/>
            </a:endParaRPr>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
        <p:nvSpPr>
          <p:cNvPr id="8" name="Rectangle 7"/>
          <p:cNvSpPr/>
          <p:nvPr/>
        </p:nvSpPr>
        <p:spPr>
          <a:xfrm>
            <a:off x="5791200" y="1905000"/>
            <a:ext cx="2438400" cy="3170099"/>
          </a:xfrm>
          <a:prstGeom prst="rect">
            <a:avLst/>
          </a:prstGeom>
        </p:spPr>
        <p:txBody>
          <a:bodyPr wrap="square">
            <a:spAutoFit/>
          </a:bodyPr>
          <a:lstStyle/>
          <a:p>
            <a:r>
              <a:rPr lang="en-US" sz="2000" dirty="0" smtClean="0"/>
              <a:t>Penalties for not following the legal requirements are used to influence the actions of individuals, organizations and businesses to reduce risk and injury</a:t>
            </a:r>
            <a:endParaRPr lang="en-US" sz="2000" dirty="0"/>
          </a:p>
        </p:txBody>
      </p:sp>
    </p:spTree>
    <p:extLst>
      <p:ext uri="{BB962C8B-B14F-4D97-AF65-F5344CB8AC3E}">
        <p14:creationId xmlns:p14="http://schemas.microsoft.com/office/powerpoint/2010/main" val="8867173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609600" y="1143000"/>
            <a:ext cx="7315200" cy="4525962"/>
          </a:xfrm>
        </p:spPr>
        <p:txBody>
          <a:bodyPr/>
          <a:lstStyle/>
          <a:p>
            <a:pPr marL="109537" indent="0">
              <a:buNone/>
            </a:pPr>
            <a:r>
              <a:rPr lang="en-US" sz="3200" b="1" dirty="0" smtClean="0">
                <a:solidFill>
                  <a:srgbClr val="FF0000"/>
                </a:solidFill>
              </a:rPr>
              <a:t>Enforcement, Education and Engineering</a:t>
            </a:r>
          </a:p>
          <a:p>
            <a:pPr marL="109537" indent="0">
              <a:buNone/>
            </a:pPr>
            <a:r>
              <a:rPr lang="en-US" sz="2800" dirty="0" smtClean="0"/>
              <a:t>Combination of  these 3 = Big Success in Injury Prevention</a:t>
            </a:r>
          </a:p>
          <a:p>
            <a:pPr marL="109537" indent="0">
              <a:buNone/>
            </a:pPr>
            <a:endParaRPr lang="en-US" sz="2800" dirty="0" smtClean="0"/>
          </a:p>
          <a:p>
            <a:pPr marL="109537" indent="0">
              <a:buNone/>
            </a:pPr>
            <a:r>
              <a:rPr lang="en-US" sz="2800" dirty="0" smtClean="0"/>
              <a:t>Seat belts	</a:t>
            </a:r>
          </a:p>
          <a:p>
            <a:pPr marL="109537" indent="0">
              <a:buNone/>
            </a:pPr>
            <a:r>
              <a:rPr lang="en-US" sz="2800" dirty="0" smtClean="0"/>
              <a:t>Federal regulation for mfg of all vehicles</a:t>
            </a:r>
          </a:p>
          <a:p>
            <a:pPr marL="109537" indent="0">
              <a:buNone/>
            </a:pPr>
            <a:r>
              <a:rPr lang="en-US" sz="2800" dirty="0" smtClean="0"/>
              <a:t>Penalties for non use</a:t>
            </a:r>
          </a:p>
          <a:p>
            <a:pPr marL="109537" indent="0">
              <a:buNone/>
            </a:pPr>
            <a:r>
              <a:rPr lang="en-US" sz="2800" dirty="0" smtClean="0"/>
              <a:t>Public Education	</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effectLst/>
              </a:rPr>
              <a:t>Community Risk Reduction-</a:t>
            </a:r>
            <a:r>
              <a:rPr lang="en-US" sz="2800" dirty="0" smtClean="0">
                <a:solidFill>
                  <a:srgbClr val="FF0000"/>
                </a:solidFill>
                <a:effectLst/>
              </a:rPr>
              <a:t>Prevention Strategies</a:t>
            </a:r>
            <a:endParaRPr lang="en-US" sz="3200" dirty="0">
              <a:effectLst/>
            </a:endParaRPr>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8867173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7239000" cy="4525962"/>
          </a:xfrm>
        </p:spPr>
        <p:txBody>
          <a:bodyPr/>
          <a:lstStyle/>
          <a:p>
            <a:pPr>
              <a:buNone/>
            </a:pPr>
            <a:r>
              <a:rPr lang="en-US" sz="3600" b="1" dirty="0" smtClean="0">
                <a:solidFill>
                  <a:srgbClr val="FF0000"/>
                </a:solidFill>
              </a:rPr>
              <a:t>Economic Incentives</a:t>
            </a:r>
          </a:p>
          <a:p>
            <a:pPr>
              <a:buNone/>
            </a:pPr>
            <a:r>
              <a:rPr lang="en-US" sz="2800" dirty="0" smtClean="0"/>
              <a:t>Economic incentives are used as incentives or deterrents to personal or corporate behavior. </a:t>
            </a:r>
          </a:p>
          <a:p>
            <a:pPr>
              <a:buNone/>
            </a:pPr>
            <a:endParaRPr lang="en-US" sz="2800" dirty="0" smtClean="0"/>
          </a:p>
          <a:p>
            <a:pPr>
              <a:buNone/>
            </a:pPr>
            <a:r>
              <a:rPr lang="en-US" sz="2800" dirty="0" smtClean="0"/>
              <a:t>The goal is to change behavior and behavioral risk factors</a:t>
            </a: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effectLst/>
              </a:rPr>
              <a:t>Community Risk Reduction-</a:t>
            </a:r>
            <a:r>
              <a:rPr lang="en-US" sz="2800" dirty="0" smtClean="0">
                <a:solidFill>
                  <a:srgbClr val="FF0000"/>
                </a:solidFill>
                <a:effectLst/>
              </a:rPr>
              <a:t>Prevention Strategies</a:t>
            </a:r>
            <a:endParaRPr lang="en-US" sz="3200" dirty="0">
              <a:effectLst/>
            </a:endParaRPr>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8867173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7620000" cy="4525962"/>
          </a:xfrm>
        </p:spPr>
        <p:txBody>
          <a:bodyPr/>
          <a:lstStyle/>
          <a:p>
            <a:pPr marL="109537" indent="0">
              <a:buNone/>
            </a:pPr>
            <a:r>
              <a:rPr lang="en-US" sz="3200" b="1" dirty="0" smtClean="0">
                <a:solidFill>
                  <a:srgbClr val="FF0000"/>
                </a:solidFill>
              </a:rPr>
              <a:t>Emergency Response</a:t>
            </a:r>
          </a:p>
          <a:p>
            <a:pPr marL="109537" indent="0">
              <a:buNone/>
            </a:pPr>
            <a:endParaRPr lang="en-US" sz="2800" b="1" dirty="0" smtClean="0"/>
          </a:p>
          <a:p>
            <a:pPr marL="109537" indent="0">
              <a:buNone/>
            </a:pPr>
            <a:r>
              <a:rPr lang="en-US" sz="2800" b="1" dirty="0" smtClean="0"/>
              <a:t>Effective emergency response can mitigate the loss of an unintentional injury.</a:t>
            </a:r>
          </a:p>
          <a:p>
            <a:pPr marL="109537" indent="0">
              <a:buNone/>
            </a:pPr>
            <a:endParaRPr lang="en-US" sz="2800" b="1" dirty="0" smtClean="0"/>
          </a:p>
          <a:p>
            <a:pPr marL="109537" indent="0">
              <a:buNone/>
            </a:pPr>
            <a:r>
              <a:rPr lang="en-US" sz="2800" b="1" dirty="0" smtClean="0"/>
              <a:t>Appropriate Equipment</a:t>
            </a:r>
          </a:p>
          <a:p>
            <a:pPr marL="109537" indent="0">
              <a:buNone/>
            </a:pPr>
            <a:r>
              <a:rPr lang="en-US" sz="2800" b="1" dirty="0" smtClean="0"/>
              <a:t>Trained Responders</a:t>
            </a:r>
          </a:p>
          <a:p>
            <a:pPr marL="109537" indent="0">
              <a:buNone/>
            </a:pPr>
            <a:r>
              <a:rPr lang="en-US" sz="2800" b="1" dirty="0" smtClean="0"/>
              <a:t>Timing  </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effectLst/>
              </a:rPr>
              <a:t>Community Risk Reduction-</a:t>
            </a:r>
            <a:r>
              <a:rPr lang="en-US" sz="2800" dirty="0" smtClean="0">
                <a:solidFill>
                  <a:srgbClr val="FF0000"/>
                </a:solidFill>
                <a:effectLst/>
              </a:rPr>
              <a:t>Prevention Strategies</a:t>
            </a:r>
            <a:endParaRPr lang="en-US" sz="3200" dirty="0">
              <a:effectLst/>
            </a:endParaRPr>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8867173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7696200" cy="4525962"/>
          </a:xfrm>
        </p:spPr>
        <p:txBody>
          <a:bodyPr/>
          <a:lstStyle/>
          <a:p>
            <a:pPr marL="109537" indent="0">
              <a:buNone/>
            </a:pPr>
            <a:r>
              <a:rPr lang="en-US" sz="3600" b="1" dirty="0" smtClean="0">
                <a:solidFill>
                  <a:srgbClr val="FF0000"/>
                </a:solidFill>
              </a:rPr>
              <a:t>Enthusiasm of a Few </a:t>
            </a:r>
          </a:p>
          <a:p>
            <a:pPr marL="109537" indent="0">
              <a:buNone/>
            </a:pPr>
            <a:endParaRPr lang="en-US" sz="2800" b="1" dirty="0" smtClean="0"/>
          </a:p>
          <a:p>
            <a:pPr>
              <a:buNone/>
            </a:pPr>
            <a:r>
              <a:rPr lang="en-US" sz="3200" b="1" dirty="0" smtClean="0"/>
              <a:t>A small group of thoughtful people could change the world. Indeed, it's the only thing that ever has</a:t>
            </a:r>
            <a:r>
              <a:rPr lang="en-US" sz="2400" b="1" dirty="0" smtClean="0"/>
              <a:t>.                  </a:t>
            </a:r>
            <a:r>
              <a:rPr lang="en-US" sz="2400" b="1" dirty="0" smtClean="0">
                <a:latin typeface="Bookman Old Style" pitchFamily="18" charset="0"/>
              </a:rPr>
              <a:t>Margaret Mead</a:t>
            </a:r>
            <a:endParaRPr lang="en-US" sz="3200" b="1" dirty="0" smtClean="0">
              <a:latin typeface="Bookman Old Style" pitchFamily="18" charset="0"/>
            </a:endParaRPr>
          </a:p>
          <a:p>
            <a:pPr>
              <a:buNone/>
            </a:pP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2800" dirty="0" smtClean="0"/>
              <a:t/>
            </a:r>
            <a:br>
              <a:rPr lang="en-US" sz="2800" dirty="0" smtClean="0"/>
            </a:b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effectLst/>
              </a:rPr>
              <a:t>Community Risk Reduction-</a:t>
            </a:r>
            <a:r>
              <a:rPr lang="en-US" sz="2800" dirty="0" smtClean="0">
                <a:solidFill>
                  <a:srgbClr val="FF0000"/>
                </a:solidFill>
                <a:effectLst/>
              </a:rPr>
              <a:t>Prevention Strategies</a:t>
            </a:r>
            <a:endParaRPr lang="en-US" sz="3200" dirty="0">
              <a:effectLst/>
            </a:endParaRPr>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8867173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3600" b="1" dirty="0" smtClean="0">
                <a:solidFill>
                  <a:srgbClr val="FF0000"/>
                </a:solidFill>
              </a:rPr>
              <a:t>Participant Exercise #1</a:t>
            </a:r>
          </a:p>
          <a:p>
            <a:pPr marL="109537" indent="0">
              <a:buNone/>
            </a:pPr>
            <a:endParaRPr lang="en-US" sz="1400" dirty="0"/>
          </a:p>
          <a:p>
            <a:pPr>
              <a:buNone/>
            </a:pPr>
            <a:r>
              <a:rPr lang="en-US" sz="3200" dirty="0" smtClean="0"/>
              <a:t>Use one of the Scenarios as an Example before the participants begin.</a:t>
            </a:r>
          </a:p>
          <a:p>
            <a:pPr>
              <a:buNone/>
            </a:pPr>
            <a:r>
              <a:rPr lang="en-US" sz="3200" dirty="0" smtClean="0"/>
              <a:t>Read the scenario and lead participants through discussing the E’s strategies to prevent/mitigate the risk/loss in the scenario</a:t>
            </a:r>
            <a:endParaRPr lang="en-US" sz="3200" dirty="0"/>
          </a:p>
          <a:p>
            <a:pPr marL="109537" indent="0">
              <a:buNone/>
            </a:pPr>
            <a:endParaRPr lang="en-US" sz="2800" b="1" dirty="0" smtClean="0"/>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a:t>
            </a:r>
            <a:endParaRPr lang="en-US" sz="3200" dirty="0"/>
          </a:p>
        </p:txBody>
      </p:sp>
    </p:spTree>
    <p:extLst>
      <p:ext uri="{BB962C8B-B14F-4D97-AF65-F5344CB8AC3E}">
        <p14:creationId xmlns:p14="http://schemas.microsoft.com/office/powerpoint/2010/main" val="30510467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3600" b="1" dirty="0" smtClean="0">
                <a:solidFill>
                  <a:srgbClr val="FF0000"/>
                </a:solidFill>
              </a:rPr>
              <a:t>Participant Exercise #1</a:t>
            </a:r>
          </a:p>
          <a:p>
            <a:pPr marL="109537" indent="0">
              <a:buNone/>
            </a:pPr>
            <a:endParaRPr lang="en-US" sz="1400" dirty="0"/>
          </a:p>
          <a:p>
            <a:pPr>
              <a:buNone/>
            </a:pPr>
            <a:r>
              <a:rPr lang="en-US" sz="3200" dirty="0" smtClean="0"/>
              <a:t>Each group has 3-5 minutes to read the scenario and to </a:t>
            </a:r>
            <a:r>
              <a:rPr lang="en-US" sz="3200" dirty="0"/>
              <a:t>choose how to mitigate </a:t>
            </a:r>
            <a:r>
              <a:rPr lang="en-US" sz="3200" dirty="0" smtClean="0"/>
              <a:t>loss/risk with at least 2 of the E </a:t>
            </a:r>
            <a:r>
              <a:rPr lang="en-US" sz="3200" dirty="0"/>
              <a:t>P</a:t>
            </a:r>
            <a:r>
              <a:rPr lang="en-US" sz="3200" dirty="0" smtClean="0"/>
              <a:t>revention Strategies</a:t>
            </a:r>
          </a:p>
          <a:p>
            <a:pPr marL="109537" indent="0">
              <a:buNone/>
            </a:pPr>
            <a:endParaRPr lang="en-US" sz="1600" dirty="0"/>
          </a:p>
          <a:p>
            <a:pPr>
              <a:buNone/>
            </a:pPr>
            <a:r>
              <a:rPr lang="en-US" sz="3200" dirty="0" smtClean="0"/>
              <a:t>Prepare a 90 sec report to the class :</a:t>
            </a:r>
          </a:p>
          <a:p>
            <a:pPr marL="109537" indent="0">
              <a:buNone/>
            </a:pPr>
            <a:r>
              <a:rPr lang="en-US" sz="3200" dirty="0" smtClean="0"/>
              <a:t> 	The scenario loss/risk</a:t>
            </a:r>
          </a:p>
          <a:p>
            <a:pPr marL="109537" indent="0">
              <a:buNone/>
            </a:pPr>
            <a:r>
              <a:rPr lang="en-US" sz="3200" dirty="0" smtClean="0"/>
              <a:t>	The E’s you chose to mitigate the loss/risk</a:t>
            </a:r>
            <a:endParaRPr lang="en-US" sz="3200" dirty="0"/>
          </a:p>
          <a:p>
            <a:pPr marL="109537" indent="0">
              <a:buNone/>
            </a:pPr>
            <a:endParaRPr lang="en-US" sz="2800" b="1" dirty="0" smtClean="0"/>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a:t>
            </a:r>
            <a:endParaRPr lang="en-US" sz="3200" dirty="0"/>
          </a:p>
        </p:txBody>
      </p:sp>
    </p:spTree>
    <p:extLst>
      <p:ext uri="{BB962C8B-B14F-4D97-AF65-F5344CB8AC3E}">
        <p14:creationId xmlns:p14="http://schemas.microsoft.com/office/powerpoint/2010/main" val="3051046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371600"/>
            <a:ext cx="9220200" cy="4876800"/>
          </a:xfrm>
        </p:spPr>
        <p:txBody>
          <a:bodyPr/>
          <a:lstStyle/>
          <a:p>
            <a:pPr marL="906463" lvl="1" indent="-514350" eaLnBrk="1" hangingPunct="1">
              <a:spcBef>
                <a:spcPts val="1800"/>
              </a:spcBef>
              <a:buClrTx/>
              <a:buNone/>
            </a:pPr>
            <a:r>
              <a:rPr lang="en-US" sz="4400" b="1" dirty="0" smtClean="0">
                <a:solidFill>
                  <a:srgbClr val="FF0000"/>
                </a:solidFill>
              </a:rPr>
              <a:t>6 Steps</a:t>
            </a:r>
          </a:p>
          <a:p>
            <a:pPr marL="906463" lvl="1" indent="-514350" eaLnBrk="1" hangingPunct="1">
              <a:spcBef>
                <a:spcPts val="1800"/>
              </a:spcBef>
              <a:buClrTx/>
              <a:buFont typeface="+mj-lt"/>
              <a:buAutoNum type="arabicPeriod"/>
            </a:pPr>
            <a:r>
              <a:rPr lang="en-US" sz="3200" b="1" dirty="0" smtClean="0"/>
              <a:t>Identify Risks</a:t>
            </a:r>
          </a:p>
          <a:p>
            <a:pPr marL="906463" lvl="1" indent="-514350" eaLnBrk="1" hangingPunct="1">
              <a:spcBef>
                <a:spcPts val="600"/>
              </a:spcBef>
              <a:buClrTx/>
              <a:buFont typeface="+mj-lt"/>
              <a:buAutoNum type="arabicPeriod"/>
            </a:pPr>
            <a:r>
              <a:rPr lang="en-US" sz="3200" b="1" dirty="0" smtClean="0"/>
              <a:t>Prioritize Risks</a:t>
            </a:r>
          </a:p>
          <a:p>
            <a:pPr marL="906463" lvl="1" indent="-514350" eaLnBrk="1" hangingPunct="1">
              <a:spcBef>
                <a:spcPts val="600"/>
              </a:spcBef>
              <a:buClrTx/>
              <a:buFont typeface="+mj-lt"/>
              <a:buAutoNum type="arabicPeriod"/>
            </a:pPr>
            <a:r>
              <a:rPr lang="en-US" sz="3200" b="1" dirty="0" smtClean="0"/>
              <a:t>Develop Strategies &amp; Tactics to Mitigate Risks</a:t>
            </a:r>
          </a:p>
          <a:p>
            <a:pPr marL="906463" lvl="1" indent="-514350" eaLnBrk="1" hangingPunct="1">
              <a:spcBef>
                <a:spcPts val="600"/>
              </a:spcBef>
              <a:buClrTx/>
              <a:buFont typeface="+mj-lt"/>
              <a:buAutoNum type="arabicPeriod"/>
            </a:pPr>
            <a:r>
              <a:rPr lang="en-US" sz="3200" b="1" dirty="0" smtClean="0"/>
              <a:t>Prepare the CRR Plan</a:t>
            </a:r>
          </a:p>
          <a:p>
            <a:pPr marL="906463" lvl="1" indent="-514350" eaLnBrk="1" hangingPunct="1">
              <a:spcBef>
                <a:spcPts val="600"/>
              </a:spcBef>
              <a:buClrTx/>
              <a:buFont typeface="+mj-lt"/>
              <a:buAutoNum type="arabicPeriod"/>
            </a:pPr>
            <a:r>
              <a:rPr lang="en-US" sz="3200" b="1" dirty="0" smtClean="0"/>
              <a:t>Implement the CRR Plan</a:t>
            </a:r>
          </a:p>
          <a:p>
            <a:pPr marL="906463" lvl="1" indent="-514350" eaLnBrk="1" hangingPunct="1">
              <a:spcBef>
                <a:spcPts val="600"/>
              </a:spcBef>
              <a:buClrTx/>
              <a:buFont typeface="+mj-lt"/>
              <a:buAutoNum type="arabicPeriod"/>
            </a:pPr>
            <a:r>
              <a:rPr lang="en-US" sz="3200" b="1" dirty="0" smtClean="0"/>
              <a:t>Monitor, Evaluate, &amp; Modify the Plan as Needed</a:t>
            </a:r>
          </a:p>
          <a:p>
            <a:endParaRPr lang="en-US" dirty="0"/>
          </a:p>
        </p:txBody>
      </p:sp>
      <p:sp>
        <p:nvSpPr>
          <p:cNvPr id="3" name="Title 2"/>
          <p:cNvSpPr>
            <a:spLocks noGrp="1"/>
          </p:cNvSpPr>
          <p:nvPr>
            <p:ph type="title"/>
          </p:nvPr>
        </p:nvSpPr>
        <p:spPr/>
        <p:txBody>
          <a:bodyPr/>
          <a:lstStyle/>
          <a:p>
            <a:r>
              <a:rPr lang="en-US" dirty="0" smtClean="0"/>
              <a:t>What is Community Risk Reduction? </a:t>
            </a:r>
            <a:endParaRPr lang="en-US" dirty="0"/>
          </a:p>
        </p:txBody>
      </p:sp>
      <p:pic>
        <p:nvPicPr>
          <p:cNvPr id="4"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3600" b="1" dirty="0" smtClean="0">
                <a:solidFill>
                  <a:srgbClr val="FF0000"/>
                </a:solidFill>
              </a:rPr>
              <a:t>Participant Exercise #1</a:t>
            </a:r>
          </a:p>
          <a:p>
            <a:pPr marL="109537" indent="0">
              <a:buNone/>
            </a:pPr>
            <a:endParaRPr lang="en-US" sz="3600" b="1" dirty="0" smtClean="0">
              <a:solidFill>
                <a:srgbClr val="FF0000"/>
              </a:solidFill>
            </a:endParaRPr>
          </a:p>
          <a:p>
            <a:pPr marL="109537" indent="0">
              <a:buNone/>
            </a:pPr>
            <a:r>
              <a:rPr lang="en-US" sz="3600" b="1" dirty="0" smtClean="0"/>
              <a:t>Participants report</a:t>
            </a:r>
          </a:p>
          <a:p>
            <a:pPr marL="109537" indent="0">
              <a:buNone/>
            </a:pPr>
            <a:endParaRPr lang="en-US" sz="3600" b="1" dirty="0" smtClean="0">
              <a:solidFill>
                <a:srgbClr val="FF0000"/>
              </a:solidFill>
            </a:endParaRPr>
          </a:p>
          <a:p>
            <a:pPr marL="109537" indent="0">
              <a:buNone/>
            </a:pPr>
            <a:endParaRPr lang="en-US" sz="1400" dirty="0"/>
          </a:p>
          <a:p>
            <a:pPr marL="109537" indent="0">
              <a:buNone/>
            </a:pPr>
            <a:endParaRPr lang="en-US" sz="2800" b="1" dirty="0" smtClean="0"/>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a:t>
            </a:r>
            <a:endParaRPr lang="en-US" sz="3200" dirty="0"/>
          </a:p>
        </p:txBody>
      </p:sp>
    </p:spTree>
    <p:extLst>
      <p:ext uri="{BB962C8B-B14F-4D97-AF65-F5344CB8AC3E}">
        <p14:creationId xmlns:p14="http://schemas.microsoft.com/office/powerpoint/2010/main" val="30510467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676400"/>
            <a:ext cx="8458200" cy="5181600"/>
          </a:xfrm>
        </p:spPr>
        <p:txBody>
          <a:bodyPr/>
          <a:lstStyle/>
          <a:p>
            <a:pPr marL="109537" indent="0">
              <a:buNone/>
            </a:pPr>
            <a:r>
              <a:rPr lang="en-US" sz="3600" b="1" dirty="0" smtClean="0">
                <a:solidFill>
                  <a:srgbClr val="FF0000"/>
                </a:solidFill>
              </a:rPr>
              <a:t>Conclusion  Exercise #1</a:t>
            </a:r>
          </a:p>
          <a:p>
            <a:pPr marL="109537" indent="0">
              <a:buNone/>
            </a:pPr>
            <a:endParaRPr lang="en-US" sz="1050" dirty="0"/>
          </a:p>
          <a:p>
            <a:pPr>
              <a:buNone/>
            </a:pPr>
            <a:r>
              <a:rPr lang="en-US" sz="3200" dirty="0" smtClean="0"/>
              <a:t>	MGM Grand Fire	Las Vegas	 November 1980</a:t>
            </a:r>
          </a:p>
          <a:p>
            <a:pPr>
              <a:buNone/>
            </a:pPr>
            <a:r>
              <a:rPr lang="en-US" sz="3200" dirty="0" smtClean="0"/>
              <a:t>	85 die	650 injuries</a:t>
            </a:r>
          </a:p>
          <a:p>
            <a:pPr>
              <a:buNone/>
            </a:pPr>
            <a:r>
              <a:rPr lang="en-US" sz="3200" dirty="0" smtClean="0"/>
              <a:t>		1972 Construction	 Cost $106 Million</a:t>
            </a:r>
          </a:p>
          <a:p>
            <a:pPr>
              <a:buNone/>
            </a:pPr>
            <a:r>
              <a:rPr lang="en-US" sz="3200" dirty="0" smtClean="0"/>
              <a:t>		Owners fought the</a:t>
            </a:r>
          </a:p>
          <a:p>
            <a:pPr>
              <a:buNone/>
            </a:pPr>
            <a:r>
              <a:rPr lang="en-US" sz="3200" dirty="0" smtClean="0"/>
              <a:t>		installation of</a:t>
            </a:r>
          </a:p>
          <a:p>
            <a:pPr>
              <a:buNone/>
            </a:pPr>
            <a:r>
              <a:rPr lang="en-US" sz="3200" dirty="0" smtClean="0"/>
              <a:t>		sprinklers			 Cost $192,000</a:t>
            </a:r>
          </a:p>
          <a:p>
            <a:pPr>
              <a:buNone/>
            </a:pPr>
            <a:r>
              <a:rPr lang="en-US" sz="3200" dirty="0" smtClean="0"/>
              <a:t>					(</a:t>
            </a:r>
            <a:r>
              <a:rPr lang="en-US" sz="3200" b="1" dirty="0" smtClean="0"/>
              <a:t>.1% </a:t>
            </a:r>
            <a:r>
              <a:rPr lang="en-US" sz="3200" dirty="0" smtClean="0"/>
              <a:t>of the construction $$)</a:t>
            </a:r>
          </a:p>
          <a:p>
            <a:pPr>
              <a:buNone/>
            </a:pPr>
            <a:r>
              <a:rPr lang="en-US" sz="3200" dirty="0" smtClean="0"/>
              <a:t>		</a:t>
            </a:r>
            <a:endParaRPr lang="en-US" sz="2800" b="1" dirty="0" smtClean="0"/>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381000" y="533400"/>
            <a:ext cx="9641006" cy="1143000"/>
          </a:xfrm>
        </p:spPr>
        <p:txBody>
          <a:bodyPr>
            <a:normAutofit fontScale="90000"/>
          </a:bodyPr>
          <a:lstStyle/>
          <a:p>
            <a:pPr eaLnBrk="1" fontAlgn="auto" hangingPunct="1">
              <a:spcAft>
                <a:spcPts val="0"/>
              </a:spcAft>
              <a:defRPr/>
            </a:pPr>
            <a:r>
              <a:rPr lang="en-US" sz="3600" dirty="0"/>
              <a:t>Community Risk </a:t>
            </a:r>
            <a:r>
              <a:rPr lang="en-US" sz="3600" dirty="0" smtClean="0"/>
              <a:t>Reduction</a:t>
            </a:r>
            <a:r>
              <a:rPr lang="en-US" sz="3200" dirty="0" smtClean="0"/>
              <a:t>	</a:t>
            </a:r>
            <a:br>
              <a:rPr lang="en-US" sz="3200" dirty="0" smtClean="0"/>
            </a:br>
            <a:r>
              <a:rPr lang="en-US" sz="3200" dirty="0" smtClean="0"/>
              <a:t>		How the E’s prevent/mitigate fire loss:</a:t>
            </a:r>
            <a:br>
              <a:rPr lang="en-US" sz="3200" dirty="0" smtClean="0"/>
            </a:br>
            <a:endParaRPr lang="en-US" sz="3200" dirty="0"/>
          </a:p>
        </p:txBody>
      </p:sp>
    </p:spTree>
    <p:extLst>
      <p:ext uri="{BB962C8B-B14F-4D97-AF65-F5344CB8AC3E}">
        <p14:creationId xmlns:p14="http://schemas.microsoft.com/office/powerpoint/2010/main" val="30510467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371600"/>
            <a:ext cx="8458200" cy="5486400"/>
          </a:xfrm>
        </p:spPr>
        <p:txBody>
          <a:bodyPr/>
          <a:lstStyle/>
          <a:p>
            <a:pPr marL="109537" indent="0">
              <a:buNone/>
            </a:pPr>
            <a:r>
              <a:rPr lang="en-US" sz="3600" b="1" dirty="0" smtClean="0">
                <a:solidFill>
                  <a:srgbClr val="FF0000"/>
                </a:solidFill>
              </a:rPr>
              <a:t>Conclusion  Exercise #1</a:t>
            </a:r>
            <a:endParaRPr lang="en-US" sz="3600" dirty="0" smtClean="0"/>
          </a:p>
          <a:p>
            <a:pPr>
              <a:buNone/>
            </a:pPr>
            <a:r>
              <a:rPr lang="en-US" sz="3200" dirty="0" smtClean="0"/>
              <a:t>Station Nightclub Fire, West Warwick, RI</a:t>
            </a:r>
          </a:p>
          <a:p>
            <a:pPr>
              <a:buNone/>
            </a:pPr>
            <a:r>
              <a:rPr lang="en-US" sz="3200" dirty="0" smtClean="0"/>
              <a:t>February 2003</a:t>
            </a:r>
          </a:p>
          <a:p>
            <a:pPr>
              <a:buNone/>
            </a:pPr>
            <a:r>
              <a:rPr lang="en-US" sz="3200" dirty="0" smtClean="0"/>
              <a:t>100 die	230 injured	132 escaped</a:t>
            </a:r>
          </a:p>
          <a:p>
            <a:pPr>
              <a:buNone/>
            </a:pPr>
            <a:r>
              <a:rPr lang="en-US" sz="3200" dirty="0" smtClean="0"/>
              <a:t>	No sprinklers</a:t>
            </a:r>
          </a:p>
          <a:p>
            <a:pPr>
              <a:buNone/>
            </a:pPr>
            <a:r>
              <a:rPr lang="en-US" sz="3200" dirty="0" smtClean="0"/>
              <a:t>	Combustible interior</a:t>
            </a:r>
          </a:p>
          <a:p>
            <a:pPr>
              <a:buNone/>
            </a:pPr>
            <a:r>
              <a:rPr lang="en-US" sz="3200" dirty="0" smtClean="0"/>
              <a:t>	Fireworks inside without permit</a:t>
            </a:r>
          </a:p>
          <a:p>
            <a:pPr>
              <a:buNone/>
            </a:pPr>
            <a:r>
              <a:rPr lang="en-US" sz="3200" dirty="0" smtClean="0"/>
              <a:t>	Fire was so fast no time to exit</a:t>
            </a:r>
          </a:p>
          <a:p>
            <a:pPr>
              <a:buNone/>
            </a:pPr>
            <a:r>
              <a:rPr lang="en-US" sz="3200" dirty="0" smtClean="0"/>
              <a:t>						Exits met the code</a:t>
            </a:r>
          </a:p>
          <a:p>
            <a:pPr marL="109537" indent="0">
              <a:buNone/>
            </a:pPr>
            <a:endParaRPr lang="en-US" sz="2800" b="1" dirty="0" smtClean="0"/>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609600" y="457200"/>
            <a:ext cx="8229600" cy="1143000"/>
          </a:xfrm>
        </p:spPr>
        <p:txBody>
          <a:bodyPr>
            <a:normAutofit fontScale="90000"/>
          </a:bodyPr>
          <a:lstStyle/>
          <a:p>
            <a:pPr eaLnBrk="1" fontAlgn="auto" hangingPunct="1">
              <a:spcAft>
                <a:spcPts val="0"/>
              </a:spcAft>
              <a:defRPr/>
            </a:pPr>
            <a:r>
              <a:rPr lang="en-US" sz="3600" dirty="0" smtClean="0"/>
              <a:t>Community Risk Reduction</a:t>
            </a:r>
            <a:r>
              <a:rPr lang="en-US" sz="3200" dirty="0" smtClean="0"/>
              <a:t>	</a:t>
            </a:r>
            <a:br>
              <a:rPr lang="en-US" sz="3200" dirty="0" smtClean="0"/>
            </a:br>
            <a:r>
              <a:rPr lang="en-US" sz="3200" dirty="0" smtClean="0"/>
              <a:t>		How the E’s prevent/mitigate fire loss:</a:t>
            </a:r>
            <a:br>
              <a:rPr lang="en-US" sz="3200" dirty="0" smtClean="0"/>
            </a:br>
            <a:endParaRPr lang="en-US" sz="3200" dirty="0"/>
          </a:p>
        </p:txBody>
      </p:sp>
    </p:spTree>
    <p:extLst>
      <p:ext uri="{BB962C8B-B14F-4D97-AF65-F5344CB8AC3E}">
        <p14:creationId xmlns:p14="http://schemas.microsoft.com/office/powerpoint/2010/main" val="30510467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828800"/>
            <a:ext cx="8458200" cy="4525962"/>
          </a:xfrm>
        </p:spPr>
        <p:txBody>
          <a:bodyPr/>
          <a:lstStyle/>
          <a:p>
            <a:pPr marL="109537" indent="0">
              <a:buNone/>
            </a:pPr>
            <a:r>
              <a:rPr lang="en-US" sz="4400" b="1" dirty="0" smtClean="0">
                <a:solidFill>
                  <a:srgbClr val="FF0000"/>
                </a:solidFill>
              </a:rPr>
              <a:t>February 24, 2011	Houston</a:t>
            </a:r>
          </a:p>
          <a:p>
            <a:pPr marL="109537" indent="0">
              <a:buNone/>
            </a:pPr>
            <a:r>
              <a:rPr lang="en-US" sz="4400" b="1" dirty="0" smtClean="0"/>
              <a:t>    Daycare fire</a:t>
            </a:r>
          </a:p>
          <a:p>
            <a:pPr marL="109537" indent="0">
              <a:buNone/>
            </a:pPr>
            <a:endParaRPr lang="en-US" sz="1600" b="1" dirty="0" smtClean="0"/>
          </a:p>
          <a:p>
            <a:pPr marL="109537" indent="0">
              <a:buNone/>
            </a:pPr>
            <a:r>
              <a:rPr lang="en-US" sz="4400" b="1" dirty="0" smtClean="0">
                <a:solidFill>
                  <a:srgbClr val="FF0000"/>
                </a:solidFill>
              </a:rPr>
              <a:t>February 25, 2001	Phoenix</a:t>
            </a:r>
          </a:p>
          <a:p>
            <a:pPr marL="109537" indent="0">
              <a:buNone/>
            </a:pPr>
            <a:r>
              <a:rPr lang="en-US" sz="4400" b="1" dirty="0" smtClean="0"/>
              <a:t>    Daycare fire</a:t>
            </a:r>
            <a:endParaRPr lang="en-US" sz="4800" b="1" dirty="0" smtClean="0"/>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457200" y="381000"/>
            <a:ext cx="8229600" cy="1143000"/>
          </a:xfrm>
        </p:spPr>
        <p:txBody>
          <a:bodyPr>
            <a:normAutofit fontScale="90000"/>
          </a:bodyPr>
          <a:lstStyle/>
          <a:p>
            <a:pPr eaLnBrk="1" fontAlgn="auto" hangingPunct="1">
              <a:spcAft>
                <a:spcPts val="0"/>
              </a:spcAft>
              <a:defRPr/>
            </a:pPr>
            <a:r>
              <a:rPr lang="en-US" sz="3600" dirty="0" smtClean="0"/>
              <a:t>Community Risk Reduction</a:t>
            </a:r>
            <a:r>
              <a:rPr lang="en-US" sz="3200" dirty="0" smtClean="0"/>
              <a:t>	</a:t>
            </a:r>
            <a:br>
              <a:rPr lang="en-US" sz="3200" dirty="0" smtClean="0"/>
            </a:br>
            <a:r>
              <a:rPr lang="en-US" sz="3200" dirty="0" smtClean="0"/>
              <a:t>		How the E’s prevent/mitigate fire loss:</a:t>
            </a:r>
            <a:endParaRPr lang="en-US" sz="3200" dirty="0"/>
          </a:p>
        </p:txBody>
      </p:sp>
    </p:spTree>
    <p:extLst>
      <p:ext uri="{BB962C8B-B14F-4D97-AF65-F5344CB8AC3E}">
        <p14:creationId xmlns:p14="http://schemas.microsoft.com/office/powerpoint/2010/main" val="30510467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828800"/>
            <a:ext cx="8458200" cy="4525962"/>
          </a:xfrm>
        </p:spPr>
        <p:txBody>
          <a:bodyPr/>
          <a:lstStyle/>
          <a:p>
            <a:pPr marL="109537" indent="0">
              <a:buNone/>
            </a:pPr>
            <a:r>
              <a:rPr lang="en-US" sz="4400" b="1" dirty="0" smtClean="0">
                <a:solidFill>
                  <a:srgbClr val="FF0000"/>
                </a:solidFill>
              </a:rPr>
              <a:t>February 24, 2011	Houston</a:t>
            </a:r>
          </a:p>
          <a:p>
            <a:pPr marL="109537" indent="0">
              <a:buNone/>
            </a:pPr>
            <a:r>
              <a:rPr lang="en-US" sz="4400" b="1" dirty="0" smtClean="0"/>
              <a:t>    Daycare fire: 4 die, 3 injured</a:t>
            </a:r>
          </a:p>
          <a:p>
            <a:pPr marL="109537" indent="0">
              <a:buNone/>
            </a:pPr>
            <a:endParaRPr lang="en-US" sz="1600" b="1" dirty="0" smtClean="0"/>
          </a:p>
          <a:p>
            <a:pPr marL="109537" indent="0">
              <a:buNone/>
            </a:pPr>
            <a:r>
              <a:rPr lang="en-US" sz="4400" b="1" dirty="0" smtClean="0">
                <a:solidFill>
                  <a:srgbClr val="FF0000"/>
                </a:solidFill>
              </a:rPr>
              <a:t>February 25, 2001	Phoenix</a:t>
            </a:r>
          </a:p>
          <a:p>
            <a:pPr marL="109537" indent="0">
              <a:buNone/>
            </a:pPr>
            <a:r>
              <a:rPr lang="en-US" sz="4400" b="1" dirty="0" smtClean="0"/>
              <a:t>    Daycare fire</a:t>
            </a:r>
            <a:endParaRPr lang="en-US" sz="4800" b="1" dirty="0" smtClean="0"/>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457200" y="381000"/>
            <a:ext cx="8229600" cy="1143000"/>
          </a:xfrm>
        </p:spPr>
        <p:txBody>
          <a:bodyPr>
            <a:normAutofit fontScale="90000"/>
          </a:bodyPr>
          <a:lstStyle/>
          <a:p>
            <a:pPr eaLnBrk="1" fontAlgn="auto" hangingPunct="1">
              <a:spcAft>
                <a:spcPts val="0"/>
              </a:spcAft>
              <a:defRPr/>
            </a:pPr>
            <a:r>
              <a:rPr lang="en-US" sz="3600" dirty="0" smtClean="0"/>
              <a:t>Community Risk Reduction</a:t>
            </a:r>
            <a:r>
              <a:rPr lang="en-US" sz="3200" dirty="0" smtClean="0"/>
              <a:t>	</a:t>
            </a:r>
            <a:br>
              <a:rPr lang="en-US" sz="3200" dirty="0" smtClean="0"/>
            </a:br>
            <a:r>
              <a:rPr lang="en-US" sz="3200" dirty="0" smtClean="0"/>
              <a:t>		How the E’s prevent/mitigate fire loss:</a:t>
            </a:r>
            <a:endParaRPr lang="en-US" sz="3200" dirty="0"/>
          </a:p>
        </p:txBody>
      </p:sp>
    </p:spTree>
    <p:extLst>
      <p:ext uri="{BB962C8B-B14F-4D97-AF65-F5344CB8AC3E}">
        <p14:creationId xmlns:p14="http://schemas.microsoft.com/office/powerpoint/2010/main" val="30510467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828800"/>
            <a:ext cx="8458200" cy="4525962"/>
          </a:xfrm>
        </p:spPr>
        <p:txBody>
          <a:bodyPr/>
          <a:lstStyle/>
          <a:p>
            <a:pPr marL="109537" indent="0">
              <a:buNone/>
            </a:pPr>
            <a:r>
              <a:rPr lang="en-US" sz="4400" b="1" dirty="0" smtClean="0">
                <a:solidFill>
                  <a:srgbClr val="FF0000"/>
                </a:solidFill>
              </a:rPr>
              <a:t>February 24, 2011	Houston</a:t>
            </a:r>
          </a:p>
          <a:p>
            <a:pPr marL="109537" indent="0">
              <a:buNone/>
            </a:pPr>
            <a:r>
              <a:rPr lang="en-US" sz="4400" b="1" dirty="0" smtClean="0"/>
              <a:t>    Daycare fire: 4 die, 3 injured</a:t>
            </a:r>
          </a:p>
          <a:p>
            <a:pPr marL="109537" indent="0">
              <a:buNone/>
            </a:pPr>
            <a:endParaRPr lang="en-US" sz="1600" b="1" dirty="0" smtClean="0"/>
          </a:p>
          <a:p>
            <a:pPr marL="109537" indent="0">
              <a:buNone/>
            </a:pPr>
            <a:r>
              <a:rPr lang="en-US" sz="4400" b="1" dirty="0" smtClean="0">
                <a:solidFill>
                  <a:srgbClr val="FF0000"/>
                </a:solidFill>
              </a:rPr>
              <a:t>February 25, 2001	Phoenix</a:t>
            </a:r>
          </a:p>
          <a:p>
            <a:pPr marL="109537" indent="0">
              <a:buNone/>
            </a:pPr>
            <a:r>
              <a:rPr lang="en-US" sz="4000" b="1" dirty="0" smtClean="0"/>
              <a:t>    Daycare fire: All waited safely at the   	store next door for firefighters to 	clean up the water</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457200" y="381000"/>
            <a:ext cx="8229600" cy="1143000"/>
          </a:xfrm>
        </p:spPr>
        <p:txBody>
          <a:bodyPr>
            <a:normAutofit fontScale="90000"/>
          </a:bodyPr>
          <a:lstStyle/>
          <a:p>
            <a:pPr eaLnBrk="1" fontAlgn="auto" hangingPunct="1">
              <a:spcAft>
                <a:spcPts val="0"/>
              </a:spcAft>
              <a:defRPr/>
            </a:pPr>
            <a:r>
              <a:rPr lang="en-US" sz="3600" dirty="0" smtClean="0"/>
              <a:t>Community Risk Reduction</a:t>
            </a:r>
            <a:r>
              <a:rPr lang="en-US" sz="3200" dirty="0" smtClean="0"/>
              <a:t>	</a:t>
            </a:r>
            <a:br>
              <a:rPr lang="en-US" sz="3200" dirty="0" smtClean="0"/>
            </a:br>
            <a:r>
              <a:rPr lang="en-US" sz="3200" dirty="0" smtClean="0"/>
              <a:t>		How the E’s prevent/mitigate fire loss:</a:t>
            </a:r>
            <a:endParaRPr lang="en-US" sz="3200" dirty="0"/>
          </a:p>
        </p:txBody>
      </p:sp>
    </p:spTree>
    <p:extLst>
      <p:ext uri="{BB962C8B-B14F-4D97-AF65-F5344CB8AC3E}">
        <p14:creationId xmlns:p14="http://schemas.microsoft.com/office/powerpoint/2010/main" val="30510467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828800"/>
            <a:ext cx="8458200" cy="4525962"/>
          </a:xfrm>
        </p:spPr>
        <p:txBody>
          <a:bodyPr/>
          <a:lstStyle/>
          <a:p>
            <a:pPr marL="109537" indent="0">
              <a:buNone/>
            </a:pPr>
            <a:r>
              <a:rPr lang="en-US" sz="4400" b="1" dirty="0" smtClean="0">
                <a:solidFill>
                  <a:srgbClr val="FF0000"/>
                </a:solidFill>
              </a:rPr>
              <a:t>February 24, 2011	Houston</a:t>
            </a:r>
          </a:p>
          <a:p>
            <a:pPr marL="109537" indent="0">
              <a:buNone/>
            </a:pPr>
            <a:r>
              <a:rPr lang="en-US" sz="4400" b="1" dirty="0" smtClean="0">
                <a:solidFill>
                  <a:srgbClr val="FF0000"/>
                </a:solidFill>
              </a:rPr>
              <a:t>			</a:t>
            </a:r>
            <a:r>
              <a:rPr lang="en-US" sz="4400" b="1" dirty="0" smtClean="0"/>
              <a:t>VS.</a:t>
            </a:r>
          </a:p>
          <a:p>
            <a:pPr marL="109537" indent="0">
              <a:buNone/>
            </a:pPr>
            <a:r>
              <a:rPr lang="en-US" sz="4400" b="1" dirty="0" smtClean="0">
                <a:solidFill>
                  <a:srgbClr val="FF0000"/>
                </a:solidFill>
              </a:rPr>
              <a:t>February 25, 2001	Phoenix</a:t>
            </a:r>
          </a:p>
          <a:p>
            <a:pPr marL="109537" indent="0">
              <a:buNone/>
            </a:pPr>
            <a:r>
              <a:rPr lang="en-US" sz="4000" b="1" dirty="0" smtClean="0"/>
              <a:t>    The DIFFERENCE was Sprinklers</a:t>
            </a:r>
          </a:p>
          <a:p>
            <a:pPr marL="109537" indent="0">
              <a:buNone/>
            </a:pPr>
            <a:r>
              <a:rPr lang="en-US" sz="4000" b="1" dirty="0" smtClean="0"/>
              <a:t>   4 children die	50 children safe</a:t>
            </a:r>
            <a:endParaRPr lang="en-US" sz="4400" b="1" dirty="0" smtClean="0"/>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457200" y="381000"/>
            <a:ext cx="8229600" cy="1143000"/>
          </a:xfrm>
        </p:spPr>
        <p:txBody>
          <a:bodyPr>
            <a:normAutofit fontScale="90000"/>
          </a:bodyPr>
          <a:lstStyle/>
          <a:p>
            <a:pPr eaLnBrk="1" fontAlgn="auto" hangingPunct="1">
              <a:spcAft>
                <a:spcPts val="0"/>
              </a:spcAft>
              <a:defRPr/>
            </a:pPr>
            <a:r>
              <a:rPr lang="en-US" sz="3600" dirty="0" smtClean="0"/>
              <a:t>Community Risk Reduction</a:t>
            </a:r>
            <a:r>
              <a:rPr lang="en-US" sz="3200" dirty="0" smtClean="0"/>
              <a:t>	</a:t>
            </a:r>
            <a:br>
              <a:rPr lang="en-US" sz="3200" dirty="0" smtClean="0"/>
            </a:br>
            <a:r>
              <a:rPr lang="en-US" sz="3200" dirty="0" smtClean="0"/>
              <a:t>		How the E’s prevent/mitigate fire loss:</a:t>
            </a:r>
            <a:endParaRPr lang="en-US" sz="3200" dirty="0"/>
          </a:p>
        </p:txBody>
      </p:sp>
    </p:spTree>
    <p:extLst>
      <p:ext uri="{BB962C8B-B14F-4D97-AF65-F5344CB8AC3E}">
        <p14:creationId xmlns:p14="http://schemas.microsoft.com/office/powerpoint/2010/main" val="30510467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5400" b="1" dirty="0" smtClean="0"/>
          </a:p>
          <a:p>
            <a:pPr>
              <a:buNone/>
            </a:pPr>
            <a:r>
              <a:rPr lang="en-US" sz="5400" b="1" dirty="0" smtClean="0"/>
              <a:t>IV. Community Risk 	Reduction Terms</a:t>
            </a:r>
            <a:endParaRPr lang="en-US" sz="5400" b="1" dirty="0"/>
          </a:p>
        </p:txBody>
      </p:sp>
      <p:sp>
        <p:nvSpPr>
          <p:cNvPr id="4" name="Title 2"/>
          <p:cNvSpPr>
            <a:spLocks noGrp="1"/>
          </p:cNvSpPr>
          <p:nvPr>
            <p:ph type="title"/>
          </p:nvPr>
        </p:nvSpPr>
        <p:spPr/>
        <p:txBody>
          <a:bodyPr>
            <a:normAutofit/>
          </a:bodyPr>
          <a:lstStyle/>
          <a:p>
            <a:pPr eaLnBrk="1" fontAlgn="auto" hangingPunct="1">
              <a:spcAft>
                <a:spcPts val="0"/>
              </a:spcAft>
              <a:defRPr/>
            </a:pPr>
            <a:r>
              <a:rPr lang="en-US" sz="3200" dirty="0"/>
              <a:t>Community Risk </a:t>
            </a:r>
            <a:r>
              <a:rPr lang="en-US" sz="3200" dirty="0" smtClean="0"/>
              <a:t>Reduction</a:t>
            </a:r>
            <a:endParaRPr lang="en-US" sz="3200" dirty="0"/>
          </a:p>
        </p:txBody>
      </p:sp>
    </p:spTree>
    <p:extLst>
      <p:ext uri="{BB962C8B-B14F-4D97-AF65-F5344CB8AC3E}">
        <p14:creationId xmlns:p14="http://schemas.microsoft.com/office/powerpoint/2010/main" val="7659910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381000" y="914400"/>
            <a:ext cx="8305800" cy="5462214"/>
          </a:xfrm>
        </p:spPr>
        <p:txBody>
          <a:bodyPr/>
          <a:lstStyle/>
          <a:p>
            <a:pPr marL="109537" indent="0">
              <a:buNone/>
            </a:pPr>
            <a:r>
              <a:rPr lang="en-US" sz="3200" b="1" dirty="0" smtClean="0"/>
              <a:t>WHAT: …</a:t>
            </a:r>
            <a:r>
              <a:rPr lang="en-US" sz="3200" dirty="0" smtClean="0"/>
              <a:t> fulfilling the mission of the fire department through strategies designed and implemented at the station level that target and reduce key risks of that particular community.</a:t>
            </a:r>
            <a:endParaRPr lang="en-US" sz="3200" dirty="0"/>
          </a:p>
          <a:p>
            <a:pPr marL="109537" indent="0">
              <a:buNone/>
            </a:pPr>
            <a:endParaRPr lang="en-US" sz="1100" b="1" dirty="0" smtClean="0"/>
          </a:p>
          <a:p>
            <a:pPr marL="109537" indent="0">
              <a:buNone/>
            </a:pPr>
            <a:r>
              <a:rPr lang="en-US" sz="3200" b="1" dirty="0" smtClean="0"/>
              <a:t>HOW: </a:t>
            </a:r>
            <a:r>
              <a:rPr lang="en-US" sz="3200" dirty="0" smtClean="0"/>
              <a:t>Target loss/risk</a:t>
            </a:r>
          </a:p>
          <a:p>
            <a:pPr marL="109537" indent="0">
              <a:buNone/>
            </a:pPr>
            <a:r>
              <a:rPr lang="en-US" sz="3200" dirty="0"/>
              <a:t>	</a:t>
            </a:r>
            <a:r>
              <a:rPr lang="en-US" sz="3200" dirty="0" smtClean="0"/>
              <a:t>-at the lowest level in the Fire Department</a:t>
            </a:r>
          </a:p>
          <a:p>
            <a:pPr marL="109537" indent="0">
              <a:buNone/>
            </a:pPr>
            <a:r>
              <a:rPr lang="en-US" sz="3200" dirty="0" smtClean="0"/>
              <a:t>	-at the most basic route/cause of the risk</a:t>
            </a:r>
          </a:p>
          <a:p>
            <a:pPr marL="109537" indent="0">
              <a:buNone/>
            </a:pPr>
            <a:r>
              <a:rPr lang="en-US" sz="3200" dirty="0"/>
              <a:t>	</a:t>
            </a:r>
            <a:r>
              <a:rPr lang="en-US" sz="3200" dirty="0" smtClean="0"/>
              <a:t>-with the people who are most effected &amp;		have the most to loose</a:t>
            </a:r>
            <a:endParaRPr lang="en-US"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a:t>
            </a:r>
            <a:endParaRPr lang="en-US" sz="3200" dirty="0"/>
          </a:p>
        </p:txBody>
      </p:sp>
    </p:spTree>
    <p:extLst>
      <p:ext uri="{BB962C8B-B14F-4D97-AF65-F5344CB8AC3E}">
        <p14:creationId xmlns:p14="http://schemas.microsoft.com/office/powerpoint/2010/main" val="29754064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381000" y="914400"/>
            <a:ext cx="8305800" cy="5462214"/>
          </a:xfrm>
        </p:spPr>
        <p:txBody>
          <a:bodyPr/>
          <a:lstStyle/>
          <a:p>
            <a:pPr marL="109537" indent="0">
              <a:buNone/>
            </a:pPr>
            <a:r>
              <a:rPr lang="en-US" sz="3200" b="1" dirty="0" smtClean="0"/>
              <a:t>HOW: </a:t>
            </a:r>
            <a:r>
              <a:rPr lang="en-US" sz="3200" dirty="0" smtClean="0"/>
              <a:t>Target loss/risk</a:t>
            </a:r>
          </a:p>
          <a:p>
            <a:pPr marL="109537" indent="0">
              <a:buNone/>
            </a:pPr>
            <a:r>
              <a:rPr lang="en-US" sz="3200" dirty="0"/>
              <a:t>	</a:t>
            </a:r>
            <a:r>
              <a:rPr lang="en-US" sz="3200" dirty="0" smtClean="0"/>
              <a:t>-at the lowest level in the Fire Department</a:t>
            </a:r>
          </a:p>
          <a:p>
            <a:pPr marL="109537" indent="0">
              <a:buNone/>
            </a:pPr>
            <a:r>
              <a:rPr lang="en-US" sz="3200" dirty="0" smtClean="0"/>
              <a:t>	-at the most basic cause of the risk</a:t>
            </a:r>
          </a:p>
          <a:p>
            <a:pPr marL="109537" indent="0">
              <a:buNone/>
            </a:pPr>
            <a:r>
              <a:rPr lang="en-US" sz="3200" dirty="0"/>
              <a:t>	</a:t>
            </a:r>
            <a:r>
              <a:rPr lang="en-US" sz="3200" dirty="0" smtClean="0"/>
              <a:t>-with the people who are most effected</a:t>
            </a:r>
          </a:p>
          <a:p>
            <a:pPr marL="109537" indent="0">
              <a:buNone/>
            </a:pPr>
            <a:r>
              <a:rPr lang="en-US" sz="3200" dirty="0"/>
              <a:t>	</a:t>
            </a:r>
            <a:r>
              <a:rPr lang="en-US" sz="3200" dirty="0" smtClean="0"/>
              <a:t>	&amp; have the most to loose</a:t>
            </a:r>
          </a:p>
          <a:p>
            <a:pPr marL="109537" indent="0">
              <a:buNone/>
            </a:pPr>
            <a:endParaRPr lang="en-US" sz="3200" dirty="0" smtClean="0"/>
          </a:p>
          <a:p>
            <a:pPr marL="109537" indent="0">
              <a:buNone/>
            </a:pPr>
            <a:r>
              <a:rPr lang="en-US" sz="3200" b="1" dirty="0" smtClean="0"/>
              <a:t>REMEMBER: </a:t>
            </a:r>
            <a:r>
              <a:rPr lang="en-US" sz="3200" dirty="0" smtClean="0"/>
              <a:t>THE</a:t>
            </a:r>
            <a:r>
              <a:rPr lang="en-US" sz="3200" b="1" dirty="0" smtClean="0"/>
              <a:t> </a:t>
            </a:r>
            <a:r>
              <a:rPr lang="en-US" sz="3200" dirty="0" smtClean="0"/>
              <a:t>Risk varies by location -  </a:t>
            </a:r>
          </a:p>
          <a:p>
            <a:pPr marL="109537" indent="0">
              <a:buNone/>
            </a:pPr>
            <a:r>
              <a:rPr lang="en-US" sz="3200" dirty="0" smtClean="0"/>
              <a:t>Each fire station will have different:</a:t>
            </a:r>
          </a:p>
          <a:p>
            <a:pPr marL="109537" indent="0">
              <a:buNone/>
            </a:pPr>
            <a:r>
              <a:rPr lang="en-US" sz="3200" dirty="0"/>
              <a:t>	</a:t>
            </a:r>
            <a:r>
              <a:rPr lang="en-US" sz="3200" dirty="0" smtClean="0"/>
              <a:t>Risk, Effected People and Partners</a:t>
            </a:r>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a:t>
            </a:r>
            <a:endParaRPr lang="en-US" sz="3200" dirty="0"/>
          </a:p>
        </p:txBody>
      </p:sp>
    </p:spTree>
    <p:extLst>
      <p:ext uri="{BB962C8B-B14F-4D97-AF65-F5344CB8AC3E}">
        <p14:creationId xmlns:p14="http://schemas.microsoft.com/office/powerpoint/2010/main" val="1636100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371600"/>
            <a:ext cx="8229600" cy="4525962"/>
          </a:xfrm>
        </p:spPr>
        <p:txBody>
          <a:bodyPr/>
          <a:lstStyle/>
          <a:p>
            <a:pPr eaLnBrk="1" hangingPunct="1">
              <a:buNone/>
            </a:pPr>
            <a:endParaRPr lang="en-US" sz="1100" dirty="0" smtClean="0"/>
          </a:p>
          <a:p>
            <a:pPr eaLnBrk="1" hangingPunct="1">
              <a:buClr>
                <a:srgbClr val="FF0000"/>
              </a:buClr>
              <a:buSzPct val="80000"/>
              <a:buFont typeface="Wingdings" pitchFamily="2" charset="2"/>
              <a:buChar char="§"/>
            </a:pPr>
            <a:r>
              <a:rPr lang="en-US" sz="4000" b="1" dirty="0" smtClean="0"/>
              <a:t>Identify Fire and Life </a:t>
            </a:r>
            <a:r>
              <a:rPr lang="en-US" sz="4000" b="1" dirty="0"/>
              <a:t>S</a:t>
            </a:r>
            <a:r>
              <a:rPr lang="en-US" sz="4000" b="1" dirty="0" smtClean="0"/>
              <a:t>afety </a:t>
            </a:r>
            <a:r>
              <a:rPr lang="en-US" sz="4000" b="1" dirty="0"/>
              <a:t>R</a:t>
            </a:r>
            <a:r>
              <a:rPr lang="en-US" sz="4000" b="1" dirty="0" smtClean="0"/>
              <a:t>isks </a:t>
            </a:r>
            <a:endParaRPr lang="en-US" sz="4000" b="1" baseline="30000" dirty="0"/>
          </a:p>
          <a:p>
            <a:pPr eaLnBrk="1" hangingPunct="1">
              <a:buClr>
                <a:srgbClr val="FF0000"/>
              </a:buClr>
              <a:buSzPct val="80000"/>
              <a:buFont typeface="Wingdings" pitchFamily="2" charset="2"/>
              <a:buChar char="§"/>
            </a:pPr>
            <a:r>
              <a:rPr lang="en-US" sz="4000" b="1" dirty="0" smtClean="0"/>
              <a:t>Prioritize the Risks</a:t>
            </a:r>
            <a:endParaRPr lang="en-US" sz="4000" dirty="0" smtClean="0"/>
          </a:p>
          <a:p>
            <a:pPr eaLnBrk="1" hangingPunct="1">
              <a:buClr>
                <a:srgbClr val="FF0000"/>
              </a:buClr>
              <a:buSzPct val="80000"/>
              <a:buFont typeface="Wingdings" pitchFamily="2" charset="2"/>
              <a:buChar char="§"/>
            </a:pPr>
            <a:r>
              <a:rPr lang="en-US" sz="4000" b="1" dirty="0" smtClean="0"/>
              <a:t>Choose </a:t>
            </a:r>
            <a:r>
              <a:rPr lang="en-US" sz="4000" b="1" dirty="0"/>
              <a:t>H</a:t>
            </a:r>
            <a:r>
              <a:rPr lang="en-US" sz="4000" b="1" dirty="0" smtClean="0"/>
              <a:t>ow to </a:t>
            </a:r>
            <a:r>
              <a:rPr lang="en-US" sz="4000" b="1" dirty="0" smtClean="0">
                <a:solidFill>
                  <a:srgbClr val="C00000"/>
                </a:solidFill>
              </a:rPr>
              <a:t>Prevent</a:t>
            </a:r>
            <a:r>
              <a:rPr lang="en-US" sz="4000" b="1" dirty="0" smtClean="0"/>
              <a:t> the Risks or </a:t>
            </a:r>
            <a:r>
              <a:rPr lang="en-US" sz="4000" b="1" dirty="0">
                <a:solidFill>
                  <a:srgbClr val="C00000"/>
                </a:solidFill>
              </a:rPr>
              <a:t>R</a:t>
            </a:r>
            <a:r>
              <a:rPr lang="en-US" sz="4000" b="1" dirty="0" smtClean="0">
                <a:solidFill>
                  <a:srgbClr val="C00000"/>
                </a:solidFill>
              </a:rPr>
              <a:t>educe</a:t>
            </a:r>
            <a:r>
              <a:rPr lang="en-US" sz="4000" b="1" dirty="0" smtClean="0"/>
              <a:t> the </a:t>
            </a:r>
            <a:r>
              <a:rPr lang="en-US" sz="4000" b="1" dirty="0"/>
              <a:t>E</a:t>
            </a:r>
            <a:r>
              <a:rPr lang="en-US" sz="4000" b="1" dirty="0" smtClean="0"/>
              <a:t>ffects of the Risks</a:t>
            </a:r>
          </a:p>
          <a:p>
            <a:pPr eaLnBrk="1" hangingPunct="1">
              <a:buClr>
                <a:srgbClr val="FF0000"/>
              </a:buClr>
              <a:buSzPct val="80000"/>
              <a:buFont typeface="Wingdings" pitchFamily="2" charset="2"/>
              <a:buChar char="§"/>
            </a:pPr>
            <a:r>
              <a:rPr lang="en-US" sz="4000" b="1" dirty="0" smtClean="0"/>
              <a:t>Involve Community Partners </a:t>
            </a:r>
            <a:r>
              <a:rPr lang="en-US" sz="4000" b="1" dirty="0" smtClean="0">
                <a:solidFill>
                  <a:srgbClr val="FF0000"/>
                </a:solidFill>
              </a:rPr>
              <a:t>to Plan and Implement </a:t>
            </a:r>
            <a:r>
              <a:rPr lang="en-US" sz="4000" b="1" dirty="0" smtClean="0"/>
              <a:t>with You</a:t>
            </a:r>
          </a:p>
          <a:p>
            <a:pPr eaLnBrk="1" hangingPunct="1">
              <a:buFont typeface="Wingdings 3" pitchFamily="18" charset="2"/>
              <a:buNone/>
            </a:pPr>
            <a:endParaRPr lang="en-US" b="1" dirty="0" smtClean="0"/>
          </a:p>
        </p:txBody>
      </p:sp>
      <p:sp>
        <p:nvSpPr>
          <p:cNvPr id="3" name="Title 2"/>
          <p:cNvSpPr>
            <a:spLocks noGrp="1"/>
          </p:cNvSpPr>
          <p:nvPr>
            <p:ph type="title"/>
          </p:nvPr>
        </p:nvSpPr>
        <p:spPr>
          <a:xfrm>
            <a:off x="457200" y="457200"/>
            <a:ext cx="8229600" cy="1143000"/>
          </a:xfrm>
        </p:spPr>
        <p:txBody>
          <a:bodyPr>
            <a:normAutofit/>
          </a:bodyPr>
          <a:lstStyle/>
          <a:p>
            <a:pPr eaLnBrk="1" fontAlgn="auto" hangingPunct="1">
              <a:spcAft>
                <a:spcPts val="0"/>
              </a:spcAft>
              <a:defRPr/>
            </a:pPr>
            <a:r>
              <a:rPr lang="en-US" dirty="0" smtClean="0"/>
              <a:t>What is Community Risk Reduction?</a:t>
            </a:r>
            <a:endParaRPr lang="en-US" dirty="0"/>
          </a:p>
        </p:txBody>
      </p:sp>
      <p:pic>
        <p:nvPicPr>
          <p:cNvPr id="4"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39734450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381000" y="1395786"/>
            <a:ext cx="8305800" cy="5462214"/>
          </a:xfrm>
        </p:spPr>
        <p:txBody>
          <a:bodyPr/>
          <a:lstStyle/>
          <a:p>
            <a:pPr>
              <a:buNone/>
            </a:pPr>
            <a:r>
              <a:rPr lang="en-US" sz="3200" b="1" dirty="0" smtClean="0"/>
              <a:t>“The more we know about which groups are at greatest risk and under what circumstances, the more effective we can be at targeting resources and developing the means to mitigate these risks.”</a:t>
            </a:r>
          </a:p>
          <a:p>
            <a:pPr>
              <a:buNone/>
            </a:pPr>
            <a:r>
              <a:rPr lang="en-US" sz="2000" b="1" dirty="0" smtClean="0"/>
              <a:t>				U.S. Unintentional Fire Death Rates by State</a:t>
            </a:r>
            <a:br>
              <a:rPr lang="en-US" sz="2000" b="1" dirty="0" smtClean="0"/>
            </a:br>
            <a:r>
              <a:rPr lang="en-US" sz="2000" b="1" dirty="0" smtClean="0"/>
              <a:t>					</a:t>
            </a:r>
            <a:r>
              <a:rPr lang="en-US" sz="2000" dirty="0" smtClean="0"/>
              <a:t>John R. Hall, Jr., May 2010.</a:t>
            </a:r>
            <a:br>
              <a:rPr lang="en-US" sz="2000" dirty="0" smtClean="0"/>
            </a:br>
            <a:endParaRPr lang="en-US" sz="2000" dirty="0" smtClean="0"/>
          </a:p>
          <a:p>
            <a:endParaRPr lang="en-US" sz="3200" dirty="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a:t>
            </a:r>
            <a:endParaRPr lang="en-US" sz="3200" dirty="0"/>
          </a:p>
        </p:txBody>
      </p:sp>
    </p:spTree>
    <p:extLst>
      <p:ext uri="{BB962C8B-B14F-4D97-AF65-F5344CB8AC3E}">
        <p14:creationId xmlns:p14="http://schemas.microsoft.com/office/powerpoint/2010/main" val="16361000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2800" b="1" dirty="0" smtClean="0"/>
              <a:t>Definitions:</a:t>
            </a:r>
          </a:p>
          <a:p>
            <a:pPr marL="109537" indent="0">
              <a:buNone/>
            </a:pPr>
            <a:r>
              <a:rPr lang="en-US" sz="2800" b="1" dirty="0" smtClean="0"/>
              <a:t>Demographics</a:t>
            </a:r>
          </a:p>
          <a:p>
            <a:pPr marL="109537" indent="0">
              <a:buNone/>
            </a:pPr>
            <a:r>
              <a:rPr lang="en-US" sz="2800" b="1" dirty="0" smtClean="0"/>
              <a:t>Socioeconomic	</a:t>
            </a:r>
          </a:p>
          <a:p>
            <a:pPr marL="109537" indent="0">
              <a:buNone/>
            </a:pPr>
            <a:r>
              <a:rPr lang="en-US" sz="2800" b="1" dirty="0" smtClean="0"/>
              <a:t>Process Evaluation</a:t>
            </a:r>
          </a:p>
          <a:p>
            <a:pPr marL="109537" indent="0">
              <a:buNone/>
            </a:pPr>
            <a:r>
              <a:rPr lang="en-US" sz="2800" b="1" dirty="0" smtClean="0"/>
              <a:t>Formative Evaluation</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 Vocabulary</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pic>
        <p:nvPicPr>
          <p:cNvPr id="6"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8284"/>
            <a:ext cx="761694" cy="73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122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3600" b="1" dirty="0" smtClean="0">
                <a:solidFill>
                  <a:srgbClr val="FF0000"/>
                </a:solidFill>
              </a:rPr>
              <a:t>Demographics</a:t>
            </a:r>
          </a:p>
          <a:p>
            <a:pPr marL="109537" indent="0">
              <a:buNone/>
            </a:pPr>
            <a:r>
              <a:rPr lang="en-US" sz="2800" i="1" dirty="0" smtClean="0"/>
              <a:t>Demographics</a:t>
            </a:r>
            <a:r>
              <a:rPr lang="en-US" sz="2800" dirty="0" smtClean="0"/>
              <a:t> or </a:t>
            </a:r>
            <a:r>
              <a:rPr lang="en-US" sz="2800" i="1" dirty="0" smtClean="0"/>
              <a:t>demographic</a:t>
            </a:r>
            <a:r>
              <a:rPr lang="en-US" sz="2800" dirty="0" smtClean="0"/>
              <a:t> data are the characteristics of a human population include gender, race, age, income, disabilities, mobility (in terms of travel time to work or number of vehicles available), educational attainment, home ownership, employment status, and even location.</a:t>
            </a:r>
            <a:endParaRPr lang="en-US" sz="2800" b="1" dirty="0" smtClean="0"/>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 Vocabulary</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pic>
        <p:nvPicPr>
          <p:cNvPr id="6"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8284"/>
            <a:ext cx="761694" cy="73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122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3600" b="1" dirty="0" smtClean="0">
                <a:solidFill>
                  <a:srgbClr val="FF0000"/>
                </a:solidFill>
              </a:rPr>
              <a:t>Socioeconomic</a:t>
            </a:r>
            <a:r>
              <a:rPr lang="en-US" sz="2800" b="1" dirty="0" smtClean="0"/>
              <a:t>	</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 Vocabulary</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pic>
        <p:nvPicPr>
          <p:cNvPr id="6"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8284"/>
            <a:ext cx="761694" cy="73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122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3600" b="1" dirty="0" smtClean="0">
                <a:solidFill>
                  <a:srgbClr val="FF0000"/>
                </a:solidFill>
              </a:rPr>
              <a:t>Process Evaluation</a:t>
            </a:r>
          </a:p>
          <a:p>
            <a:pPr marL="109537" indent="0">
              <a:buNone/>
            </a:pPr>
            <a:endParaRPr lang="en-US" sz="3600" b="1" dirty="0" smtClean="0">
              <a:solidFill>
                <a:srgbClr val="FF0000"/>
              </a:solidFill>
            </a:endParaRPr>
          </a:p>
          <a:p>
            <a:pPr marL="109537" indent="0">
              <a:buNone/>
            </a:pPr>
            <a:r>
              <a:rPr lang="en-US" sz="3600" b="1" dirty="0" smtClean="0">
                <a:solidFill>
                  <a:srgbClr val="FF0000"/>
                </a:solidFill>
              </a:rPr>
              <a:t>Formative Evaluation</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 Vocabulary</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pic>
        <p:nvPicPr>
          <p:cNvPr id="6"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8284"/>
            <a:ext cx="761694" cy="73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122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5400" b="1" dirty="0" smtClean="0"/>
          </a:p>
          <a:p>
            <a:pPr>
              <a:buNone/>
            </a:pPr>
            <a:r>
              <a:rPr lang="en-US" sz="5400" b="1" dirty="0" smtClean="0"/>
              <a:t>V. What is CRR and Why is 	it important</a:t>
            </a:r>
          </a:p>
          <a:p>
            <a:endParaRPr lang="en-US" sz="5400" b="1" dirty="0"/>
          </a:p>
        </p:txBody>
      </p:sp>
      <p:sp>
        <p:nvSpPr>
          <p:cNvPr id="3" name="Title 2"/>
          <p:cNvSpPr>
            <a:spLocks noGrp="1"/>
          </p:cNvSpPr>
          <p:nvPr>
            <p:ph type="title"/>
          </p:nvPr>
        </p:nvSpPr>
        <p:spPr/>
        <p:txBody>
          <a:bodyPr/>
          <a:lstStyle/>
          <a:p>
            <a:r>
              <a:rPr lang="en-US" sz="4400" dirty="0" smtClean="0"/>
              <a:t>Community Risk Reduction</a:t>
            </a:r>
            <a:endParaRPr lang="en-US" dirty="0"/>
          </a:p>
        </p:txBody>
      </p:sp>
    </p:spTree>
    <p:extLst>
      <p:ext uri="{BB962C8B-B14F-4D97-AF65-F5344CB8AC3E}">
        <p14:creationId xmlns:p14="http://schemas.microsoft.com/office/powerpoint/2010/main" val="8969784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65161" y="1788887"/>
            <a:ext cx="8458200" cy="4525962"/>
          </a:xfrm>
        </p:spPr>
        <p:txBody>
          <a:bodyPr/>
          <a:lstStyle/>
          <a:p>
            <a:pPr marL="109537" indent="0">
              <a:buNone/>
            </a:pPr>
            <a:r>
              <a:rPr lang="en-US" sz="4000" b="1" dirty="0" smtClean="0"/>
              <a:t>Case Study</a:t>
            </a:r>
          </a:p>
          <a:p>
            <a:pPr marL="109537" indent="0">
              <a:buNone/>
            </a:pPr>
            <a:r>
              <a:rPr lang="en-US" sz="4000" b="1" dirty="0" smtClean="0"/>
              <a:t>Britain Experiences 40% Reduction in Fire Loss</a:t>
            </a:r>
          </a:p>
          <a:p>
            <a:pPr marL="109537" indent="0">
              <a:buNone/>
            </a:pPr>
            <a:endParaRPr lang="en-US" sz="2800" b="1" dirty="0"/>
          </a:p>
          <a:p>
            <a:pPr marL="109537" indent="0">
              <a:buNone/>
            </a:pPr>
            <a:endParaRPr lang="en-US" sz="2800" b="1" dirty="0" smtClean="0"/>
          </a:p>
          <a:p>
            <a:pPr eaLnBrk="1" hangingPunct="1">
              <a:buFont typeface="Wingdings 3" pitchFamily="18" charset="2"/>
              <a:buNone/>
            </a:pPr>
            <a:endParaRPr lang="en-US" b="1" dirty="0" smtClean="0"/>
          </a:p>
        </p:txBody>
      </p:sp>
      <p:pic>
        <p:nvPicPr>
          <p:cNvPr id="5" name="Picture 2" descr="C:\Users\Ed\Documents\writer-tech\logos\vision 2020\Symposium logo croppe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sp>
        <p:nvSpPr>
          <p:cNvPr id="3" name="Title 2"/>
          <p:cNvSpPr>
            <a:spLocks noGrp="1"/>
          </p:cNvSpPr>
          <p:nvPr>
            <p:ph type="title"/>
          </p:nvPr>
        </p:nvSpPr>
        <p:spPr>
          <a:xfrm>
            <a:off x="113731" y="457200"/>
            <a:ext cx="8229600" cy="1143000"/>
          </a:xfrm>
        </p:spPr>
        <p:txBody>
          <a:bodyPr>
            <a:normAutofit/>
          </a:bodyPr>
          <a:lstStyle/>
          <a:p>
            <a:pPr eaLnBrk="1" fontAlgn="auto" hangingPunct="1">
              <a:spcAft>
                <a:spcPts val="0"/>
              </a:spcAft>
              <a:defRPr/>
            </a:pPr>
            <a:r>
              <a:rPr lang="en-US" sz="3200" dirty="0" smtClean="0"/>
              <a:t>What is Community </a:t>
            </a:r>
            <a:r>
              <a:rPr lang="en-US" sz="3200" dirty="0"/>
              <a:t>Risk </a:t>
            </a:r>
            <a:r>
              <a:rPr lang="en-US" sz="3200" dirty="0" smtClean="0"/>
              <a:t>Reduction and</a:t>
            </a:r>
            <a:br>
              <a:rPr lang="en-US" sz="3200" dirty="0" smtClean="0"/>
            </a:br>
            <a:r>
              <a:rPr lang="en-US" sz="3200" dirty="0" smtClean="0"/>
              <a:t>Why Is It Important</a:t>
            </a:r>
            <a:endParaRPr lang="en-US" sz="3200" dirty="0"/>
          </a:p>
        </p:txBody>
      </p:sp>
      <p:pic>
        <p:nvPicPr>
          <p:cNvPr id="6" name="Picture 3" descr="C:\Users\ntrench\AppData\Local\Temp\XPgrpwise\FireGrantLogo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5948284"/>
            <a:ext cx="761694" cy="733130"/>
          </a:xfrm>
          <a:prstGeom prst="rect">
            <a:avLst/>
          </a:prstGeom>
          <a:noFill/>
          <a:extLst>
            <a:ext uri="{909E8E84-426E-40DD-AFC4-6F175D3DCCD1}">
              <a14:hiddenFill xmlns:a14="http://schemas.microsoft.com/office/drawing/2010/main">
                <a:solidFill>
                  <a:srgbClr val="FFFFFF"/>
                </a:solidFill>
              </a14:hiddenFill>
            </a:ext>
          </a:extLst>
        </p:spPr>
      </p:pic>
      <p:pic>
        <p:nvPicPr>
          <p:cNvPr id="7" name="Merseyside 10 Minute.wmv">
            <a:hlinkClick r:id="" action="ppaction://media"/>
          </p:cNvPr>
          <p:cNvPicPr>
            <a:picLocks noRot="1" noChangeAspect="1"/>
          </p:cNvPicPr>
          <p:nvPr>
            <a:videoFile r:link="rId1"/>
          </p:nvPr>
        </p:nvPicPr>
        <p:blipFill>
          <a:blip r:embed="rId5" cstate="print"/>
          <a:stretch>
            <a:fillRect/>
          </a:stretch>
        </p:blipFill>
        <p:spPr>
          <a:xfrm>
            <a:off x="4038600" y="3505200"/>
            <a:ext cx="3048000" cy="2286000"/>
          </a:xfrm>
          <a:prstGeom prst="rect">
            <a:avLst/>
          </a:prstGeom>
        </p:spPr>
      </p:pic>
      <p:sp>
        <p:nvSpPr>
          <p:cNvPr id="8" name="Rectangle 7"/>
          <p:cNvSpPr/>
          <p:nvPr/>
        </p:nvSpPr>
        <p:spPr>
          <a:xfrm>
            <a:off x="228601" y="4800600"/>
            <a:ext cx="3657600" cy="646331"/>
          </a:xfrm>
          <a:prstGeom prst="rect">
            <a:avLst/>
          </a:prstGeom>
        </p:spPr>
        <p:txBody>
          <a:bodyPr wrap="square">
            <a:spAutoFit/>
          </a:bodyPr>
          <a:lstStyle/>
          <a:p>
            <a:r>
              <a:rPr lang="en-US" b="1" dirty="0" smtClean="0">
                <a:latin typeface="+mn-lt"/>
              </a:rPr>
              <a:t>Merseyside Fire and Rescue Video 8 minute Movie</a:t>
            </a:r>
            <a:endParaRPr lang="en-US" dirty="0">
              <a:latin typeface="+mn-lt"/>
            </a:endParaRPr>
          </a:p>
        </p:txBody>
      </p:sp>
    </p:spTree>
    <p:extLst>
      <p:ext uri="{BB962C8B-B14F-4D97-AF65-F5344CB8AC3E}">
        <p14:creationId xmlns:p14="http://schemas.microsoft.com/office/powerpoint/2010/main" val="29275741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3600" b="1" dirty="0" smtClean="0">
                <a:solidFill>
                  <a:srgbClr val="FF0000"/>
                </a:solidFill>
              </a:rPr>
              <a:t>Participant Exercise #2</a:t>
            </a:r>
          </a:p>
          <a:p>
            <a:pPr marL="109537" indent="0">
              <a:buNone/>
            </a:pPr>
            <a:r>
              <a:rPr lang="en-US" sz="3600" b="1" dirty="0" smtClean="0"/>
              <a:t>Britain Case Study </a:t>
            </a:r>
          </a:p>
          <a:p>
            <a:pPr marL="109537" indent="0">
              <a:buNone/>
            </a:pPr>
            <a:endParaRPr lang="en-US" sz="2800" dirty="0"/>
          </a:p>
          <a:p>
            <a:pPr>
              <a:buNone/>
            </a:pPr>
            <a:r>
              <a:rPr lang="en-US" sz="3200" dirty="0" smtClean="0"/>
              <a:t>Each group has 10 minutes to read the case study answer the questions assigned</a:t>
            </a:r>
            <a:endParaRPr lang="en-US" sz="2800" dirty="0"/>
          </a:p>
          <a:p>
            <a:pPr>
              <a:buNone/>
            </a:pPr>
            <a:r>
              <a:rPr lang="en-US" sz="3200" dirty="0" smtClean="0"/>
              <a:t>Prepare a 2 minute report to the class:</a:t>
            </a:r>
          </a:p>
          <a:p>
            <a:pPr marL="109537" indent="0">
              <a:buNone/>
            </a:pPr>
            <a:r>
              <a:rPr lang="en-US" sz="3200" dirty="0" smtClean="0"/>
              <a:t> 	Read the assigned question</a:t>
            </a:r>
          </a:p>
          <a:p>
            <a:pPr marL="109537" indent="0">
              <a:buNone/>
            </a:pPr>
            <a:r>
              <a:rPr lang="en-US" sz="3200" dirty="0" smtClean="0"/>
              <a:t>	Give your answers</a:t>
            </a:r>
            <a:endParaRPr lang="en-US" sz="2800" b="1" dirty="0" smtClean="0"/>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pic>
        <p:nvPicPr>
          <p:cNvPr id="6"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8284"/>
            <a:ext cx="761694" cy="73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5343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3600" b="1" dirty="0" smtClean="0">
                <a:solidFill>
                  <a:srgbClr val="FF0000"/>
                </a:solidFill>
              </a:rPr>
              <a:t>Participant Exercise #2</a:t>
            </a:r>
          </a:p>
          <a:p>
            <a:pPr marL="109537" indent="0">
              <a:buNone/>
            </a:pPr>
            <a:r>
              <a:rPr lang="en-US" sz="3600" b="1" dirty="0" smtClean="0"/>
              <a:t>Britain Case Study </a:t>
            </a:r>
          </a:p>
          <a:p>
            <a:pPr marL="109537" indent="0">
              <a:buNone/>
            </a:pPr>
            <a:endParaRPr lang="en-US" sz="3600" b="1" dirty="0" smtClean="0"/>
          </a:p>
          <a:p>
            <a:pPr marL="109537" indent="0">
              <a:buNone/>
            </a:pPr>
            <a:r>
              <a:rPr lang="en-US" sz="3600" b="1" dirty="0" smtClean="0"/>
              <a:t>Participants report</a:t>
            </a:r>
          </a:p>
          <a:p>
            <a:pPr marL="109537" indent="0">
              <a:buNone/>
            </a:pPr>
            <a:endParaRPr lang="en-US" sz="3600" b="1" dirty="0" smtClean="0"/>
          </a:p>
          <a:p>
            <a:pPr marL="109537" indent="0">
              <a:buNone/>
            </a:pPr>
            <a:endParaRPr lang="en-US" sz="2800" dirty="0"/>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pic>
        <p:nvPicPr>
          <p:cNvPr id="6"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8284"/>
            <a:ext cx="761694" cy="73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5343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5400" b="1" dirty="0" smtClean="0"/>
          </a:p>
          <a:p>
            <a:pPr>
              <a:buNone/>
            </a:pPr>
            <a:r>
              <a:rPr lang="en-US" sz="5400" b="1" dirty="0" smtClean="0"/>
              <a:t>VI. Model for a CRR Station 	Plan</a:t>
            </a:r>
            <a:endParaRPr lang="en-US" sz="5400" b="1" dirty="0"/>
          </a:p>
        </p:txBody>
      </p:sp>
      <p:sp>
        <p:nvSpPr>
          <p:cNvPr id="3" name="Title 2"/>
          <p:cNvSpPr>
            <a:spLocks noGrp="1"/>
          </p:cNvSpPr>
          <p:nvPr>
            <p:ph type="title"/>
          </p:nvPr>
        </p:nvSpPr>
        <p:spPr/>
        <p:txBody>
          <a:bodyPr/>
          <a:lstStyle/>
          <a:p>
            <a:r>
              <a:rPr lang="en-US" sz="4400" dirty="0" smtClean="0"/>
              <a:t>Community Risk Reduction</a:t>
            </a:r>
            <a:endParaRPr lang="en-US" dirty="0"/>
          </a:p>
        </p:txBody>
      </p:sp>
    </p:spTree>
    <p:extLst>
      <p:ext uri="{BB962C8B-B14F-4D97-AF65-F5344CB8AC3E}">
        <p14:creationId xmlns:p14="http://schemas.microsoft.com/office/powerpoint/2010/main" val="896978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sz="4800" b="1" dirty="0" smtClean="0"/>
          </a:p>
          <a:p>
            <a:pPr algn="ctr">
              <a:buNone/>
            </a:pPr>
            <a:endParaRPr lang="en-US" sz="4800" b="1" dirty="0" smtClean="0"/>
          </a:p>
          <a:p>
            <a:pPr algn="ctr">
              <a:buNone/>
            </a:pPr>
            <a:r>
              <a:rPr lang="en-US" sz="4800" b="1" dirty="0" smtClean="0"/>
              <a:t>I. Participant Introductions</a:t>
            </a:r>
            <a:endParaRPr lang="en-US" sz="4800" b="1" dirty="0"/>
          </a:p>
        </p:txBody>
      </p:sp>
      <p:sp>
        <p:nvSpPr>
          <p:cNvPr id="3" name="Title 2"/>
          <p:cNvSpPr>
            <a:spLocks noGrp="1"/>
          </p:cNvSpPr>
          <p:nvPr>
            <p:ph type="title"/>
          </p:nvPr>
        </p:nvSpPr>
        <p:spPr/>
        <p:txBody>
          <a:bodyPr/>
          <a:lstStyle/>
          <a:p>
            <a:r>
              <a:rPr lang="en-US" sz="4400" dirty="0" smtClean="0"/>
              <a:t>Community Risk Reduction </a:t>
            </a:r>
            <a:endParaRPr lang="en-US" dirty="0"/>
          </a:p>
        </p:txBody>
      </p:sp>
      <p:pic>
        <p:nvPicPr>
          <p:cNvPr id="4"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1849336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229600" cy="4525962"/>
          </a:xfrm>
        </p:spPr>
        <p:txBody>
          <a:bodyPr/>
          <a:lstStyle/>
          <a:p>
            <a:pPr marL="342900" lvl="0" indent="-342900">
              <a:lnSpc>
                <a:spcPct val="110000"/>
              </a:lnSpc>
              <a:spcBef>
                <a:spcPts val="0"/>
              </a:spcBef>
              <a:spcAft>
                <a:spcPts val="300"/>
              </a:spcAft>
              <a:buClr>
                <a:srgbClr val="2DA2BF"/>
              </a:buClr>
              <a:buNone/>
            </a:pPr>
            <a:r>
              <a:rPr lang="en-US" sz="3600" b="1" dirty="0" smtClean="0">
                <a:solidFill>
                  <a:srgbClr val="FF0000"/>
                </a:solidFill>
              </a:rPr>
              <a:t>The 5 Sections of a CRR Plan:</a:t>
            </a:r>
          </a:p>
          <a:p>
            <a:pPr marL="342900" lvl="0" indent="-342900">
              <a:lnSpc>
                <a:spcPct val="110000"/>
              </a:lnSpc>
              <a:spcBef>
                <a:spcPts val="0"/>
              </a:spcBef>
              <a:spcAft>
                <a:spcPts val="300"/>
              </a:spcAft>
              <a:buClr>
                <a:srgbClr val="2DA2BF"/>
              </a:buClr>
              <a:buNone/>
            </a:pPr>
            <a:endParaRPr lang="en-US" sz="1000" dirty="0" smtClean="0">
              <a:solidFill>
                <a:prstClr val="black"/>
              </a:solidFill>
              <a:ea typeface="Calibri"/>
              <a:cs typeface="Times New Roman"/>
            </a:endParaRPr>
          </a:p>
          <a:p>
            <a:pPr marL="342900" lvl="0" indent="-342900">
              <a:lnSpc>
                <a:spcPct val="110000"/>
              </a:lnSpc>
              <a:spcBef>
                <a:spcPts val="0"/>
              </a:spcBef>
              <a:spcAft>
                <a:spcPts val="300"/>
              </a:spcAft>
              <a:buClr>
                <a:srgbClr val="2DA2BF"/>
              </a:buClr>
              <a:buNone/>
            </a:pPr>
            <a:r>
              <a:rPr lang="en-US" sz="2800" dirty="0" smtClean="0">
                <a:solidFill>
                  <a:srgbClr val="0070C0"/>
                </a:solidFill>
                <a:ea typeface="Calibri"/>
                <a:cs typeface="Times New Roman"/>
              </a:rPr>
              <a:t>Section 1:</a:t>
            </a:r>
            <a:r>
              <a:rPr lang="en-US" sz="2800" dirty="0" smtClean="0">
                <a:solidFill>
                  <a:prstClr val="black"/>
                </a:solidFill>
                <a:ea typeface="Calibri"/>
                <a:cs typeface="Times New Roman"/>
              </a:rPr>
              <a:t>  Vision, Mission &amp; More</a:t>
            </a:r>
            <a:endParaRPr lang="en-US" sz="2800" dirty="0">
              <a:solidFill>
                <a:prstClr val="black"/>
              </a:solidFill>
              <a:ea typeface="Calibri"/>
              <a:cs typeface="Times New Roman"/>
            </a:endParaRPr>
          </a:p>
          <a:p>
            <a:pPr marL="342900" lvl="0" indent="-342900">
              <a:lnSpc>
                <a:spcPct val="110000"/>
              </a:lnSpc>
              <a:spcBef>
                <a:spcPts val="0"/>
              </a:spcBef>
              <a:spcAft>
                <a:spcPts val="400"/>
              </a:spcAft>
              <a:buClr>
                <a:srgbClr val="2DA2BF"/>
              </a:buClr>
              <a:buNone/>
            </a:pPr>
            <a:r>
              <a:rPr lang="en-US" sz="2800" dirty="0" smtClean="0">
                <a:solidFill>
                  <a:srgbClr val="0070C0"/>
                </a:solidFill>
                <a:ea typeface="Calibri"/>
                <a:cs typeface="Times New Roman"/>
              </a:rPr>
              <a:t>Section 2</a:t>
            </a:r>
            <a:r>
              <a:rPr lang="en-US" sz="2800" dirty="0" smtClean="0">
                <a:solidFill>
                  <a:prstClr val="black"/>
                </a:solidFill>
                <a:ea typeface="Calibri"/>
                <a:cs typeface="Times New Roman"/>
              </a:rPr>
              <a:t>:  Community/Service Area/Station Demands</a:t>
            </a:r>
            <a:endParaRPr lang="en-US" sz="2800" dirty="0">
              <a:solidFill>
                <a:prstClr val="black"/>
              </a:solidFill>
              <a:ea typeface="Calibri"/>
              <a:cs typeface="Times New Roman"/>
            </a:endParaRPr>
          </a:p>
          <a:p>
            <a:pPr marL="342900" lvl="0" indent="-342900">
              <a:lnSpc>
                <a:spcPct val="110000"/>
              </a:lnSpc>
              <a:spcBef>
                <a:spcPts val="0"/>
              </a:spcBef>
              <a:spcAft>
                <a:spcPts val="400"/>
              </a:spcAft>
              <a:buClr>
                <a:srgbClr val="2DA2BF"/>
              </a:buClr>
              <a:buNone/>
            </a:pPr>
            <a:r>
              <a:rPr lang="en-US" sz="2800" dirty="0" smtClean="0">
                <a:solidFill>
                  <a:srgbClr val="0070C0"/>
                </a:solidFill>
                <a:ea typeface="Calibri"/>
                <a:cs typeface="Times New Roman"/>
              </a:rPr>
              <a:t>Section 3:</a:t>
            </a:r>
            <a:r>
              <a:rPr lang="en-US" sz="2800" dirty="0" smtClean="0">
                <a:solidFill>
                  <a:prstClr val="black"/>
                </a:solidFill>
                <a:ea typeface="Calibri"/>
                <a:cs typeface="Times New Roman"/>
              </a:rPr>
              <a:t>  Identify </a:t>
            </a:r>
            <a:r>
              <a:rPr lang="en-US" sz="2800" dirty="0" smtClean="0">
                <a:solidFill>
                  <a:prstClr val="black"/>
                </a:solidFill>
              </a:rPr>
              <a:t>and Prioritize Risks 	</a:t>
            </a:r>
            <a:endParaRPr lang="en-US" sz="2800" dirty="0">
              <a:solidFill>
                <a:prstClr val="black"/>
              </a:solidFill>
            </a:endParaRPr>
          </a:p>
          <a:p>
            <a:pPr marL="342900" lvl="0" indent="-342900">
              <a:lnSpc>
                <a:spcPct val="110000"/>
              </a:lnSpc>
              <a:spcBef>
                <a:spcPts val="0"/>
              </a:spcBef>
              <a:spcAft>
                <a:spcPts val="400"/>
              </a:spcAft>
              <a:buClr>
                <a:srgbClr val="2DA2BF"/>
              </a:buClr>
              <a:buNone/>
            </a:pPr>
            <a:r>
              <a:rPr lang="en-US" sz="2800" dirty="0" smtClean="0">
                <a:solidFill>
                  <a:srgbClr val="0070C0"/>
                </a:solidFill>
                <a:ea typeface="Calibri"/>
                <a:cs typeface="Times New Roman"/>
              </a:rPr>
              <a:t>Section 4:  </a:t>
            </a:r>
            <a:r>
              <a:rPr lang="en-US" sz="2800" dirty="0" smtClean="0">
                <a:ea typeface="Calibri"/>
                <a:cs typeface="Times New Roman"/>
              </a:rPr>
              <a:t>Determine </a:t>
            </a:r>
            <a:r>
              <a:rPr lang="en-US" sz="2800" dirty="0" smtClean="0">
                <a:solidFill>
                  <a:prstClr val="black"/>
                </a:solidFill>
              </a:rPr>
              <a:t>Strategies &amp; Implementation</a:t>
            </a:r>
            <a:endParaRPr lang="en-US" sz="2800" dirty="0">
              <a:solidFill>
                <a:prstClr val="black"/>
              </a:solidFill>
            </a:endParaRPr>
          </a:p>
          <a:p>
            <a:pPr marL="342900" lvl="0" indent="-342900">
              <a:lnSpc>
                <a:spcPct val="110000"/>
              </a:lnSpc>
              <a:spcBef>
                <a:spcPts val="0"/>
              </a:spcBef>
              <a:spcAft>
                <a:spcPts val="400"/>
              </a:spcAft>
              <a:buClr>
                <a:srgbClr val="2DA2BF"/>
              </a:buClr>
              <a:buNone/>
            </a:pPr>
            <a:r>
              <a:rPr lang="en-US" sz="2800" dirty="0" smtClean="0">
                <a:solidFill>
                  <a:srgbClr val="0070C0"/>
                </a:solidFill>
                <a:ea typeface="Calibri"/>
                <a:cs typeface="Times New Roman"/>
              </a:rPr>
              <a:t>Section 5:  </a:t>
            </a:r>
            <a:r>
              <a:rPr lang="en-US" sz="2800" dirty="0" smtClean="0">
                <a:solidFill>
                  <a:prstClr val="black"/>
                </a:solidFill>
              </a:rPr>
              <a:t>Monitoring &amp; </a:t>
            </a:r>
            <a:r>
              <a:rPr lang="en-US" sz="2800" dirty="0">
                <a:solidFill>
                  <a:prstClr val="black"/>
                </a:solidFill>
              </a:rPr>
              <a:t>Evaluation</a:t>
            </a:r>
          </a:p>
          <a:p>
            <a:endParaRPr lang="en-US" dirty="0"/>
          </a:p>
        </p:txBody>
      </p:sp>
      <p:sp>
        <p:nvSpPr>
          <p:cNvPr id="3" name="Title 2"/>
          <p:cNvSpPr>
            <a:spLocks noGrp="1"/>
          </p:cNvSpPr>
          <p:nvPr>
            <p:ph type="title"/>
          </p:nvPr>
        </p:nvSpPr>
        <p:spPr>
          <a:xfrm>
            <a:off x="457200" y="0"/>
            <a:ext cx="8229600" cy="1143000"/>
          </a:xfrm>
        </p:spPr>
        <p:txBody>
          <a:bodyPr>
            <a:normAutofit/>
          </a:bodyPr>
          <a:lstStyle/>
          <a:p>
            <a:r>
              <a:rPr lang="en-US" dirty="0" smtClean="0">
                <a:solidFill>
                  <a:schemeClr val="bg1">
                    <a:lumMod val="50000"/>
                  </a:schemeClr>
                </a:solidFill>
              </a:rPr>
              <a:t>What is a CRR Plan?</a:t>
            </a:r>
            <a:endParaRPr lang="en-US" dirty="0">
              <a:solidFill>
                <a:schemeClr val="bg1">
                  <a:lumMod val="50000"/>
                </a:schemeClr>
              </a:solidFill>
            </a:endParaRPr>
          </a:p>
        </p:txBody>
      </p:sp>
      <p:grpSp>
        <p:nvGrpSpPr>
          <p:cNvPr id="4" name="Group 5"/>
          <p:cNvGrpSpPr>
            <a:grpSpLocks/>
          </p:cNvGrpSpPr>
          <p:nvPr/>
        </p:nvGrpSpPr>
        <p:grpSpPr bwMode="auto">
          <a:xfrm>
            <a:off x="6400800" y="5867400"/>
            <a:ext cx="2593975" cy="846138"/>
            <a:chOff x="109751824" y="113062147"/>
            <a:chExt cx="2593386" cy="845786"/>
          </a:xfrm>
        </p:grpSpPr>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51824" y="113062147"/>
              <a:ext cx="876995" cy="845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49748" y="113062560"/>
              <a:ext cx="1495462" cy="844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4083227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229600" cy="4525962"/>
          </a:xfrm>
        </p:spPr>
        <p:txBody>
          <a:bodyPr/>
          <a:lstStyle/>
          <a:p>
            <a:pPr marL="109537" indent="0">
              <a:buNone/>
            </a:pPr>
            <a:r>
              <a:rPr lang="en-US" sz="3200" dirty="0"/>
              <a:t>Overarching </a:t>
            </a:r>
            <a:r>
              <a:rPr lang="en-US" sz="3200" dirty="0" smtClean="0"/>
              <a:t>Principles</a:t>
            </a:r>
          </a:p>
          <a:p>
            <a:r>
              <a:rPr lang="en-US" sz="3200" dirty="0" smtClean="0"/>
              <a:t>The fire station staff know their area</a:t>
            </a:r>
            <a:endParaRPr lang="en-US" sz="3200" dirty="0"/>
          </a:p>
          <a:p>
            <a:pPr lvl="0"/>
            <a:r>
              <a:rPr lang="en-US" sz="3200" dirty="0"/>
              <a:t>Involve the target </a:t>
            </a:r>
            <a:r>
              <a:rPr lang="en-US" sz="3200" dirty="0" smtClean="0"/>
              <a:t>audience</a:t>
            </a:r>
            <a:endParaRPr lang="en-US" sz="3200" dirty="0"/>
          </a:p>
          <a:p>
            <a:pPr lvl="0"/>
            <a:r>
              <a:rPr lang="en-US" sz="3200" dirty="0"/>
              <a:t>Engage </a:t>
            </a:r>
            <a:r>
              <a:rPr lang="en-US" sz="3200" dirty="0" smtClean="0"/>
              <a:t>partners</a:t>
            </a:r>
          </a:p>
          <a:p>
            <a:pPr lvl="3"/>
            <a:r>
              <a:rPr lang="en-US" sz="2400" dirty="0" smtClean="0"/>
              <a:t>early</a:t>
            </a:r>
          </a:p>
          <a:p>
            <a:pPr lvl="3"/>
            <a:r>
              <a:rPr lang="en-US" sz="2400" dirty="0" smtClean="0"/>
              <a:t>involve </a:t>
            </a:r>
            <a:r>
              <a:rPr lang="en-US" sz="2400" dirty="0"/>
              <a:t>in </a:t>
            </a:r>
            <a:r>
              <a:rPr lang="en-US" sz="2400" dirty="0" smtClean="0"/>
              <a:t>planning</a:t>
            </a:r>
          </a:p>
          <a:p>
            <a:pPr lvl="3"/>
            <a:r>
              <a:rPr lang="en-US" sz="2400" dirty="0" smtClean="0"/>
              <a:t>determining strategies</a:t>
            </a:r>
          </a:p>
          <a:p>
            <a:pPr lvl="3"/>
            <a:r>
              <a:rPr lang="en-US" sz="2400" dirty="0" smtClean="0"/>
              <a:t>implementation</a:t>
            </a:r>
            <a:endParaRPr lang="en-US" sz="2400" dirty="0"/>
          </a:p>
          <a:p>
            <a:pPr lvl="0"/>
            <a:r>
              <a:rPr lang="en-US" sz="3200" dirty="0"/>
              <a:t>Partnerships are a key to </a:t>
            </a:r>
            <a:r>
              <a:rPr lang="en-US" sz="3200" dirty="0" smtClean="0"/>
              <a:t>reach </a:t>
            </a:r>
            <a:r>
              <a:rPr lang="en-US" sz="3200" dirty="0"/>
              <a:t>any audience especially </a:t>
            </a:r>
            <a:r>
              <a:rPr lang="en-US" sz="3200" dirty="0" smtClean="0"/>
              <a:t>those at highest risk</a:t>
            </a:r>
            <a:endParaRPr lang="en-US" dirty="0"/>
          </a:p>
        </p:txBody>
      </p:sp>
      <p:sp>
        <p:nvSpPr>
          <p:cNvPr id="3" name="Title 2"/>
          <p:cNvSpPr>
            <a:spLocks noGrp="1"/>
          </p:cNvSpPr>
          <p:nvPr>
            <p:ph type="title"/>
          </p:nvPr>
        </p:nvSpPr>
        <p:spPr>
          <a:xfrm>
            <a:off x="457200" y="0"/>
            <a:ext cx="8229600" cy="1143000"/>
          </a:xfrm>
        </p:spPr>
        <p:txBody>
          <a:bodyPr/>
          <a:lstStyle/>
          <a:p>
            <a:r>
              <a:rPr lang="en-US" dirty="0" smtClean="0"/>
              <a:t>CRR Station Plan</a:t>
            </a:r>
            <a:endParaRPr lang="en-US" dirty="0"/>
          </a:p>
        </p:txBody>
      </p:sp>
      <p:grpSp>
        <p:nvGrpSpPr>
          <p:cNvPr id="4" name="Group 5"/>
          <p:cNvGrpSpPr>
            <a:grpSpLocks/>
          </p:cNvGrpSpPr>
          <p:nvPr/>
        </p:nvGrpSpPr>
        <p:grpSpPr bwMode="auto">
          <a:xfrm>
            <a:off x="6400800" y="5867400"/>
            <a:ext cx="2593975" cy="846138"/>
            <a:chOff x="109751824" y="113062147"/>
            <a:chExt cx="2593386" cy="845786"/>
          </a:xfrm>
        </p:grpSpPr>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51824" y="113062147"/>
              <a:ext cx="876995" cy="845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49748" y="113062560"/>
              <a:ext cx="1495462" cy="844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16484736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a:buNone/>
            </a:pPr>
            <a:r>
              <a:rPr lang="en-US" dirty="0" smtClean="0"/>
              <a:t>The slides from Lydia go here in the PowerPoint.</a:t>
            </a:r>
          </a:p>
          <a:p>
            <a:pPr>
              <a:buNone/>
            </a:pPr>
            <a:endParaRPr lang="en-US" dirty="0" smtClean="0"/>
          </a:p>
          <a:p>
            <a:pPr>
              <a:buNone/>
            </a:pPr>
            <a:r>
              <a:rPr lang="en-US" dirty="0" smtClean="0"/>
              <a:t>There are some place holders with the 5 Sections that can be eliminated.</a:t>
            </a:r>
          </a:p>
          <a:p>
            <a:pPr>
              <a:buNone/>
            </a:pPr>
            <a:r>
              <a:rPr lang="en-US" dirty="0" smtClean="0"/>
              <a:t>Lydia has examples of application of each section – we can decide about expanding them – i.e. the data examples that are in the identify risk section </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143000"/>
            <a:ext cx="8229600" cy="4525962"/>
          </a:xfrm>
        </p:spPr>
        <p:txBody>
          <a:bodyPr/>
          <a:lstStyle/>
          <a:p>
            <a:pPr marL="342900" lvl="0" indent="-342900">
              <a:lnSpc>
                <a:spcPct val="110000"/>
              </a:lnSpc>
              <a:spcBef>
                <a:spcPts val="0"/>
              </a:spcBef>
              <a:spcAft>
                <a:spcPts val="300"/>
              </a:spcAft>
              <a:buClr>
                <a:srgbClr val="2DA2BF"/>
              </a:buClr>
              <a:buNone/>
            </a:pPr>
            <a:r>
              <a:rPr lang="en-US" sz="4000" dirty="0" smtClean="0">
                <a:solidFill>
                  <a:srgbClr val="0070C0"/>
                </a:solidFill>
                <a:ea typeface="Calibri"/>
                <a:cs typeface="Times New Roman"/>
              </a:rPr>
              <a:t>Section 1:</a:t>
            </a:r>
            <a:r>
              <a:rPr lang="en-US" sz="4000" dirty="0" smtClean="0">
                <a:solidFill>
                  <a:prstClr val="black"/>
                </a:solidFill>
                <a:ea typeface="Calibri"/>
                <a:cs typeface="Times New Roman"/>
              </a:rPr>
              <a:t>  Vision, Mission &amp; More</a:t>
            </a:r>
          </a:p>
          <a:p>
            <a:endParaRPr lang="en-US" dirty="0"/>
          </a:p>
        </p:txBody>
      </p:sp>
      <p:sp>
        <p:nvSpPr>
          <p:cNvPr id="3" name="Title 2"/>
          <p:cNvSpPr>
            <a:spLocks noGrp="1"/>
          </p:cNvSpPr>
          <p:nvPr>
            <p:ph type="title"/>
          </p:nvPr>
        </p:nvSpPr>
        <p:spPr>
          <a:xfrm>
            <a:off x="457200" y="0"/>
            <a:ext cx="8229600" cy="1143000"/>
          </a:xfrm>
        </p:spPr>
        <p:txBody>
          <a:bodyPr/>
          <a:lstStyle/>
          <a:p>
            <a:r>
              <a:rPr lang="en-US" dirty="0" smtClean="0"/>
              <a:t>CRR Station Plan</a:t>
            </a:r>
            <a:endParaRPr lang="en-US" dirty="0"/>
          </a:p>
        </p:txBody>
      </p:sp>
      <p:grpSp>
        <p:nvGrpSpPr>
          <p:cNvPr id="4" name="Group 5"/>
          <p:cNvGrpSpPr>
            <a:grpSpLocks/>
          </p:cNvGrpSpPr>
          <p:nvPr/>
        </p:nvGrpSpPr>
        <p:grpSpPr bwMode="auto">
          <a:xfrm>
            <a:off x="6400800" y="5867400"/>
            <a:ext cx="2593975" cy="846138"/>
            <a:chOff x="109751824" y="113062147"/>
            <a:chExt cx="2593386" cy="845786"/>
          </a:xfrm>
        </p:grpSpPr>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51824" y="113062147"/>
              <a:ext cx="876995" cy="845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49748" y="113062560"/>
              <a:ext cx="1495462" cy="844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37327795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143000"/>
            <a:ext cx="8229600" cy="4525962"/>
          </a:xfrm>
        </p:spPr>
        <p:txBody>
          <a:bodyPr/>
          <a:lstStyle/>
          <a:p>
            <a:pPr marL="342900" lvl="0" indent="-342900">
              <a:lnSpc>
                <a:spcPct val="110000"/>
              </a:lnSpc>
              <a:spcBef>
                <a:spcPts val="0"/>
              </a:spcBef>
              <a:spcAft>
                <a:spcPts val="400"/>
              </a:spcAft>
              <a:buClr>
                <a:srgbClr val="2DA2BF"/>
              </a:buClr>
              <a:buNone/>
            </a:pPr>
            <a:r>
              <a:rPr lang="en-US" sz="4000" dirty="0" smtClean="0">
                <a:solidFill>
                  <a:srgbClr val="0070C0"/>
                </a:solidFill>
                <a:ea typeface="Calibri"/>
                <a:cs typeface="Times New Roman"/>
              </a:rPr>
              <a:t>Section 2</a:t>
            </a:r>
            <a:r>
              <a:rPr lang="en-US" sz="4000" dirty="0" smtClean="0">
                <a:solidFill>
                  <a:prstClr val="black"/>
                </a:solidFill>
                <a:ea typeface="Calibri"/>
                <a:cs typeface="Times New Roman"/>
              </a:rPr>
              <a:t>:  Community/Service Area/Station Demands</a:t>
            </a:r>
          </a:p>
          <a:p>
            <a:endParaRPr lang="en-US" dirty="0"/>
          </a:p>
        </p:txBody>
      </p:sp>
      <p:sp>
        <p:nvSpPr>
          <p:cNvPr id="3" name="Title 2"/>
          <p:cNvSpPr>
            <a:spLocks noGrp="1"/>
          </p:cNvSpPr>
          <p:nvPr>
            <p:ph type="title"/>
          </p:nvPr>
        </p:nvSpPr>
        <p:spPr>
          <a:xfrm>
            <a:off x="457200" y="0"/>
            <a:ext cx="8229600" cy="1143000"/>
          </a:xfrm>
        </p:spPr>
        <p:txBody>
          <a:bodyPr/>
          <a:lstStyle/>
          <a:p>
            <a:r>
              <a:rPr lang="en-US" dirty="0" smtClean="0"/>
              <a:t>CRR Station Plan</a:t>
            </a:r>
            <a:endParaRPr lang="en-US" dirty="0"/>
          </a:p>
        </p:txBody>
      </p:sp>
      <p:grpSp>
        <p:nvGrpSpPr>
          <p:cNvPr id="4" name="Group 5"/>
          <p:cNvGrpSpPr>
            <a:grpSpLocks/>
          </p:cNvGrpSpPr>
          <p:nvPr/>
        </p:nvGrpSpPr>
        <p:grpSpPr bwMode="auto">
          <a:xfrm>
            <a:off x="6400800" y="5867400"/>
            <a:ext cx="2593975" cy="846138"/>
            <a:chOff x="109751824" y="113062147"/>
            <a:chExt cx="2593386" cy="845786"/>
          </a:xfrm>
        </p:grpSpPr>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51824" y="113062147"/>
              <a:ext cx="876995" cy="845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49748" y="113062560"/>
              <a:ext cx="1495462" cy="844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39300511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143000"/>
            <a:ext cx="6096000" cy="4525962"/>
          </a:xfrm>
        </p:spPr>
        <p:txBody>
          <a:bodyPr/>
          <a:lstStyle/>
          <a:p>
            <a:pPr marL="0" lvl="0" indent="0">
              <a:lnSpc>
                <a:spcPct val="115000"/>
              </a:lnSpc>
              <a:spcBef>
                <a:spcPts val="0"/>
              </a:spcBef>
              <a:spcAft>
                <a:spcPts val="400"/>
              </a:spcAft>
              <a:buClr>
                <a:srgbClr val="2DA2BF"/>
              </a:buClr>
              <a:buNone/>
            </a:pPr>
            <a:r>
              <a:rPr lang="en-US" sz="4000" dirty="0" smtClean="0">
                <a:solidFill>
                  <a:srgbClr val="0070C0"/>
                </a:solidFill>
                <a:ea typeface="Calibri"/>
                <a:cs typeface="Times New Roman"/>
              </a:rPr>
              <a:t>Section 3:</a:t>
            </a:r>
            <a:r>
              <a:rPr lang="en-US" sz="4000" dirty="0" smtClean="0">
                <a:solidFill>
                  <a:prstClr val="black"/>
                </a:solidFill>
                <a:ea typeface="Calibri"/>
                <a:cs typeface="Times New Roman"/>
              </a:rPr>
              <a:t>  Identify </a:t>
            </a:r>
            <a:r>
              <a:rPr lang="en-US" sz="4000" dirty="0" smtClean="0">
                <a:solidFill>
                  <a:prstClr val="black"/>
                </a:solidFill>
              </a:rPr>
              <a:t>and Prioritize Risks</a:t>
            </a:r>
            <a:endParaRPr lang="en-US" dirty="0"/>
          </a:p>
        </p:txBody>
      </p:sp>
      <p:sp>
        <p:nvSpPr>
          <p:cNvPr id="3" name="Title 2"/>
          <p:cNvSpPr>
            <a:spLocks noGrp="1"/>
          </p:cNvSpPr>
          <p:nvPr>
            <p:ph type="title"/>
          </p:nvPr>
        </p:nvSpPr>
        <p:spPr>
          <a:xfrm>
            <a:off x="457200" y="0"/>
            <a:ext cx="8229600" cy="1143000"/>
          </a:xfrm>
        </p:spPr>
        <p:txBody>
          <a:bodyPr/>
          <a:lstStyle/>
          <a:p>
            <a:r>
              <a:rPr lang="en-US" dirty="0" smtClean="0"/>
              <a:t>CRR Station Plan</a:t>
            </a:r>
            <a:endParaRPr lang="en-US" dirty="0"/>
          </a:p>
        </p:txBody>
      </p:sp>
      <p:grpSp>
        <p:nvGrpSpPr>
          <p:cNvPr id="4" name="Group 5"/>
          <p:cNvGrpSpPr>
            <a:grpSpLocks/>
          </p:cNvGrpSpPr>
          <p:nvPr/>
        </p:nvGrpSpPr>
        <p:grpSpPr bwMode="auto">
          <a:xfrm>
            <a:off x="6400800" y="5867400"/>
            <a:ext cx="2593975" cy="846138"/>
            <a:chOff x="109751824" y="113062147"/>
            <a:chExt cx="2593386" cy="845786"/>
          </a:xfrm>
        </p:grpSpPr>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51824" y="113062147"/>
              <a:ext cx="876995" cy="845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49748" y="113062560"/>
              <a:ext cx="1495462" cy="844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2915897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686800" cy="5105400"/>
          </a:xfrm>
        </p:spPr>
        <p:txBody>
          <a:bodyPr>
            <a:normAutofit/>
          </a:bodyPr>
          <a:lstStyle/>
          <a:p>
            <a:pPr marL="365760" indent="-256032" eaLnBrk="1" fontAlgn="auto" hangingPunct="1">
              <a:spcAft>
                <a:spcPts val="0"/>
              </a:spcAft>
              <a:buNone/>
              <a:defRPr/>
            </a:pPr>
            <a:r>
              <a:rPr lang="en-US" sz="3000" b="1" dirty="0" smtClean="0">
                <a:solidFill>
                  <a:srgbClr val="0070C0"/>
                </a:solidFill>
              </a:rPr>
              <a:t>Use Data to </a:t>
            </a:r>
            <a:r>
              <a:rPr lang="en-US" sz="3000" b="1" u="sng" dirty="0" smtClean="0">
                <a:solidFill>
                  <a:srgbClr val="0070C0"/>
                </a:solidFill>
              </a:rPr>
              <a:t>Identify Risks</a:t>
            </a:r>
            <a:r>
              <a:rPr lang="en-US" sz="3000" b="1" dirty="0" smtClean="0">
                <a:solidFill>
                  <a:srgbClr val="0070C0"/>
                </a:solidFill>
              </a:rPr>
              <a:t> – current and trends</a:t>
            </a:r>
            <a:endParaRPr lang="en-US" b="1" dirty="0" smtClean="0">
              <a:solidFill>
                <a:srgbClr val="0070C0"/>
              </a:solidFill>
            </a:endParaRPr>
          </a:p>
          <a:p>
            <a:pPr marL="365760" indent="-256032" eaLnBrk="1" fontAlgn="auto" hangingPunct="1">
              <a:spcAft>
                <a:spcPts val="0"/>
              </a:spcAft>
              <a:buFont typeface="Wingdings 3"/>
              <a:buNone/>
              <a:defRPr/>
            </a:pPr>
            <a:r>
              <a:rPr lang="en-US" sz="3800" dirty="0" smtClean="0"/>
              <a:t>     </a:t>
            </a:r>
            <a:r>
              <a:rPr lang="en-US" sz="2600" b="1" dirty="0" smtClean="0"/>
              <a:t>a. Collect &amp; analyze data:</a:t>
            </a:r>
          </a:p>
          <a:p>
            <a:pPr marL="365760" indent="-256032" eaLnBrk="1" fontAlgn="auto" hangingPunct="1">
              <a:spcAft>
                <a:spcPts val="0"/>
              </a:spcAft>
              <a:buFont typeface="Wingdings 3"/>
              <a:buNone/>
              <a:defRPr/>
            </a:pPr>
            <a:endParaRPr lang="en-US" sz="1000" b="1" dirty="0" smtClean="0"/>
          </a:p>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a:p>
            <a:pPr marL="365760" indent="-256032" eaLnBrk="1" fontAlgn="auto" hangingPunct="1">
              <a:spcAft>
                <a:spcPts val="0"/>
              </a:spcAft>
              <a:buFont typeface="Wingdings 3"/>
              <a:buNone/>
              <a:defRPr/>
            </a:pPr>
            <a:r>
              <a:rPr lang="en-US" sz="2600" b="1" dirty="0" smtClean="0"/>
              <a:t>       b</a:t>
            </a:r>
            <a:r>
              <a:rPr lang="en-US" b="1" dirty="0" smtClean="0"/>
              <a:t>.  </a:t>
            </a:r>
            <a:r>
              <a:rPr lang="en-US" sz="2600" b="1" dirty="0" smtClean="0"/>
              <a:t>Identify risks –mapped geographically (GIS) is best</a:t>
            </a:r>
          </a:p>
        </p:txBody>
      </p:sp>
      <p:sp>
        <p:nvSpPr>
          <p:cNvPr id="3" name="Title 2"/>
          <p:cNvSpPr>
            <a:spLocks noGrp="1"/>
          </p:cNvSpPr>
          <p:nvPr>
            <p:ph type="title"/>
          </p:nvPr>
        </p:nvSpPr>
        <p:spPr/>
        <p:txBody>
          <a:bodyPr/>
          <a:lstStyle/>
          <a:p>
            <a:pPr eaLnBrk="1" fontAlgn="auto" hangingPunct="1">
              <a:spcAft>
                <a:spcPts val="0"/>
              </a:spcAft>
              <a:defRPr/>
            </a:pPr>
            <a:r>
              <a:rPr lang="en-US" dirty="0" smtClean="0"/>
              <a:t>To Identity Risk - Use Data …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89888580"/>
              </p:ext>
            </p:extLst>
          </p:nvPr>
        </p:nvGraphicFramePr>
        <p:xfrm>
          <a:off x="990600" y="2362200"/>
          <a:ext cx="6172200" cy="1531620"/>
        </p:xfrm>
        <a:graphic>
          <a:graphicData uri="http://schemas.openxmlformats.org/drawingml/2006/table">
            <a:tbl>
              <a:tblPr>
                <a:tableStyleId>{5C22544A-7EE6-4342-B048-85BDC9FD1C3A}</a:tableStyleId>
              </a:tblPr>
              <a:tblGrid>
                <a:gridCol w="3200400"/>
                <a:gridCol w="2971800"/>
              </a:tblGrid>
              <a:tr h="1531620">
                <a:tc>
                  <a:txBody>
                    <a:bodyPr/>
                    <a:lstStyle/>
                    <a:p>
                      <a:pPr marL="1144079" lvl="3" algn="l" eaLnBrk="1" fontAlgn="auto" hangingPunct="1">
                        <a:spcBef>
                          <a:spcPts val="324"/>
                        </a:spcBef>
                        <a:spcAft>
                          <a:spcPts val="0"/>
                        </a:spcAft>
                        <a:buFont typeface="Verdana"/>
                        <a:buChar char="◦"/>
                        <a:defRPr/>
                      </a:pPr>
                      <a:r>
                        <a:rPr lang="en-US" sz="1800" b="1" dirty="0" smtClean="0"/>
                        <a:t>  Emergency runs</a:t>
                      </a:r>
                    </a:p>
                    <a:p>
                      <a:pPr marL="1144079" lvl="3" algn="l" eaLnBrk="1" fontAlgn="auto" hangingPunct="1">
                        <a:spcBef>
                          <a:spcPts val="324"/>
                        </a:spcBef>
                        <a:spcAft>
                          <a:spcPts val="0"/>
                        </a:spcAft>
                        <a:buFont typeface="Verdana"/>
                        <a:buChar char="◦"/>
                        <a:defRPr/>
                      </a:pPr>
                      <a:r>
                        <a:rPr lang="en-US" sz="1800" b="1" baseline="0" dirty="0" smtClean="0"/>
                        <a:t>  Injuries &amp; Deaths</a:t>
                      </a:r>
                      <a:endParaRPr lang="en-US" sz="1800" b="1" dirty="0" smtClean="0"/>
                    </a:p>
                    <a:p>
                      <a:pPr marL="1144079" lvl="3" algn="l" eaLnBrk="1" fontAlgn="auto" hangingPunct="1">
                        <a:spcBef>
                          <a:spcPts val="324"/>
                        </a:spcBef>
                        <a:spcAft>
                          <a:spcPts val="0"/>
                        </a:spcAft>
                        <a:buFont typeface="Verdana"/>
                        <a:buChar char="◦"/>
                        <a:defRPr/>
                      </a:pPr>
                      <a:r>
                        <a:rPr lang="en-US" sz="1800" b="1" dirty="0" smtClean="0"/>
                        <a:t>  Target hazards </a:t>
                      </a:r>
                    </a:p>
                    <a:p>
                      <a:pPr marL="1144079" lvl="3" algn="l" eaLnBrk="1" fontAlgn="auto" hangingPunct="1">
                        <a:spcBef>
                          <a:spcPts val="324"/>
                        </a:spcBef>
                        <a:spcAft>
                          <a:spcPts val="0"/>
                        </a:spcAft>
                        <a:buFont typeface="Verdana"/>
                        <a:buChar char="◦"/>
                        <a:defRPr/>
                      </a:pPr>
                      <a:r>
                        <a:rPr lang="en-US" sz="1800" b="1" dirty="0" smtClean="0"/>
                        <a:t>  Demographics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1144079" lvl="3" algn="l" eaLnBrk="1" fontAlgn="auto" hangingPunct="1">
                        <a:spcBef>
                          <a:spcPts val="324"/>
                        </a:spcBef>
                        <a:spcAft>
                          <a:spcPts val="0"/>
                        </a:spcAft>
                        <a:buFont typeface="Verdana"/>
                        <a:buChar char="◦"/>
                        <a:defRPr/>
                      </a:pPr>
                      <a:r>
                        <a:rPr lang="en-US" sz="1800" b="1" dirty="0" smtClean="0"/>
                        <a:t>  Housing</a:t>
                      </a:r>
                    </a:p>
                    <a:p>
                      <a:pPr marL="1144079" lvl="3" algn="l" eaLnBrk="1" fontAlgn="auto" hangingPunct="1">
                        <a:spcBef>
                          <a:spcPts val="324"/>
                        </a:spcBef>
                        <a:spcAft>
                          <a:spcPts val="0"/>
                        </a:spcAft>
                        <a:buFont typeface="Verdana"/>
                        <a:buChar char="◦"/>
                        <a:defRPr/>
                      </a:pPr>
                      <a:r>
                        <a:rPr lang="en-US" sz="1800" b="1" dirty="0" smtClean="0"/>
                        <a:t>  Businesses </a:t>
                      </a:r>
                    </a:p>
                    <a:p>
                      <a:pPr marL="1144079" lvl="3" algn="l" eaLnBrk="1" fontAlgn="auto" hangingPunct="1">
                        <a:spcBef>
                          <a:spcPts val="324"/>
                        </a:spcBef>
                        <a:spcAft>
                          <a:spcPts val="0"/>
                        </a:spcAft>
                        <a:buFont typeface="Verdana"/>
                        <a:buChar char="◦"/>
                        <a:defRPr/>
                      </a:pPr>
                      <a:r>
                        <a:rPr lang="en-US" sz="1800" b="1" dirty="0" smtClean="0"/>
                        <a:t>  Crime rates</a:t>
                      </a:r>
                    </a:p>
                  </a:txBody>
                  <a:tcPr>
                    <a:lnL w="12700" cmpd="sng">
                      <a:noFill/>
                    </a:ln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23587628"/>
              </p:ext>
            </p:extLst>
          </p:nvPr>
        </p:nvGraphicFramePr>
        <p:xfrm>
          <a:off x="1066800" y="4343400"/>
          <a:ext cx="7315200" cy="1531620"/>
        </p:xfrm>
        <a:graphic>
          <a:graphicData uri="http://schemas.openxmlformats.org/drawingml/2006/table">
            <a:tbl>
              <a:tblPr>
                <a:tableStyleId>{5C22544A-7EE6-4342-B048-85BDC9FD1C3A}</a:tableStyleId>
              </a:tblPr>
              <a:tblGrid>
                <a:gridCol w="3733800"/>
                <a:gridCol w="3581400"/>
              </a:tblGrid>
              <a:tr h="1531620">
                <a:tc>
                  <a:txBody>
                    <a:bodyPr/>
                    <a:lstStyle/>
                    <a:p>
                      <a:pPr marL="1144079" lvl="3" algn="l" eaLnBrk="1" fontAlgn="auto" hangingPunct="1">
                        <a:spcBef>
                          <a:spcPts val="324"/>
                        </a:spcBef>
                        <a:spcAft>
                          <a:spcPts val="0"/>
                        </a:spcAft>
                        <a:buFont typeface="Verdana"/>
                        <a:buChar char="◦"/>
                        <a:defRPr/>
                      </a:pPr>
                      <a:r>
                        <a:rPr lang="en-US" sz="1800" b="1" dirty="0" smtClean="0"/>
                        <a:t>  Cigarette fires</a:t>
                      </a:r>
                    </a:p>
                    <a:p>
                      <a:pPr marL="1144079" lvl="3" algn="l" eaLnBrk="1" fontAlgn="auto" hangingPunct="1">
                        <a:spcBef>
                          <a:spcPts val="324"/>
                        </a:spcBef>
                        <a:spcAft>
                          <a:spcPts val="0"/>
                        </a:spcAft>
                        <a:buFont typeface="Verdana"/>
                        <a:buChar char="◦"/>
                        <a:defRPr/>
                      </a:pPr>
                      <a:r>
                        <a:rPr lang="en-US" sz="1800" b="1" dirty="0" smtClean="0"/>
                        <a:t>  False alarms</a:t>
                      </a:r>
                    </a:p>
                    <a:p>
                      <a:pPr marL="1144079" lvl="3" algn="l" eaLnBrk="1" fontAlgn="auto" hangingPunct="1">
                        <a:spcBef>
                          <a:spcPts val="324"/>
                        </a:spcBef>
                        <a:spcAft>
                          <a:spcPts val="0"/>
                        </a:spcAft>
                        <a:buFont typeface="Verdana"/>
                        <a:buChar char="◦"/>
                        <a:defRPr/>
                      </a:pPr>
                      <a:r>
                        <a:rPr lang="en-US" sz="1800" b="1" dirty="0" smtClean="0"/>
                        <a:t>  Falls – older</a:t>
                      </a:r>
                      <a:r>
                        <a:rPr lang="en-US" sz="1800" b="1" baseline="0" dirty="0" smtClean="0"/>
                        <a:t> adults</a:t>
                      </a:r>
                      <a:r>
                        <a:rPr lang="en-US" sz="1800" b="1" dirty="0" smtClean="0"/>
                        <a:t> </a:t>
                      </a:r>
                    </a:p>
                    <a:p>
                      <a:pPr marL="1144079" lvl="3" algn="l" eaLnBrk="1" fontAlgn="auto" hangingPunct="1">
                        <a:spcBef>
                          <a:spcPts val="324"/>
                        </a:spcBef>
                        <a:spcAft>
                          <a:spcPts val="0"/>
                        </a:spcAft>
                        <a:buFont typeface="Verdana"/>
                        <a:buChar char="◦"/>
                        <a:defRPr/>
                      </a:pPr>
                      <a:r>
                        <a:rPr lang="en-US" sz="1800" b="1" baseline="0" dirty="0" smtClean="0"/>
                        <a:t>  People with disabilities</a:t>
                      </a:r>
                      <a:endParaRPr lang="en-US" sz="1800" b="1" dirty="0" smtClean="0"/>
                    </a:p>
                  </a:txBody>
                  <a:tcPr/>
                </a:tc>
                <a:tc>
                  <a:txBody>
                    <a:bodyPr/>
                    <a:lstStyle/>
                    <a:p>
                      <a:pPr marL="686879" lvl="2" eaLnBrk="1" fontAlgn="auto" hangingPunct="1">
                        <a:spcBef>
                          <a:spcPts val="324"/>
                        </a:spcBef>
                        <a:spcAft>
                          <a:spcPts val="0"/>
                        </a:spcAft>
                        <a:buFont typeface="Verdana"/>
                        <a:buChar char="◦"/>
                        <a:defRPr/>
                      </a:pPr>
                      <a:r>
                        <a:rPr lang="en-US" sz="1800" b="1" dirty="0" smtClean="0"/>
                        <a:t>  Spray booths </a:t>
                      </a:r>
                    </a:p>
                    <a:p>
                      <a:pPr marL="686879" lvl="2" eaLnBrk="1" fontAlgn="auto" hangingPunct="1">
                        <a:spcBef>
                          <a:spcPts val="324"/>
                        </a:spcBef>
                        <a:spcAft>
                          <a:spcPts val="0"/>
                        </a:spcAft>
                        <a:buFont typeface="Verdana"/>
                        <a:buChar char="◦"/>
                        <a:defRPr/>
                      </a:pPr>
                      <a:r>
                        <a:rPr lang="en-US" sz="1800" b="1" dirty="0" smtClean="0"/>
                        <a:t>  Poisonings</a:t>
                      </a:r>
                    </a:p>
                    <a:p>
                      <a:pPr marL="686879" lvl="2" eaLnBrk="1" fontAlgn="auto" hangingPunct="1">
                        <a:spcBef>
                          <a:spcPts val="324"/>
                        </a:spcBef>
                        <a:spcAft>
                          <a:spcPts val="0"/>
                        </a:spcAft>
                        <a:buFont typeface="Verdana"/>
                        <a:buChar char="◦"/>
                        <a:defRPr/>
                      </a:pPr>
                      <a:r>
                        <a:rPr lang="en-US" sz="1800" b="1" baseline="0" dirty="0" smtClean="0"/>
                        <a:t>  Children playing with fire</a:t>
                      </a:r>
                      <a:endParaRPr lang="en-US" sz="1800" b="1" dirty="0" smtClean="0"/>
                    </a:p>
                  </a:txBody>
                  <a:tcPr/>
                </a:tc>
              </a:tr>
            </a:tbl>
          </a:graphicData>
        </a:graphic>
      </p:graphicFrame>
      <p:pic>
        <p:nvPicPr>
          <p:cNvPr id="6"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pic>
        <p:nvPicPr>
          <p:cNvPr id="7"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134062"/>
            <a:ext cx="609600" cy="5867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686800" cy="5105400"/>
          </a:xfrm>
        </p:spPr>
        <p:txBody>
          <a:bodyPr>
            <a:normAutofit/>
          </a:bodyPr>
          <a:lstStyle/>
          <a:p>
            <a:pPr marL="365760" indent="-256032" eaLnBrk="1" fontAlgn="auto" hangingPunct="1">
              <a:spcAft>
                <a:spcPts val="0"/>
              </a:spcAft>
              <a:buFont typeface="Wingdings 3"/>
              <a:buNone/>
              <a:defRPr/>
            </a:pPr>
            <a:r>
              <a:rPr lang="en-US" sz="4000" b="1" dirty="0" smtClean="0"/>
              <a:t>Each </a:t>
            </a:r>
            <a:r>
              <a:rPr lang="en-US" sz="4000" b="1" dirty="0"/>
              <a:t>E</a:t>
            </a:r>
            <a:r>
              <a:rPr lang="en-US" sz="4000" b="1" dirty="0" smtClean="0"/>
              <a:t>ngine </a:t>
            </a:r>
            <a:r>
              <a:rPr lang="en-US" sz="4000" b="1" dirty="0"/>
              <a:t>and </a:t>
            </a:r>
            <a:r>
              <a:rPr lang="en-US" sz="4000" b="1" dirty="0" smtClean="0"/>
              <a:t>Ladder </a:t>
            </a:r>
            <a:r>
              <a:rPr lang="en-US" sz="4000" b="1" dirty="0"/>
              <a:t>company  </a:t>
            </a:r>
            <a:r>
              <a:rPr lang="en-US" sz="4000" b="1" dirty="0" smtClean="0"/>
              <a:t>chose one </a:t>
            </a:r>
            <a:r>
              <a:rPr lang="en-US" sz="3800" b="1" dirty="0" smtClean="0">
                <a:solidFill>
                  <a:srgbClr val="C00000"/>
                </a:solidFill>
              </a:rPr>
              <a:t>High </a:t>
            </a:r>
            <a:r>
              <a:rPr lang="en-US" sz="3800" b="1" dirty="0">
                <a:solidFill>
                  <a:srgbClr val="C00000"/>
                </a:solidFill>
              </a:rPr>
              <a:t>R</a:t>
            </a:r>
            <a:r>
              <a:rPr lang="en-US" sz="3800" b="1" dirty="0" smtClean="0">
                <a:solidFill>
                  <a:srgbClr val="C00000"/>
                </a:solidFill>
              </a:rPr>
              <a:t>isk </a:t>
            </a:r>
            <a:r>
              <a:rPr lang="en-US" sz="3800" b="1" dirty="0">
                <a:solidFill>
                  <a:srgbClr val="C00000"/>
                </a:solidFill>
              </a:rPr>
              <a:t>A</a:t>
            </a:r>
            <a:r>
              <a:rPr lang="en-US" sz="3800" b="1" dirty="0" smtClean="0">
                <a:solidFill>
                  <a:srgbClr val="C00000"/>
                </a:solidFill>
              </a:rPr>
              <a:t>rea (of 1 block)</a:t>
            </a:r>
            <a:endParaRPr lang="en-US" sz="3800" b="1" dirty="0"/>
          </a:p>
          <a:p>
            <a:pPr marL="365760" indent="-256032" eaLnBrk="1" fontAlgn="auto" hangingPunct="1">
              <a:spcAft>
                <a:spcPts val="0"/>
              </a:spcAft>
              <a:buFont typeface="Wingdings 3"/>
              <a:buNone/>
              <a:defRPr/>
            </a:pPr>
            <a:r>
              <a:rPr lang="en-US" sz="3800" b="1" dirty="0" smtClean="0"/>
              <a:t>Risk </a:t>
            </a:r>
            <a:r>
              <a:rPr lang="en-US" sz="3800" b="1" dirty="0"/>
              <a:t>was determined by recent fire </a:t>
            </a:r>
            <a:r>
              <a:rPr lang="en-US" sz="3800" b="1" dirty="0" smtClean="0"/>
              <a:t>experience of the company:</a:t>
            </a:r>
          </a:p>
          <a:p>
            <a:pPr marL="566928" indent="-457200" eaLnBrk="1" fontAlgn="auto" hangingPunct="1">
              <a:spcAft>
                <a:spcPts val="0"/>
              </a:spcAft>
              <a:defRPr/>
            </a:pPr>
            <a:r>
              <a:rPr lang="en-US" sz="3400" b="1" dirty="0" smtClean="0"/>
              <a:t> </a:t>
            </a:r>
            <a:r>
              <a:rPr lang="en-US" sz="3800" b="1" dirty="0" smtClean="0"/>
              <a:t>A </a:t>
            </a:r>
            <a:r>
              <a:rPr lang="en-US" sz="3800" b="1" dirty="0"/>
              <a:t>fatal dwelling </a:t>
            </a:r>
            <a:r>
              <a:rPr lang="en-US" sz="3800" b="1" dirty="0" smtClean="0"/>
              <a:t>fire</a:t>
            </a:r>
          </a:p>
          <a:p>
            <a:pPr marL="681228" indent="-571500" eaLnBrk="1" fontAlgn="auto" hangingPunct="1">
              <a:spcAft>
                <a:spcPts val="0"/>
              </a:spcAft>
              <a:defRPr/>
            </a:pPr>
            <a:r>
              <a:rPr lang="en-US" sz="3800" b="1" dirty="0" smtClean="0"/>
              <a:t>A recent </a:t>
            </a:r>
            <a:r>
              <a:rPr lang="en-US" sz="3800" b="1" dirty="0"/>
              <a:t>home </a:t>
            </a:r>
            <a:r>
              <a:rPr lang="en-US" sz="3800" b="1" dirty="0" smtClean="0"/>
              <a:t>fire</a:t>
            </a:r>
          </a:p>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sz="4900" dirty="0" smtClean="0"/>
              <a:t/>
            </a:r>
            <a:br>
              <a:rPr lang="en-US" sz="4900" dirty="0" smtClean="0"/>
            </a:br>
            <a:r>
              <a:rPr lang="en-US" sz="4900" dirty="0" smtClean="0"/>
              <a:t>Use Data … </a:t>
            </a:r>
            <a:r>
              <a:rPr lang="en-US" sz="4900" dirty="0" smtClean="0">
                <a:solidFill>
                  <a:srgbClr val="0070C0"/>
                </a:solidFill>
              </a:rPr>
              <a:t>Philadelphia </a:t>
            </a:r>
            <a:br>
              <a:rPr lang="en-US" sz="4900" dirty="0" smtClean="0">
                <a:solidFill>
                  <a:srgbClr val="0070C0"/>
                </a:solidFill>
              </a:rPr>
            </a:br>
            <a:r>
              <a:rPr lang="en-US" sz="3600" dirty="0">
                <a:solidFill>
                  <a:srgbClr val="0070C0"/>
                </a:solidFill>
              </a:rPr>
              <a:t/>
            </a:r>
            <a:br>
              <a:rPr lang="en-US" sz="3600" dirty="0">
                <a:solidFill>
                  <a:srgbClr val="0070C0"/>
                </a:solidFill>
              </a:rPr>
            </a:br>
            <a:endParaRPr lang="en-US" dirty="0"/>
          </a:p>
        </p:txBody>
      </p:sp>
      <p:pic>
        <p:nvPicPr>
          <p:cNvPr id="6"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pic>
        <p:nvPicPr>
          <p:cNvPr id="7"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134062"/>
            <a:ext cx="609600" cy="5867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90600" y="1143000"/>
            <a:ext cx="7171899" cy="846386"/>
          </a:xfrm>
          <a:prstGeom prst="rect">
            <a:avLst/>
          </a:prstGeom>
          <a:noFill/>
        </p:spPr>
        <p:txBody>
          <a:bodyPr wrap="square" rtlCol="0">
            <a:spAutoFit/>
          </a:bodyPr>
          <a:lstStyle/>
          <a:p>
            <a:r>
              <a:rPr lang="en-US" sz="4900" b="1" dirty="0">
                <a:solidFill>
                  <a:srgbClr val="C00000"/>
                </a:solidFill>
                <a:effectLst>
                  <a:outerShdw blurRad="31750" dist="25400" dir="5400000" algn="tl" rotWithShape="0">
                    <a:srgbClr val="000000">
                      <a:alpha val="25000"/>
                    </a:srgbClr>
                  </a:outerShdw>
                </a:effectLst>
                <a:latin typeface="+mn-lt"/>
                <a:ea typeface="+mj-ea"/>
                <a:cs typeface="+mj-cs"/>
              </a:rPr>
              <a:t>Operation Staying </a:t>
            </a:r>
            <a:r>
              <a:rPr lang="en-US" sz="4900" b="1" dirty="0" smtClean="0">
                <a:solidFill>
                  <a:srgbClr val="C00000"/>
                </a:solidFill>
                <a:effectLst>
                  <a:outerShdw blurRad="31750" dist="25400" dir="5400000" algn="tl" rotWithShape="0">
                    <a:srgbClr val="000000">
                      <a:alpha val="25000"/>
                    </a:srgbClr>
                  </a:outerShdw>
                </a:effectLst>
                <a:latin typeface="+mn-lt"/>
                <a:ea typeface="+mj-ea"/>
                <a:cs typeface="+mj-cs"/>
              </a:rPr>
              <a:t>Alive!</a:t>
            </a:r>
            <a:endParaRPr lang="en-US" dirty="0">
              <a:solidFill>
                <a:srgbClr val="C00000"/>
              </a:solidFill>
              <a:latin typeface="+mn-lt"/>
            </a:endParaRPr>
          </a:p>
        </p:txBody>
      </p:sp>
    </p:spTree>
    <p:extLst>
      <p:ext uri="{BB962C8B-B14F-4D97-AF65-F5344CB8AC3E}">
        <p14:creationId xmlns:p14="http://schemas.microsoft.com/office/powerpoint/2010/main" val="39276532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58038"/>
            <a:ext cx="8686800" cy="5105400"/>
          </a:xfrm>
        </p:spPr>
        <p:txBody>
          <a:bodyPr>
            <a:normAutofit fontScale="92500" lnSpcReduction="20000"/>
          </a:bodyPr>
          <a:lstStyle/>
          <a:p>
            <a:pPr marL="109537" indent="0">
              <a:buNone/>
            </a:pPr>
            <a:r>
              <a:rPr lang="en-US" sz="4000" b="1" dirty="0" smtClean="0"/>
              <a:t>Residential </a:t>
            </a:r>
            <a:r>
              <a:rPr lang="en-US" sz="4000" b="1" dirty="0"/>
              <a:t>fires </a:t>
            </a:r>
            <a:r>
              <a:rPr lang="en-US" sz="4000" b="1" dirty="0" smtClean="0"/>
              <a:t>&amp; </a:t>
            </a:r>
            <a:r>
              <a:rPr lang="en-US" sz="4000" b="1" dirty="0"/>
              <a:t>home fire death </a:t>
            </a:r>
            <a:r>
              <a:rPr lang="en-US" sz="4000" b="1" dirty="0" smtClean="0"/>
              <a:t>2003-2009 data was </a:t>
            </a:r>
            <a:r>
              <a:rPr lang="en-US" sz="4000" b="1" dirty="0"/>
              <a:t>highlighted with </a:t>
            </a:r>
            <a:r>
              <a:rPr lang="en-US" sz="4000" b="1" dirty="0">
                <a:solidFill>
                  <a:srgbClr val="C00000"/>
                </a:solidFill>
              </a:rPr>
              <a:t>GIS mapping </a:t>
            </a:r>
            <a:r>
              <a:rPr lang="en-US" sz="4000" b="1" dirty="0"/>
              <a:t>to </a:t>
            </a:r>
            <a:r>
              <a:rPr lang="en-US" sz="4000" b="1" dirty="0" smtClean="0"/>
              <a:t>show </a:t>
            </a:r>
            <a:r>
              <a:rPr lang="en-US" sz="4000" b="1" dirty="0">
                <a:solidFill>
                  <a:srgbClr val="C00000"/>
                </a:solidFill>
              </a:rPr>
              <a:t>“hot spots</a:t>
            </a:r>
            <a:r>
              <a:rPr lang="en-US" sz="4000" b="1" dirty="0" smtClean="0">
                <a:solidFill>
                  <a:srgbClr val="C00000"/>
                </a:solidFill>
              </a:rPr>
              <a:t>”</a:t>
            </a:r>
          </a:p>
          <a:p>
            <a:pPr marL="109537" indent="0">
              <a:buNone/>
            </a:pPr>
            <a:endParaRPr lang="en-US" sz="4000" dirty="0" smtClean="0"/>
          </a:p>
          <a:p>
            <a:pPr marL="109537" indent="0">
              <a:buNone/>
            </a:pPr>
            <a:r>
              <a:rPr lang="en-US" sz="4000" b="1" dirty="0"/>
              <a:t>3</a:t>
            </a:r>
            <a:r>
              <a:rPr lang="en-US" sz="4000" b="1" dirty="0" smtClean="0"/>
              <a:t> </a:t>
            </a:r>
            <a:r>
              <a:rPr lang="en-US" sz="4000" b="1" dirty="0"/>
              <a:t>of the 11 fire stations were in the </a:t>
            </a:r>
            <a:r>
              <a:rPr lang="en-US" sz="4000" b="1" dirty="0" smtClean="0">
                <a:solidFill>
                  <a:srgbClr val="C00000"/>
                </a:solidFill>
              </a:rPr>
              <a:t>“hot spot” </a:t>
            </a:r>
            <a:r>
              <a:rPr lang="en-US" sz="4000" b="1" dirty="0"/>
              <a:t>areas and </a:t>
            </a:r>
            <a:r>
              <a:rPr lang="en-US" sz="4000" b="1" dirty="0" smtClean="0"/>
              <a:t>chosen for CRR</a:t>
            </a:r>
          </a:p>
          <a:p>
            <a:pPr marL="109537" indent="0">
              <a:buNone/>
            </a:pPr>
            <a:endParaRPr lang="en-US" sz="4000" dirty="0" smtClean="0"/>
          </a:p>
          <a:p>
            <a:pPr marL="109537" indent="0">
              <a:buNone/>
            </a:pPr>
            <a:r>
              <a:rPr lang="en-US" sz="4000" b="1" dirty="0" smtClean="0"/>
              <a:t>These </a:t>
            </a:r>
            <a:r>
              <a:rPr lang="en-US" sz="4000" b="1" dirty="0">
                <a:solidFill>
                  <a:srgbClr val="C00000"/>
                </a:solidFill>
              </a:rPr>
              <a:t>“hot </a:t>
            </a:r>
            <a:r>
              <a:rPr lang="en-US" sz="4000" b="1" dirty="0" smtClean="0">
                <a:solidFill>
                  <a:srgbClr val="C00000"/>
                </a:solidFill>
              </a:rPr>
              <a:t>spots” </a:t>
            </a:r>
            <a:r>
              <a:rPr lang="en-US" sz="4000" b="1" dirty="0" smtClean="0"/>
              <a:t>were also in the lower  </a:t>
            </a:r>
            <a:r>
              <a:rPr lang="en-US" sz="4000" b="1" dirty="0"/>
              <a:t>income </a:t>
            </a:r>
            <a:r>
              <a:rPr lang="en-US" sz="4000" b="1" dirty="0" smtClean="0"/>
              <a:t>areas of the community</a:t>
            </a:r>
          </a:p>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p:txBody>
      </p:sp>
      <p:sp>
        <p:nvSpPr>
          <p:cNvPr id="3" name="Title 2"/>
          <p:cNvSpPr>
            <a:spLocks noGrp="1"/>
          </p:cNvSpPr>
          <p:nvPr>
            <p:ph type="title"/>
          </p:nvPr>
        </p:nvSpPr>
        <p:spPr>
          <a:xfrm>
            <a:off x="457200" y="29570"/>
            <a:ext cx="8229600" cy="1143000"/>
          </a:xfrm>
        </p:spPr>
        <p:txBody>
          <a:bodyPr>
            <a:normAutofit fontScale="90000"/>
          </a:bodyPr>
          <a:lstStyle/>
          <a:p>
            <a:pPr eaLnBrk="1" fontAlgn="auto" hangingPunct="1">
              <a:spcAft>
                <a:spcPts val="0"/>
              </a:spcAft>
              <a:defRPr/>
            </a:pPr>
            <a:r>
              <a:rPr lang="en-US" sz="4900" dirty="0" smtClean="0"/>
              <a:t/>
            </a:r>
            <a:br>
              <a:rPr lang="en-US" sz="4900" dirty="0" smtClean="0"/>
            </a:br>
            <a:r>
              <a:rPr lang="en-US" sz="4900" dirty="0" smtClean="0"/>
              <a:t>Use Data … </a:t>
            </a:r>
            <a:r>
              <a:rPr lang="en-US" sz="4900" dirty="0" smtClean="0">
                <a:solidFill>
                  <a:srgbClr val="0070C0"/>
                </a:solidFill>
              </a:rPr>
              <a:t>Wilmington</a:t>
            </a:r>
            <a:r>
              <a:rPr lang="en-US" sz="3600" dirty="0">
                <a:solidFill>
                  <a:srgbClr val="0070C0"/>
                </a:solidFill>
              </a:rPr>
              <a:t/>
            </a:r>
            <a:br>
              <a:rPr lang="en-US" sz="3600" dirty="0">
                <a:solidFill>
                  <a:srgbClr val="0070C0"/>
                </a:solidFill>
              </a:rPr>
            </a:br>
            <a:endParaRPr lang="en-US" dirty="0"/>
          </a:p>
        </p:txBody>
      </p:sp>
      <p:pic>
        <p:nvPicPr>
          <p:cNvPr id="6"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pic>
        <p:nvPicPr>
          <p:cNvPr id="7"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134062"/>
            <a:ext cx="609600" cy="58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2653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58038"/>
            <a:ext cx="8686800" cy="5105400"/>
          </a:xfrm>
        </p:spPr>
        <p:txBody>
          <a:bodyPr>
            <a:normAutofit/>
          </a:bodyPr>
          <a:lstStyle/>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p:txBody>
      </p:sp>
      <p:sp>
        <p:nvSpPr>
          <p:cNvPr id="3" name="Title 2"/>
          <p:cNvSpPr>
            <a:spLocks noGrp="1"/>
          </p:cNvSpPr>
          <p:nvPr>
            <p:ph type="title"/>
          </p:nvPr>
        </p:nvSpPr>
        <p:spPr>
          <a:xfrm>
            <a:off x="457200" y="29570"/>
            <a:ext cx="8229600" cy="1875430"/>
          </a:xfrm>
        </p:spPr>
        <p:txBody>
          <a:bodyPr>
            <a:normAutofit fontScale="90000"/>
          </a:bodyPr>
          <a:lstStyle/>
          <a:p>
            <a:pPr eaLnBrk="1" fontAlgn="auto" hangingPunct="1">
              <a:spcAft>
                <a:spcPts val="0"/>
              </a:spcAft>
              <a:defRPr/>
            </a:pPr>
            <a:r>
              <a:rPr lang="en-US" sz="4900" dirty="0" smtClean="0"/>
              <a:t/>
            </a:r>
            <a:br>
              <a:rPr lang="en-US" sz="4900" dirty="0" smtClean="0"/>
            </a:br>
            <a:r>
              <a:rPr lang="en-US" sz="4900" dirty="0" smtClean="0"/>
              <a:t>Use Data … </a:t>
            </a:r>
            <a:br>
              <a:rPr lang="en-US" sz="4900" dirty="0" smtClean="0"/>
            </a:br>
            <a:r>
              <a:rPr lang="en-US" sz="4900" dirty="0" smtClean="0">
                <a:solidFill>
                  <a:srgbClr val="0070C0"/>
                </a:solidFill>
              </a:rPr>
              <a:t>Wilmington</a:t>
            </a:r>
            <a:r>
              <a:rPr lang="en-US" sz="3600" dirty="0">
                <a:solidFill>
                  <a:srgbClr val="0070C0"/>
                </a:solidFill>
              </a:rPr>
              <a:t/>
            </a:r>
            <a:br>
              <a:rPr lang="en-US" sz="3600" dirty="0">
                <a:solidFill>
                  <a:srgbClr val="0070C0"/>
                </a:solidFill>
              </a:rPr>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9894" y="322240"/>
            <a:ext cx="4490954" cy="5811822"/>
          </a:xfrm>
          <a:prstGeom prst="rect">
            <a:avLst/>
          </a:prstGeom>
          <a:ln w="12700">
            <a:solidFill>
              <a:schemeClr val="tx1"/>
            </a:solidFill>
          </a:ln>
        </p:spPr>
      </p:pic>
      <p:sp>
        <p:nvSpPr>
          <p:cNvPr id="5" name="TextBox 4"/>
          <p:cNvSpPr txBox="1"/>
          <p:nvPr/>
        </p:nvSpPr>
        <p:spPr>
          <a:xfrm>
            <a:off x="381000" y="2514600"/>
            <a:ext cx="2895600" cy="954107"/>
          </a:xfrm>
          <a:prstGeom prst="rect">
            <a:avLst/>
          </a:prstGeom>
          <a:noFill/>
        </p:spPr>
        <p:txBody>
          <a:bodyPr wrap="square" rtlCol="0">
            <a:spAutoFit/>
          </a:bodyPr>
          <a:lstStyle/>
          <a:p>
            <a:r>
              <a:rPr lang="en-US" sz="2800" b="1" dirty="0" smtClean="0">
                <a:latin typeface="+mn-lt"/>
              </a:rPr>
              <a:t>11 Fire Stations</a:t>
            </a:r>
          </a:p>
          <a:p>
            <a:r>
              <a:rPr lang="en-US" sz="2800" b="1" dirty="0" smtClean="0">
                <a:latin typeface="+mn-lt"/>
              </a:rPr>
              <a:t>Choose 3 for CRR</a:t>
            </a:r>
          </a:p>
        </p:txBody>
      </p:sp>
    </p:spTree>
    <p:extLst>
      <p:ext uri="{BB962C8B-B14F-4D97-AF65-F5344CB8AC3E}">
        <p14:creationId xmlns:p14="http://schemas.microsoft.com/office/powerpoint/2010/main" val="3406570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229600" cy="4525962"/>
          </a:xfrm>
        </p:spPr>
        <p:txBody>
          <a:bodyPr/>
          <a:lstStyle/>
          <a:p>
            <a:pPr>
              <a:buNone/>
            </a:pPr>
            <a:r>
              <a:rPr lang="en-US" sz="4000" b="1" dirty="0" smtClean="0">
                <a:solidFill>
                  <a:srgbClr val="FF0000"/>
                </a:solidFill>
              </a:rPr>
              <a:t>Participant Introductions</a:t>
            </a:r>
            <a:endParaRPr lang="en-US" sz="4000" dirty="0">
              <a:solidFill>
                <a:srgbClr val="FF0000"/>
              </a:solidFill>
            </a:endParaRPr>
          </a:p>
          <a:p>
            <a:pPr>
              <a:buNone/>
            </a:pPr>
            <a:r>
              <a:rPr lang="en-US" sz="3600" dirty="0" smtClean="0">
                <a:solidFill>
                  <a:schemeClr val="tx1">
                    <a:lumMod val="95000"/>
                    <a:lumOff val="5000"/>
                  </a:schemeClr>
                </a:solidFill>
                <a:cs typeface="Raavi" pitchFamily="34" charset="0"/>
              </a:rPr>
              <a:t>Introduce yourself and report 2 items about yourself:</a:t>
            </a:r>
            <a:endParaRPr lang="en-US" sz="3600" dirty="0" smtClean="0">
              <a:cs typeface="Raavi" pitchFamily="34" charset="0"/>
            </a:endParaRPr>
          </a:p>
          <a:p>
            <a:pPr marL="392113" lvl="1" indent="0">
              <a:buNone/>
            </a:pPr>
            <a:r>
              <a:rPr lang="en-US" sz="2800" dirty="0">
                <a:cs typeface="Raavi" pitchFamily="34" charset="0"/>
              </a:rPr>
              <a:t>	</a:t>
            </a:r>
            <a:r>
              <a:rPr lang="en-US" sz="3200" dirty="0" smtClean="0">
                <a:ea typeface="Times New Roman"/>
                <a:cs typeface="Times New Roman"/>
              </a:rPr>
              <a:t>What </a:t>
            </a:r>
            <a:r>
              <a:rPr lang="en-US" sz="3200" dirty="0">
                <a:ea typeface="Times New Roman"/>
                <a:cs typeface="Times New Roman"/>
              </a:rPr>
              <a:t>is your </a:t>
            </a:r>
            <a:r>
              <a:rPr lang="en-US" sz="3200" dirty="0" smtClean="0">
                <a:ea typeface="Times New Roman"/>
                <a:cs typeface="Times New Roman"/>
              </a:rPr>
              <a:t>#1 responsibility </a:t>
            </a:r>
            <a:r>
              <a:rPr lang="en-US" sz="3200" dirty="0">
                <a:ea typeface="Times New Roman"/>
                <a:cs typeface="Times New Roman"/>
              </a:rPr>
              <a:t>as a fire </a:t>
            </a:r>
            <a:r>
              <a:rPr lang="en-US" sz="3200" dirty="0" smtClean="0">
                <a:ea typeface="Times New Roman"/>
                <a:cs typeface="Times New Roman"/>
              </a:rPr>
              <a:t>	officer </a:t>
            </a:r>
            <a:r>
              <a:rPr lang="en-US" sz="3200" b="1" dirty="0" smtClean="0">
                <a:ea typeface="Times New Roman"/>
                <a:cs typeface="Times New Roman"/>
              </a:rPr>
              <a:t>-- OR –</a:t>
            </a:r>
          </a:p>
          <a:p>
            <a:pPr marL="392113" lvl="1" indent="0">
              <a:buNone/>
            </a:pPr>
            <a:r>
              <a:rPr lang="en-US" sz="3200" dirty="0">
                <a:ea typeface="Times New Roman"/>
                <a:cs typeface="Times New Roman"/>
              </a:rPr>
              <a:t>	</a:t>
            </a:r>
            <a:r>
              <a:rPr lang="en-US" sz="3200" dirty="0" smtClean="0">
                <a:ea typeface="Times New Roman"/>
                <a:cs typeface="Times New Roman"/>
              </a:rPr>
              <a:t>What is your responsibility in meeting the 	mission of your organization</a:t>
            </a:r>
          </a:p>
          <a:p>
            <a:pPr marL="392113" lvl="1" indent="0">
              <a:buNone/>
            </a:pPr>
            <a:r>
              <a:rPr lang="en-US" sz="3200" dirty="0" smtClean="0">
                <a:ea typeface="Times New Roman"/>
                <a:cs typeface="Times New Roman"/>
              </a:rPr>
              <a:t>		</a:t>
            </a:r>
            <a:r>
              <a:rPr lang="en-US" sz="3200" b="1" dirty="0" smtClean="0">
                <a:ea typeface="Times New Roman"/>
                <a:cs typeface="Times New Roman"/>
              </a:rPr>
              <a:t>- AND -</a:t>
            </a:r>
            <a:endParaRPr lang="en-US" sz="3200" b="1" dirty="0">
              <a:ea typeface="Times New Roman"/>
              <a:cs typeface="Times New Roman"/>
            </a:endParaRPr>
          </a:p>
          <a:p>
            <a:pPr marL="392113" lvl="1" indent="0">
              <a:buNone/>
            </a:pPr>
            <a:r>
              <a:rPr lang="en-US" sz="2800" dirty="0" smtClean="0">
                <a:ea typeface="Times New Roman"/>
                <a:cs typeface="Times New Roman"/>
              </a:rPr>
              <a:t>	</a:t>
            </a:r>
            <a:r>
              <a:rPr lang="en-US" sz="3200" dirty="0" smtClean="0">
                <a:ea typeface="Times New Roman"/>
                <a:cs typeface="Times New Roman"/>
              </a:rPr>
              <a:t>What is your experience </a:t>
            </a:r>
            <a:r>
              <a:rPr lang="en-US" sz="3200" dirty="0">
                <a:ea typeface="Times New Roman"/>
                <a:cs typeface="Times New Roman"/>
              </a:rPr>
              <a:t>with </a:t>
            </a:r>
            <a:r>
              <a:rPr lang="en-US" sz="3200" dirty="0" smtClean="0">
                <a:ea typeface="Times New Roman"/>
                <a:cs typeface="Times New Roman"/>
              </a:rPr>
              <a:t>CRR?</a:t>
            </a:r>
            <a:endParaRPr lang="en-US" sz="2800" dirty="0">
              <a:cs typeface="Raavi" pitchFamily="34" charset="0"/>
            </a:endParaRPr>
          </a:p>
          <a:p>
            <a:pPr marL="0" marR="0" indent="0">
              <a:spcBef>
                <a:spcPts val="300"/>
              </a:spcBef>
              <a:spcAft>
                <a:spcPts val="300"/>
              </a:spcAft>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228600" y="228600"/>
            <a:ext cx="8229600" cy="1143000"/>
          </a:xfrm>
        </p:spPr>
        <p:txBody>
          <a:bodyPr>
            <a:normAutofit/>
          </a:bodyPr>
          <a:lstStyle/>
          <a:p>
            <a:pPr eaLnBrk="1" fontAlgn="auto" hangingPunct="1">
              <a:spcAft>
                <a:spcPts val="0"/>
              </a:spcAft>
              <a:defRPr/>
            </a:pPr>
            <a:r>
              <a:rPr lang="en-US" sz="3200" dirty="0"/>
              <a:t>Community Risk </a:t>
            </a:r>
            <a:r>
              <a:rPr lang="en-US" sz="3200" dirty="0" smtClean="0"/>
              <a:t>Reduction </a:t>
            </a:r>
            <a:endParaRPr lang="en-US" sz="3200" dirty="0"/>
          </a:p>
        </p:txBody>
      </p:sp>
      <p:sp>
        <p:nvSpPr>
          <p:cNvPr id="2" name="TextBox 1"/>
          <p:cNvSpPr txBox="1"/>
          <p:nvPr/>
        </p:nvSpPr>
        <p:spPr>
          <a:xfrm>
            <a:off x="6934200" y="6296799"/>
            <a:ext cx="2209800" cy="276999"/>
          </a:xfrm>
          <a:prstGeom prst="rect">
            <a:avLst/>
          </a:prstGeom>
          <a:noFill/>
        </p:spPr>
        <p:txBody>
          <a:bodyPr wrap="square" rtlCol="0">
            <a:spAutoFit/>
          </a:bodyPr>
          <a:lstStyle/>
          <a:p>
            <a:r>
              <a:rPr lang="en-US" sz="1200" dirty="0" smtClean="0"/>
              <a:t>Participant Introductions</a:t>
            </a:r>
            <a:endParaRPr lang="en-US" sz="1200" dirty="0"/>
          </a:p>
        </p:txBody>
      </p:sp>
    </p:spTree>
    <p:extLst>
      <p:ext uri="{BB962C8B-B14F-4D97-AF65-F5344CB8AC3E}">
        <p14:creationId xmlns:p14="http://schemas.microsoft.com/office/powerpoint/2010/main" val="17921850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58038"/>
            <a:ext cx="8686800" cy="5105400"/>
          </a:xfrm>
        </p:spPr>
        <p:txBody>
          <a:bodyPr>
            <a:normAutofit/>
          </a:bodyPr>
          <a:lstStyle/>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p:txBody>
      </p:sp>
      <p:sp>
        <p:nvSpPr>
          <p:cNvPr id="3" name="Title 2"/>
          <p:cNvSpPr>
            <a:spLocks noGrp="1"/>
          </p:cNvSpPr>
          <p:nvPr>
            <p:ph type="title"/>
          </p:nvPr>
        </p:nvSpPr>
        <p:spPr>
          <a:xfrm>
            <a:off x="457200" y="29570"/>
            <a:ext cx="8229600" cy="1875430"/>
          </a:xfrm>
        </p:spPr>
        <p:txBody>
          <a:bodyPr>
            <a:normAutofit fontScale="90000"/>
          </a:bodyPr>
          <a:lstStyle/>
          <a:p>
            <a:pPr eaLnBrk="1" fontAlgn="auto" hangingPunct="1">
              <a:spcAft>
                <a:spcPts val="0"/>
              </a:spcAft>
              <a:defRPr/>
            </a:pPr>
            <a:r>
              <a:rPr lang="en-US" sz="4900" dirty="0" smtClean="0"/>
              <a:t/>
            </a:r>
            <a:br>
              <a:rPr lang="en-US" sz="4900" dirty="0" smtClean="0"/>
            </a:br>
            <a:r>
              <a:rPr lang="en-US" sz="4900" dirty="0" smtClean="0"/>
              <a:t>Use Data … </a:t>
            </a:r>
            <a:br>
              <a:rPr lang="en-US" sz="4900" dirty="0" smtClean="0"/>
            </a:br>
            <a:r>
              <a:rPr lang="en-US" sz="4900" dirty="0" smtClean="0">
                <a:solidFill>
                  <a:srgbClr val="0070C0"/>
                </a:solidFill>
              </a:rPr>
              <a:t>Wilmington</a:t>
            </a:r>
            <a:r>
              <a:rPr lang="en-US" sz="3600" dirty="0">
                <a:solidFill>
                  <a:srgbClr val="0070C0"/>
                </a:solidFill>
              </a:rPr>
              <a:t/>
            </a:r>
            <a:br>
              <a:rPr lang="en-US" sz="3600" dirty="0">
                <a:solidFill>
                  <a:srgbClr val="0070C0"/>
                </a:solidFill>
              </a:rPr>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9894" y="347393"/>
            <a:ext cx="4490954" cy="5811822"/>
          </a:xfrm>
          <a:prstGeom prst="rect">
            <a:avLst/>
          </a:prstGeom>
          <a:ln w="12700">
            <a:solidFill>
              <a:schemeClr val="tx1"/>
            </a:solidFill>
          </a:ln>
        </p:spPr>
      </p:pic>
      <p:sp>
        <p:nvSpPr>
          <p:cNvPr id="5" name="TextBox 4"/>
          <p:cNvSpPr txBox="1"/>
          <p:nvPr/>
        </p:nvSpPr>
        <p:spPr>
          <a:xfrm>
            <a:off x="228600" y="2514600"/>
            <a:ext cx="3276600" cy="2123658"/>
          </a:xfrm>
          <a:prstGeom prst="rect">
            <a:avLst/>
          </a:prstGeom>
          <a:noFill/>
        </p:spPr>
        <p:txBody>
          <a:bodyPr wrap="square" rtlCol="0">
            <a:spAutoFit/>
          </a:bodyPr>
          <a:lstStyle/>
          <a:p>
            <a:r>
              <a:rPr lang="en-US" sz="2800" b="1" dirty="0" smtClean="0">
                <a:latin typeface="+mn-lt"/>
              </a:rPr>
              <a:t>3 Fire Stations</a:t>
            </a:r>
          </a:p>
          <a:p>
            <a:r>
              <a:rPr lang="en-US" sz="2800" b="1" dirty="0" smtClean="0">
                <a:latin typeface="+mn-lt"/>
              </a:rPr>
              <a:t>In Higher Risk Areas</a:t>
            </a:r>
          </a:p>
          <a:p>
            <a:endParaRPr lang="en-US" sz="2800" b="1" dirty="0">
              <a:latin typeface="+mn-lt"/>
            </a:endParaRPr>
          </a:p>
          <a:p>
            <a:pPr algn="ctr"/>
            <a:r>
              <a:rPr lang="en-US" sz="4800" b="1" dirty="0" smtClean="0">
                <a:solidFill>
                  <a:srgbClr val="C00000"/>
                </a:solidFill>
                <a:latin typeface="+mn-lt"/>
              </a:rPr>
              <a:t>#1 #3 #5</a:t>
            </a:r>
            <a:endParaRPr lang="en-US" sz="4800" b="1" dirty="0">
              <a:solidFill>
                <a:srgbClr val="C00000"/>
              </a:solidFill>
              <a:latin typeface="+mn-lt"/>
            </a:endParaRPr>
          </a:p>
        </p:txBody>
      </p:sp>
      <p:sp>
        <p:nvSpPr>
          <p:cNvPr id="6" name="Right Arrow 5"/>
          <p:cNvSpPr/>
          <p:nvPr/>
        </p:nvSpPr>
        <p:spPr>
          <a:xfrm rot="1819814">
            <a:off x="3302835" y="1948596"/>
            <a:ext cx="838200" cy="228600"/>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7518927">
            <a:off x="4105719" y="4127116"/>
            <a:ext cx="838200" cy="228600"/>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4227952">
            <a:off x="4852776" y="1483589"/>
            <a:ext cx="838200" cy="228600"/>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55847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58038"/>
            <a:ext cx="8686800" cy="5105400"/>
          </a:xfrm>
        </p:spPr>
        <p:txBody>
          <a:bodyPr>
            <a:normAutofit fontScale="77500" lnSpcReduction="20000"/>
          </a:bodyPr>
          <a:lstStyle/>
          <a:p>
            <a:pPr marL="109537" indent="0">
              <a:buNone/>
            </a:pPr>
            <a:r>
              <a:rPr lang="en-US" sz="4000" b="1" dirty="0" smtClean="0"/>
              <a:t>What other risk in Wilmington?</a:t>
            </a:r>
            <a:endParaRPr lang="en-US" sz="4000" b="1" dirty="0" smtClean="0">
              <a:solidFill>
                <a:srgbClr val="C00000"/>
              </a:solidFill>
            </a:endParaRPr>
          </a:p>
          <a:p>
            <a:pPr marL="109537" indent="0">
              <a:buNone/>
            </a:pPr>
            <a:endParaRPr lang="en-US" sz="4000" dirty="0" smtClean="0"/>
          </a:p>
          <a:p>
            <a:pPr marL="109537" indent="0">
              <a:buNone/>
            </a:pPr>
            <a:endParaRPr lang="en-US" sz="4000" b="1" dirty="0" smtClean="0">
              <a:solidFill>
                <a:srgbClr val="C00000"/>
              </a:solidFill>
            </a:endParaRPr>
          </a:p>
          <a:p>
            <a:pPr marL="109537" indent="0">
              <a:buNone/>
            </a:pPr>
            <a:endParaRPr lang="en-US" sz="4000" b="1" dirty="0">
              <a:solidFill>
                <a:srgbClr val="C00000"/>
              </a:solidFill>
            </a:endParaRPr>
          </a:p>
          <a:p>
            <a:pPr marL="109537" indent="0">
              <a:buNone/>
            </a:pPr>
            <a:endParaRPr lang="en-US" sz="4000" b="1" dirty="0" smtClean="0">
              <a:solidFill>
                <a:srgbClr val="C00000"/>
              </a:solidFill>
            </a:endParaRPr>
          </a:p>
          <a:p>
            <a:pPr marL="109537" indent="0">
              <a:buNone/>
            </a:pPr>
            <a:endParaRPr lang="en-US" sz="4000" b="1" dirty="0" smtClean="0">
              <a:solidFill>
                <a:srgbClr val="C00000"/>
              </a:solidFill>
            </a:endParaRPr>
          </a:p>
          <a:p>
            <a:pPr marL="109537" indent="0">
              <a:buNone/>
            </a:pPr>
            <a:endParaRPr lang="en-US" sz="3200" b="1" dirty="0" smtClean="0">
              <a:solidFill>
                <a:srgbClr val="C00000"/>
              </a:solidFill>
            </a:endParaRPr>
          </a:p>
          <a:p>
            <a:pPr marL="109537" indent="0">
              <a:buNone/>
            </a:pPr>
            <a:endParaRPr lang="en-US" sz="3200" b="1" dirty="0">
              <a:solidFill>
                <a:srgbClr val="C00000"/>
              </a:solidFill>
            </a:endParaRPr>
          </a:p>
          <a:p>
            <a:pPr marL="109537" indent="0">
              <a:buNone/>
            </a:pPr>
            <a:endParaRPr lang="en-US" sz="3200" b="1" dirty="0" smtClean="0">
              <a:solidFill>
                <a:srgbClr val="C00000"/>
              </a:solidFill>
            </a:endParaRPr>
          </a:p>
          <a:p>
            <a:pPr marL="109537" indent="0">
              <a:buNone/>
            </a:pPr>
            <a:r>
              <a:rPr lang="en-US" sz="3200" b="1" dirty="0">
                <a:solidFill>
                  <a:srgbClr val="C00000"/>
                </a:solidFill>
              </a:rPr>
              <a:t>	</a:t>
            </a:r>
            <a:r>
              <a:rPr lang="en-US" sz="3200" b="1" dirty="0" smtClean="0">
                <a:solidFill>
                  <a:srgbClr val="C00000"/>
                </a:solidFill>
              </a:rPr>
              <a:t>Students in off campus rental housing </a:t>
            </a:r>
          </a:p>
          <a:p>
            <a:pPr marL="109537" indent="0">
              <a:buNone/>
            </a:pPr>
            <a:r>
              <a:rPr lang="en-US" sz="3200" b="1" dirty="0" smtClean="0">
                <a:solidFill>
                  <a:srgbClr val="C00000"/>
                </a:solidFill>
              </a:rPr>
              <a:t>	Station #4 is the UNCW responding station</a:t>
            </a:r>
            <a:endParaRPr lang="en-US" sz="3200" b="1" dirty="0">
              <a:solidFill>
                <a:srgbClr val="C00000"/>
              </a:solidFill>
            </a:endParaRPr>
          </a:p>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p:txBody>
      </p:sp>
      <p:sp>
        <p:nvSpPr>
          <p:cNvPr id="3" name="Title 2"/>
          <p:cNvSpPr>
            <a:spLocks noGrp="1"/>
          </p:cNvSpPr>
          <p:nvPr>
            <p:ph type="title"/>
          </p:nvPr>
        </p:nvSpPr>
        <p:spPr>
          <a:xfrm>
            <a:off x="457200" y="29570"/>
            <a:ext cx="8229600" cy="1143000"/>
          </a:xfrm>
        </p:spPr>
        <p:txBody>
          <a:bodyPr>
            <a:normAutofit fontScale="90000"/>
          </a:bodyPr>
          <a:lstStyle/>
          <a:p>
            <a:pPr eaLnBrk="1" fontAlgn="auto" hangingPunct="1">
              <a:spcAft>
                <a:spcPts val="0"/>
              </a:spcAft>
              <a:defRPr/>
            </a:pPr>
            <a:r>
              <a:rPr lang="en-US" sz="4900" dirty="0" smtClean="0"/>
              <a:t/>
            </a:r>
            <a:br>
              <a:rPr lang="en-US" sz="4900" dirty="0" smtClean="0"/>
            </a:br>
            <a:r>
              <a:rPr lang="en-US" sz="4900" dirty="0" smtClean="0"/>
              <a:t>Use Data … </a:t>
            </a:r>
            <a:r>
              <a:rPr lang="en-US" sz="4900" dirty="0" smtClean="0">
                <a:solidFill>
                  <a:srgbClr val="0070C0"/>
                </a:solidFill>
              </a:rPr>
              <a:t>Wilmington</a:t>
            </a:r>
            <a:r>
              <a:rPr lang="en-US" sz="3600" dirty="0">
                <a:solidFill>
                  <a:srgbClr val="0070C0"/>
                </a:solidFill>
              </a:rPr>
              <a:t/>
            </a:r>
            <a:br>
              <a:rPr lang="en-US" sz="3600" dirty="0">
                <a:solidFill>
                  <a:srgbClr val="0070C0"/>
                </a:solidFill>
              </a:rPr>
            </a:br>
            <a:endParaRPr lang="en-US" dirty="0"/>
          </a:p>
        </p:txBody>
      </p:sp>
      <p:pic>
        <p:nvPicPr>
          <p:cNvPr id="6"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pic>
        <p:nvPicPr>
          <p:cNvPr id="7"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134062"/>
            <a:ext cx="609600" cy="58674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209800"/>
            <a:ext cx="7332268"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8789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58038"/>
            <a:ext cx="8686800" cy="5105400"/>
          </a:xfrm>
        </p:spPr>
        <p:txBody>
          <a:bodyPr>
            <a:normAutofit/>
          </a:bodyPr>
          <a:lstStyle/>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p:txBody>
      </p:sp>
      <p:sp>
        <p:nvSpPr>
          <p:cNvPr id="3" name="Title 2"/>
          <p:cNvSpPr>
            <a:spLocks noGrp="1"/>
          </p:cNvSpPr>
          <p:nvPr>
            <p:ph type="title"/>
          </p:nvPr>
        </p:nvSpPr>
        <p:spPr>
          <a:xfrm>
            <a:off x="457200" y="29570"/>
            <a:ext cx="8229600" cy="1875430"/>
          </a:xfrm>
        </p:spPr>
        <p:txBody>
          <a:bodyPr>
            <a:normAutofit fontScale="90000"/>
          </a:bodyPr>
          <a:lstStyle/>
          <a:p>
            <a:pPr eaLnBrk="1" fontAlgn="auto" hangingPunct="1">
              <a:spcAft>
                <a:spcPts val="0"/>
              </a:spcAft>
              <a:defRPr/>
            </a:pPr>
            <a:r>
              <a:rPr lang="en-US" sz="4900" dirty="0" smtClean="0"/>
              <a:t/>
            </a:r>
            <a:br>
              <a:rPr lang="en-US" sz="4900" dirty="0" smtClean="0"/>
            </a:br>
            <a:r>
              <a:rPr lang="en-US" sz="4900" dirty="0" smtClean="0"/>
              <a:t>Use Data … </a:t>
            </a:r>
            <a:br>
              <a:rPr lang="en-US" sz="4900" dirty="0" smtClean="0"/>
            </a:br>
            <a:r>
              <a:rPr lang="en-US" sz="4900" dirty="0" smtClean="0">
                <a:solidFill>
                  <a:srgbClr val="0070C0"/>
                </a:solidFill>
              </a:rPr>
              <a:t>Wilmington</a:t>
            </a:r>
            <a:r>
              <a:rPr lang="en-US" sz="3600" dirty="0">
                <a:solidFill>
                  <a:srgbClr val="0070C0"/>
                </a:solidFill>
              </a:rPr>
              <a:t/>
            </a:r>
            <a:br>
              <a:rPr lang="en-US" sz="3600" dirty="0">
                <a:solidFill>
                  <a:srgbClr val="0070C0"/>
                </a:solidFill>
              </a:rPr>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3423" y="348494"/>
            <a:ext cx="4490954" cy="5811822"/>
          </a:xfrm>
          <a:prstGeom prst="rect">
            <a:avLst/>
          </a:prstGeom>
          <a:ln w="12700">
            <a:solidFill>
              <a:schemeClr val="tx1"/>
            </a:solidFill>
          </a:ln>
        </p:spPr>
      </p:pic>
      <p:sp>
        <p:nvSpPr>
          <p:cNvPr id="6" name="Right Arrow 5"/>
          <p:cNvSpPr/>
          <p:nvPr/>
        </p:nvSpPr>
        <p:spPr>
          <a:xfrm rot="2480015">
            <a:off x="4097215" y="1970677"/>
            <a:ext cx="838200" cy="228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7518927">
            <a:off x="4631455" y="4022608"/>
            <a:ext cx="838200" cy="228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4227952">
            <a:off x="5467555" y="1465166"/>
            <a:ext cx="838200" cy="228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6200000">
            <a:off x="6248400" y="3773507"/>
            <a:ext cx="838200" cy="228600"/>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7677919">
            <a:off x="7091636" y="1608061"/>
            <a:ext cx="838200" cy="228600"/>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858672" y="2347082"/>
            <a:ext cx="247855" cy="2437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10817" y="3224988"/>
            <a:ext cx="247855" cy="2437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62727" y="2819400"/>
            <a:ext cx="247855" cy="2437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33351" y="4066835"/>
            <a:ext cx="247855" cy="2437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140868" y="3944976"/>
            <a:ext cx="247855" cy="2437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28772" y="4498831"/>
            <a:ext cx="247855" cy="2437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1000" y="2123089"/>
            <a:ext cx="3276600" cy="2123658"/>
          </a:xfrm>
          <a:prstGeom prst="rect">
            <a:avLst/>
          </a:prstGeom>
          <a:noFill/>
        </p:spPr>
        <p:txBody>
          <a:bodyPr wrap="square" rtlCol="0">
            <a:spAutoFit/>
          </a:bodyPr>
          <a:lstStyle/>
          <a:p>
            <a:r>
              <a:rPr lang="en-US" sz="2400" b="1" dirty="0">
                <a:latin typeface="+mn-lt"/>
              </a:rPr>
              <a:t>2</a:t>
            </a:r>
            <a:r>
              <a:rPr lang="en-US" sz="2400" b="1" dirty="0" smtClean="0">
                <a:latin typeface="+mn-lt"/>
              </a:rPr>
              <a:t> Fire Stations serving</a:t>
            </a:r>
          </a:p>
          <a:p>
            <a:r>
              <a:rPr lang="en-US" sz="2400" b="1" dirty="0" smtClean="0">
                <a:latin typeface="+mn-lt"/>
              </a:rPr>
              <a:t>UNCW –an area with a  High Risk Population</a:t>
            </a:r>
          </a:p>
          <a:p>
            <a:endParaRPr lang="en-US" sz="1200" b="1" dirty="0">
              <a:latin typeface="+mn-lt"/>
            </a:endParaRPr>
          </a:p>
          <a:p>
            <a:pPr algn="ctr"/>
            <a:r>
              <a:rPr lang="en-US" sz="4800" b="1" dirty="0" smtClean="0">
                <a:solidFill>
                  <a:srgbClr val="C00000"/>
                </a:solidFill>
                <a:latin typeface="+mn-lt"/>
              </a:rPr>
              <a:t>#4 #8</a:t>
            </a:r>
            <a:endParaRPr lang="en-US" sz="4800" b="1" dirty="0">
              <a:solidFill>
                <a:srgbClr val="C00000"/>
              </a:solidFill>
              <a:latin typeface="+mn-lt"/>
            </a:endParaRPr>
          </a:p>
        </p:txBody>
      </p:sp>
    </p:spTree>
    <p:extLst>
      <p:ext uri="{BB962C8B-B14F-4D97-AF65-F5344CB8AC3E}">
        <p14:creationId xmlns:p14="http://schemas.microsoft.com/office/powerpoint/2010/main" val="10180288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58038"/>
            <a:ext cx="8686800" cy="5105400"/>
          </a:xfrm>
        </p:spPr>
        <p:txBody>
          <a:bodyPr>
            <a:normAutofit/>
          </a:bodyPr>
          <a:lstStyle/>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p:txBody>
      </p:sp>
      <p:sp>
        <p:nvSpPr>
          <p:cNvPr id="3" name="Title 2"/>
          <p:cNvSpPr>
            <a:spLocks noGrp="1"/>
          </p:cNvSpPr>
          <p:nvPr>
            <p:ph type="title"/>
          </p:nvPr>
        </p:nvSpPr>
        <p:spPr>
          <a:xfrm>
            <a:off x="457200" y="29570"/>
            <a:ext cx="8229600" cy="1875430"/>
          </a:xfrm>
        </p:spPr>
        <p:txBody>
          <a:bodyPr>
            <a:normAutofit fontScale="90000"/>
          </a:bodyPr>
          <a:lstStyle/>
          <a:p>
            <a:pPr eaLnBrk="1" fontAlgn="auto" hangingPunct="1">
              <a:spcAft>
                <a:spcPts val="0"/>
              </a:spcAft>
              <a:defRPr/>
            </a:pPr>
            <a:r>
              <a:rPr lang="en-US" sz="4900" dirty="0" smtClean="0"/>
              <a:t/>
            </a:r>
            <a:br>
              <a:rPr lang="en-US" sz="4900" dirty="0" smtClean="0"/>
            </a:br>
            <a:r>
              <a:rPr lang="en-US" sz="4900" dirty="0" smtClean="0"/>
              <a:t>Use Data … </a:t>
            </a:r>
            <a:br>
              <a:rPr lang="en-US" sz="4900" dirty="0" smtClean="0"/>
            </a:br>
            <a:r>
              <a:rPr lang="en-US" sz="4900" dirty="0" smtClean="0">
                <a:solidFill>
                  <a:srgbClr val="0070C0"/>
                </a:solidFill>
              </a:rPr>
              <a:t>Wilmington</a:t>
            </a:r>
            <a:r>
              <a:rPr lang="en-US" sz="3600" dirty="0">
                <a:solidFill>
                  <a:srgbClr val="0070C0"/>
                </a:solidFill>
              </a:rPr>
              <a:t/>
            </a:r>
            <a:br>
              <a:rPr lang="en-US" sz="3600" dirty="0">
                <a:solidFill>
                  <a:srgbClr val="0070C0"/>
                </a:solidFill>
              </a:rPr>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3423" y="348494"/>
            <a:ext cx="4490954" cy="5811822"/>
          </a:xfrm>
          <a:prstGeom prst="rect">
            <a:avLst/>
          </a:prstGeom>
          <a:ln w="12700">
            <a:solidFill>
              <a:schemeClr val="tx1"/>
            </a:solidFill>
          </a:ln>
        </p:spPr>
      </p:pic>
      <p:sp>
        <p:nvSpPr>
          <p:cNvPr id="5" name="TextBox 4"/>
          <p:cNvSpPr txBox="1"/>
          <p:nvPr/>
        </p:nvSpPr>
        <p:spPr>
          <a:xfrm>
            <a:off x="228600" y="1904998"/>
            <a:ext cx="3429000" cy="3600986"/>
          </a:xfrm>
          <a:prstGeom prst="rect">
            <a:avLst/>
          </a:prstGeom>
          <a:noFill/>
        </p:spPr>
        <p:txBody>
          <a:bodyPr wrap="square" rtlCol="0">
            <a:spAutoFit/>
          </a:bodyPr>
          <a:lstStyle/>
          <a:p>
            <a:r>
              <a:rPr lang="en-US" sz="2400" b="1" dirty="0" smtClean="0">
                <a:latin typeface="+mn-lt"/>
              </a:rPr>
              <a:t>What about the other 6 fire stations? </a:t>
            </a:r>
          </a:p>
          <a:p>
            <a:r>
              <a:rPr lang="en-US" sz="2400" b="1" dirty="0" smtClean="0">
                <a:solidFill>
                  <a:srgbClr val="FF0000"/>
                </a:solidFill>
                <a:latin typeface="+mn-lt"/>
              </a:rPr>
              <a:t>Assess the risk in their area!</a:t>
            </a:r>
          </a:p>
          <a:p>
            <a:r>
              <a:rPr lang="en-US" sz="2400" b="1" dirty="0" smtClean="0">
                <a:latin typeface="+mn-lt"/>
              </a:rPr>
              <a:t>Community Involvement</a:t>
            </a:r>
          </a:p>
          <a:p>
            <a:r>
              <a:rPr lang="en-US" sz="2400" b="1" dirty="0" smtClean="0">
                <a:latin typeface="+mn-lt"/>
              </a:rPr>
              <a:t>Population </a:t>
            </a:r>
            <a:r>
              <a:rPr lang="en-US" sz="2400" b="1" dirty="0">
                <a:latin typeface="+mn-lt"/>
              </a:rPr>
              <a:t>T</a:t>
            </a:r>
            <a:r>
              <a:rPr lang="en-US" sz="2400" b="1" dirty="0" smtClean="0">
                <a:latin typeface="+mn-lt"/>
              </a:rPr>
              <a:t>rends</a:t>
            </a:r>
          </a:p>
          <a:p>
            <a:r>
              <a:rPr lang="en-US" sz="2400" b="1" dirty="0">
                <a:latin typeface="+mn-lt"/>
              </a:rPr>
              <a:t>T</a:t>
            </a:r>
            <a:r>
              <a:rPr lang="en-US" sz="2400" b="1" dirty="0" smtClean="0">
                <a:latin typeface="+mn-lt"/>
              </a:rPr>
              <a:t>rack Occupancy Changes</a:t>
            </a:r>
          </a:p>
          <a:p>
            <a:r>
              <a:rPr lang="en-US" sz="2400" b="1" dirty="0">
                <a:latin typeface="+mn-lt"/>
              </a:rPr>
              <a:t>T</a:t>
            </a:r>
            <a:r>
              <a:rPr lang="en-US" sz="2400" b="1" dirty="0" smtClean="0">
                <a:latin typeface="+mn-lt"/>
              </a:rPr>
              <a:t>arget </a:t>
            </a:r>
            <a:r>
              <a:rPr lang="en-US" sz="2400" b="1" dirty="0">
                <a:latin typeface="+mn-lt"/>
              </a:rPr>
              <a:t>B</a:t>
            </a:r>
            <a:r>
              <a:rPr lang="en-US" sz="2400" b="1" dirty="0" smtClean="0">
                <a:latin typeface="+mn-lt"/>
              </a:rPr>
              <a:t>usiness or </a:t>
            </a:r>
            <a:r>
              <a:rPr lang="en-US" sz="2400" b="1" dirty="0">
                <a:latin typeface="+mn-lt"/>
              </a:rPr>
              <a:t>M</a:t>
            </a:r>
            <a:r>
              <a:rPr lang="en-US" sz="2400" b="1" dirty="0" smtClean="0">
                <a:latin typeface="+mn-lt"/>
              </a:rPr>
              <a:t>anufacturing </a:t>
            </a:r>
            <a:r>
              <a:rPr lang="en-US" sz="2400" b="1" dirty="0">
                <a:latin typeface="+mn-lt"/>
              </a:rPr>
              <a:t>R</a:t>
            </a:r>
            <a:r>
              <a:rPr lang="en-US" sz="2400" b="1" dirty="0" smtClean="0">
                <a:latin typeface="+mn-lt"/>
              </a:rPr>
              <a:t>isk</a:t>
            </a:r>
          </a:p>
          <a:p>
            <a:endParaRPr lang="en-US" sz="1200" b="1" dirty="0">
              <a:latin typeface="+mn-lt"/>
            </a:endParaRPr>
          </a:p>
        </p:txBody>
      </p:sp>
      <p:sp>
        <p:nvSpPr>
          <p:cNvPr id="6" name="Right Arrow 5"/>
          <p:cNvSpPr/>
          <p:nvPr/>
        </p:nvSpPr>
        <p:spPr>
          <a:xfrm rot="2480015">
            <a:off x="4097215" y="1970677"/>
            <a:ext cx="838200" cy="228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7518927">
            <a:off x="4631455" y="4022608"/>
            <a:ext cx="838200" cy="228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4227952">
            <a:off x="5467555" y="1465166"/>
            <a:ext cx="838200" cy="228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6200000">
            <a:off x="6248400" y="3773507"/>
            <a:ext cx="838200" cy="228600"/>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7677919">
            <a:off x="7091636" y="1608061"/>
            <a:ext cx="838200" cy="228600"/>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858672" y="2347082"/>
            <a:ext cx="247855" cy="2437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10817" y="3224988"/>
            <a:ext cx="247855" cy="2437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62727" y="2819400"/>
            <a:ext cx="247855" cy="2437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33351" y="4066835"/>
            <a:ext cx="247855" cy="2437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140868" y="3944976"/>
            <a:ext cx="247855" cy="2437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28772" y="4498831"/>
            <a:ext cx="247855" cy="2437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1100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686800" cy="6172200"/>
          </a:xfrm>
        </p:spPr>
        <p:txBody>
          <a:bodyPr>
            <a:normAutofit fontScale="70000" lnSpcReduction="20000"/>
          </a:bodyPr>
          <a:lstStyle/>
          <a:p>
            <a:pPr marL="365760" indent="-256032" eaLnBrk="1" fontAlgn="auto" hangingPunct="1">
              <a:spcAft>
                <a:spcPts val="0"/>
              </a:spcAft>
              <a:buNone/>
              <a:defRPr/>
            </a:pPr>
            <a:r>
              <a:rPr lang="en-US" sz="4600" b="1" dirty="0" smtClean="0">
                <a:solidFill>
                  <a:srgbClr val="0070C0"/>
                </a:solidFill>
              </a:rPr>
              <a:t>1.</a:t>
            </a:r>
            <a:r>
              <a:rPr lang="en-US" sz="5100" b="1" dirty="0" smtClean="0">
                <a:solidFill>
                  <a:srgbClr val="0070C0"/>
                </a:solidFill>
              </a:rPr>
              <a:t> </a:t>
            </a:r>
            <a:r>
              <a:rPr lang="en-US" sz="4600" b="1" dirty="0" smtClean="0">
                <a:solidFill>
                  <a:srgbClr val="0070C0"/>
                </a:solidFill>
              </a:rPr>
              <a:t>Use Data to </a:t>
            </a:r>
            <a:r>
              <a:rPr lang="en-US" sz="4600" b="1" u="sng" dirty="0" smtClean="0">
                <a:solidFill>
                  <a:srgbClr val="0070C0"/>
                </a:solidFill>
              </a:rPr>
              <a:t>Identify Risks</a:t>
            </a:r>
            <a:endParaRPr lang="en-US" sz="4000" b="1" dirty="0" smtClean="0">
              <a:solidFill>
                <a:srgbClr val="0070C0"/>
              </a:solidFill>
            </a:endParaRPr>
          </a:p>
          <a:p>
            <a:pPr marL="365760" indent="-256032" eaLnBrk="1" fontAlgn="auto" hangingPunct="1">
              <a:spcAft>
                <a:spcPts val="0"/>
              </a:spcAft>
              <a:buFont typeface="Wingdings 3"/>
              <a:buNone/>
              <a:defRPr/>
            </a:pPr>
            <a:r>
              <a:rPr lang="en-US" sz="3400" b="1" dirty="0" smtClean="0"/>
              <a:t>What are indicators of high home fire risk?</a:t>
            </a:r>
          </a:p>
          <a:p>
            <a:pPr marL="566928" indent="-457200" eaLnBrk="1" fontAlgn="auto" hangingPunct="1">
              <a:spcAft>
                <a:spcPts val="0"/>
              </a:spcAft>
              <a:defRPr/>
            </a:pPr>
            <a:r>
              <a:rPr lang="en-US" sz="3400" b="1" dirty="0" smtClean="0"/>
              <a:t>Low Income (poverty)</a:t>
            </a:r>
            <a:endParaRPr lang="en-US" sz="3400" b="1" dirty="0"/>
          </a:p>
          <a:p>
            <a:pPr marL="566928" indent="-457200" eaLnBrk="1" fontAlgn="auto" hangingPunct="1">
              <a:spcAft>
                <a:spcPts val="0"/>
              </a:spcAft>
              <a:defRPr/>
            </a:pPr>
            <a:r>
              <a:rPr lang="en-US" sz="3400" b="1" dirty="0" smtClean="0"/>
              <a:t>Low Education (lack of a high school education)</a:t>
            </a:r>
          </a:p>
          <a:p>
            <a:pPr marL="566928" indent="-457200" eaLnBrk="1" fontAlgn="auto" hangingPunct="1">
              <a:spcAft>
                <a:spcPts val="0"/>
              </a:spcAft>
              <a:defRPr/>
            </a:pPr>
            <a:r>
              <a:rPr lang="en-US" sz="3400" b="1" dirty="0" smtClean="0"/>
              <a:t>People </a:t>
            </a:r>
            <a:r>
              <a:rPr lang="en-US" sz="3400" b="1" dirty="0"/>
              <a:t>W</a:t>
            </a:r>
            <a:r>
              <a:rPr lang="en-US" sz="3400" b="1" dirty="0" smtClean="0"/>
              <a:t>ho Smoke</a:t>
            </a:r>
            <a:endParaRPr lang="en-US" sz="3400" b="1" dirty="0"/>
          </a:p>
          <a:p>
            <a:pPr marL="566928" indent="-457200" eaLnBrk="1" fontAlgn="auto" hangingPunct="1">
              <a:spcAft>
                <a:spcPts val="0"/>
              </a:spcAft>
              <a:defRPr/>
            </a:pPr>
            <a:r>
              <a:rPr lang="en-US" sz="3400" b="1" dirty="0" smtClean="0"/>
              <a:t>Low  or High Population Density (rural and very urban)</a:t>
            </a:r>
          </a:p>
          <a:p>
            <a:pPr marL="566928" indent="-457200" eaLnBrk="1" fontAlgn="auto" hangingPunct="1">
              <a:spcAft>
                <a:spcPts val="0"/>
              </a:spcAft>
              <a:defRPr/>
            </a:pPr>
            <a:r>
              <a:rPr lang="en-US" sz="3400" b="1" dirty="0" smtClean="0"/>
              <a:t>Young children </a:t>
            </a:r>
            <a:r>
              <a:rPr lang="en-US" sz="3400" b="1" dirty="0" smtClean="0">
                <a:solidFill>
                  <a:srgbClr val="C00000"/>
                </a:solidFill>
              </a:rPr>
              <a:t>(4 and under)</a:t>
            </a:r>
          </a:p>
          <a:p>
            <a:pPr marL="566928" indent="-457200" eaLnBrk="1" fontAlgn="auto" hangingPunct="1">
              <a:spcAft>
                <a:spcPts val="0"/>
              </a:spcAft>
              <a:defRPr/>
            </a:pPr>
            <a:r>
              <a:rPr lang="en-US" sz="3400" b="1" dirty="0" smtClean="0"/>
              <a:t>Older Adults (65+ risk increases greatly with age)</a:t>
            </a:r>
          </a:p>
          <a:p>
            <a:pPr marL="566928" indent="-457200" eaLnBrk="1" fontAlgn="auto" hangingPunct="1">
              <a:spcAft>
                <a:spcPts val="0"/>
              </a:spcAft>
              <a:defRPr/>
            </a:pPr>
            <a:r>
              <a:rPr lang="en-US" sz="3400" b="1" dirty="0" smtClean="0"/>
              <a:t>African American (new)</a:t>
            </a:r>
          </a:p>
          <a:p>
            <a:pPr marL="566928" indent="-457200" eaLnBrk="1" fontAlgn="auto" hangingPunct="1">
              <a:spcAft>
                <a:spcPts val="0"/>
              </a:spcAft>
              <a:defRPr/>
            </a:pPr>
            <a:r>
              <a:rPr lang="en-US" sz="3400" b="1" dirty="0" smtClean="0"/>
              <a:t>Native American</a:t>
            </a:r>
          </a:p>
          <a:p>
            <a:pPr marL="566928" indent="-457200" eaLnBrk="1" fontAlgn="auto" hangingPunct="1">
              <a:spcAft>
                <a:spcPts val="0"/>
              </a:spcAft>
              <a:defRPr/>
            </a:pPr>
            <a:r>
              <a:rPr lang="en-US" sz="3400" b="1" dirty="0"/>
              <a:t>People with Disabilities</a:t>
            </a:r>
          </a:p>
          <a:p>
            <a:pPr marL="109728" indent="0" eaLnBrk="1" fontAlgn="auto" hangingPunct="1">
              <a:spcAft>
                <a:spcPts val="0"/>
              </a:spcAft>
              <a:buNone/>
              <a:defRPr/>
            </a:pPr>
            <a:endParaRPr lang="en-US" sz="34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r>
              <a:rPr lang="en-US" sz="2600" b="1" dirty="0" smtClean="0"/>
              <a:t>				</a:t>
            </a:r>
            <a:endParaRPr lang="en-US" sz="2600" dirty="0">
              <a:latin typeface="Arial" pitchFamily="34" charset="0"/>
              <a:cs typeface="Arial" pitchFamily="34" charset="0"/>
            </a:endParaRPr>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1000" b="1" dirty="0" smtClean="0"/>
          </a:p>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Use Data … </a:t>
            </a:r>
            <a:endParaRPr lang="en-US" dirty="0"/>
          </a:p>
        </p:txBody>
      </p:sp>
      <p:pic>
        <p:nvPicPr>
          <p:cNvPr id="6"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pic>
        <p:nvPicPr>
          <p:cNvPr id="7"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134062"/>
            <a:ext cx="609600" cy="5867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90800" y="5410200"/>
            <a:ext cx="5181600" cy="830997"/>
          </a:xfrm>
          <a:prstGeom prst="rect">
            <a:avLst/>
          </a:prstGeom>
          <a:noFill/>
        </p:spPr>
        <p:txBody>
          <a:bodyPr wrap="square" rtlCol="0">
            <a:spAutoFit/>
          </a:bodyPr>
          <a:lstStyle/>
          <a:p>
            <a:r>
              <a:rPr lang="en-US" sz="1200" dirty="0">
                <a:latin typeface="+mn-lt"/>
              </a:rPr>
              <a:t>U.S. Unintentional Fire Death Rates by State, Sept. </a:t>
            </a:r>
            <a:r>
              <a:rPr lang="en-US" sz="1200" dirty="0" smtClean="0">
                <a:latin typeface="+mn-lt"/>
              </a:rPr>
              <a:t>2007, National </a:t>
            </a:r>
            <a:r>
              <a:rPr lang="en-US" sz="1200" dirty="0">
                <a:latin typeface="+mn-lt"/>
              </a:rPr>
              <a:t>Fire Protection </a:t>
            </a:r>
            <a:r>
              <a:rPr lang="en-US" sz="1200" dirty="0" smtClean="0">
                <a:latin typeface="+mn-lt"/>
              </a:rPr>
              <a:t>Association</a:t>
            </a:r>
          </a:p>
          <a:p>
            <a:r>
              <a:rPr lang="en-US" sz="1200" dirty="0">
                <a:latin typeface="+mn-lt"/>
                <a:cs typeface="Arial" pitchFamily="34" charset="0"/>
              </a:rPr>
              <a:t>Centers for Disease Control and Prevention</a:t>
            </a:r>
            <a:endParaRPr lang="en-US" sz="1200" dirty="0" smtClean="0">
              <a:latin typeface="+mn-lt"/>
            </a:endParaRPr>
          </a:p>
          <a:p>
            <a:endParaRPr lang="en-US" sz="1200" dirty="0">
              <a:latin typeface="+mn-lt"/>
            </a:endParaRPr>
          </a:p>
        </p:txBody>
      </p:sp>
    </p:spTree>
    <p:extLst>
      <p:ext uri="{BB962C8B-B14F-4D97-AF65-F5344CB8AC3E}">
        <p14:creationId xmlns:p14="http://schemas.microsoft.com/office/powerpoint/2010/main" val="35967631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9144000" cy="6324600"/>
          </a:xfrm>
        </p:spPr>
        <p:txBody>
          <a:bodyPr>
            <a:normAutofit fontScale="77500" lnSpcReduction="20000"/>
          </a:bodyPr>
          <a:lstStyle/>
          <a:p>
            <a:pPr marL="109728" indent="0" algn="ctr" eaLnBrk="1" fontAlgn="auto" hangingPunct="1">
              <a:spcAft>
                <a:spcPts val="0"/>
              </a:spcAft>
              <a:buNone/>
              <a:defRPr/>
            </a:pPr>
            <a:r>
              <a:rPr lang="en-US" sz="3600" b="1" dirty="0">
                <a:solidFill>
                  <a:schemeClr val="accent6">
                    <a:lumMod val="50000"/>
                  </a:schemeClr>
                </a:solidFill>
              </a:rPr>
              <a:t>http://www.census.gov/</a:t>
            </a:r>
          </a:p>
          <a:p>
            <a:pPr marL="0" lvl="0" indent="0" algn="ctr" eaLnBrk="1" fontAlgn="auto" hangingPunct="1">
              <a:spcBef>
                <a:spcPts val="0"/>
              </a:spcBef>
              <a:spcAft>
                <a:spcPts val="0"/>
              </a:spcAft>
              <a:buClrTx/>
              <a:buSzTx/>
              <a:buNone/>
              <a:defRPr/>
            </a:pPr>
            <a:r>
              <a:rPr lang="en-US" sz="6000" b="1" dirty="0">
                <a:solidFill>
                  <a:srgbClr val="C00000"/>
                </a:solidFill>
              </a:rPr>
              <a:t>American </a:t>
            </a:r>
            <a:r>
              <a:rPr lang="en-US" sz="6000" b="1" dirty="0" err="1">
                <a:solidFill>
                  <a:srgbClr val="C00000"/>
                </a:solidFill>
              </a:rPr>
              <a:t>FactFinder</a:t>
            </a:r>
            <a:endParaRPr lang="en-US" sz="6000" b="1" dirty="0">
              <a:solidFill>
                <a:srgbClr val="C00000"/>
              </a:solidFill>
            </a:endParaRPr>
          </a:p>
          <a:p>
            <a:pPr marL="109728" indent="0" eaLnBrk="1" fontAlgn="auto" hangingPunct="1">
              <a:spcAft>
                <a:spcPts val="0"/>
              </a:spcAft>
              <a:buNone/>
              <a:defRPr/>
            </a:pPr>
            <a:endParaRPr lang="en-US" sz="3400" b="1" dirty="0" smtClean="0"/>
          </a:p>
          <a:p>
            <a:pPr marL="109728" indent="0" eaLnBrk="1" fontAlgn="auto" hangingPunct="1">
              <a:spcAft>
                <a:spcPts val="0"/>
              </a:spcAft>
              <a:buNone/>
              <a:defRPr/>
            </a:pPr>
            <a:endParaRPr lang="en-US" sz="3400" b="1" dirty="0"/>
          </a:p>
          <a:p>
            <a:pPr marL="109728" indent="0" eaLnBrk="1" fontAlgn="auto" hangingPunct="1">
              <a:spcAft>
                <a:spcPts val="0"/>
              </a:spcAft>
              <a:buNone/>
              <a:defRPr/>
            </a:pPr>
            <a:endParaRPr lang="en-US" sz="3400" b="1" dirty="0" smtClean="0"/>
          </a:p>
          <a:p>
            <a:pPr marL="109728" indent="0" eaLnBrk="1" fontAlgn="auto" hangingPunct="1">
              <a:spcAft>
                <a:spcPts val="0"/>
              </a:spcAft>
              <a:buNone/>
              <a:defRPr/>
            </a:pPr>
            <a:endParaRPr lang="en-US" sz="3600" b="1" dirty="0" smtClean="0">
              <a:solidFill>
                <a:schemeClr val="accent6">
                  <a:lumMod val="50000"/>
                </a:schemeClr>
              </a:solidFill>
            </a:endParaRPr>
          </a:p>
          <a:p>
            <a:pPr marL="109728" indent="0" eaLnBrk="1" fontAlgn="auto" hangingPunct="1">
              <a:spcAft>
                <a:spcPts val="0"/>
              </a:spcAft>
              <a:buNone/>
              <a:defRPr/>
            </a:pPr>
            <a:endParaRPr lang="en-US" sz="3600" b="1" dirty="0">
              <a:solidFill>
                <a:schemeClr val="accent6">
                  <a:lumMod val="50000"/>
                </a:schemeClr>
              </a:solidFill>
            </a:endParaRPr>
          </a:p>
          <a:p>
            <a:pPr marL="109728" indent="0" eaLnBrk="1" fontAlgn="auto" hangingPunct="1">
              <a:spcAft>
                <a:spcPts val="0"/>
              </a:spcAft>
              <a:buNone/>
              <a:defRPr/>
            </a:pPr>
            <a:endParaRPr lang="en-US" sz="3600" b="1" dirty="0" smtClean="0">
              <a:solidFill>
                <a:schemeClr val="accent6">
                  <a:lumMod val="50000"/>
                </a:schemeClr>
              </a:solidFill>
            </a:endParaRPr>
          </a:p>
          <a:p>
            <a:pPr marL="109728" indent="0" eaLnBrk="1" fontAlgn="auto" hangingPunct="1">
              <a:spcAft>
                <a:spcPts val="0"/>
              </a:spcAft>
              <a:buNone/>
              <a:defRPr/>
            </a:pPr>
            <a:r>
              <a:rPr lang="en-US" sz="3600" b="1" dirty="0" smtClean="0">
                <a:solidFill>
                  <a:schemeClr val="accent6">
                    <a:lumMod val="50000"/>
                  </a:schemeClr>
                </a:solidFill>
              </a:rPr>
              <a:t>		</a:t>
            </a:r>
          </a:p>
          <a:p>
            <a:pPr marL="109728" indent="0" eaLnBrk="1" fontAlgn="auto" hangingPunct="1">
              <a:spcAft>
                <a:spcPts val="0"/>
              </a:spcAft>
              <a:buNone/>
              <a:defRPr/>
            </a:pPr>
            <a:r>
              <a:rPr lang="en-US" sz="3600" b="1" dirty="0">
                <a:solidFill>
                  <a:schemeClr val="accent6">
                    <a:lumMod val="50000"/>
                  </a:schemeClr>
                </a:solidFill>
              </a:rPr>
              <a:t>	</a:t>
            </a:r>
            <a:r>
              <a:rPr lang="en-US" sz="3600" b="1" dirty="0" smtClean="0">
                <a:solidFill>
                  <a:schemeClr val="accent6">
                    <a:lumMod val="50000"/>
                  </a:schemeClr>
                </a:solidFill>
              </a:rPr>
              <a:t>	Search </a:t>
            </a:r>
            <a:r>
              <a:rPr lang="en-US" sz="3600" b="1" dirty="0">
                <a:solidFill>
                  <a:schemeClr val="accent6">
                    <a:lumMod val="50000"/>
                  </a:schemeClr>
                </a:solidFill>
              </a:rPr>
              <a:t>by City, County, or Zip Code</a:t>
            </a:r>
          </a:p>
          <a:p>
            <a:pPr marL="109728" indent="0" eaLnBrk="1" fontAlgn="auto" hangingPunct="1">
              <a:spcAft>
                <a:spcPts val="0"/>
              </a:spcAft>
              <a:buNone/>
              <a:defRPr/>
            </a:pPr>
            <a:endParaRPr lang="en-US" sz="34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1000" b="1" dirty="0" smtClean="0"/>
          </a:p>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Use Data … </a:t>
            </a:r>
            <a:endParaRPr lang="en-US" dirty="0"/>
          </a:p>
        </p:txBody>
      </p:sp>
      <p:pic>
        <p:nvPicPr>
          <p:cNvPr id="6"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pic>
        <p:nvPicPr>
          <p:cNvPr id="7"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134062"/>
            <a:ext cx="609600" cy="58674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133"/>
          <p:cNvGrpSpPr>
            <a:grpSpLocks/>
          </p:cNvGrpSpPr>
          <p:nvPr/>
        </p:nvGrpSpPr>
        <p:grpSpPr bwMode="auto">
          <a:xfrm>
            <a:off x="1524000" y="2514600"/>
            <a:ext cx="4914900" cy="3657600"/>
            <a:chOff x="106070400" y="107213400"/>
            <a:chExt cx="4914900" cy="3657600"/>
          </a:xfrm>
        </p:grpSpPr>
        <p:sp>
          <p:nvSpPr>
            <p:cNvPr id="9" name="Text Box 134"/>
            <p:cNvSpPr txBox="1">
              <a:spLocks noChangeArrowheads="1"/>
            </p:cNvSpPr>
            <p:nvPr/>
          </p:nvSpPr>
          <p:spPr bwMode="auto">
            <a:xfrm>
              <a:off x="107442000" y="110756700"/>
              <a:ext cx="114300" cy="114300"/>
            </a:xfrm>
            <a:prstGeom prst="rect">
              <a:avLst/>
            </a:prstGeom>
            <a:noFill/>
            <a:ln w="9525" algn="in">
              <a:noFill/>
              <a:miter lim="800000"/>
              <a:headEnd/>
              <a:tailEnd/>
            </a:ln>
          </p:spPr>
          <p:txBody>
            <a:bodyPr lIns="36576" tIns="36576" rIns="36576" bIns="36576"/>
            <a:lstStyle/>
            <a:p>
              <a:endParaRPr lang="en-US"/>
            </a:p>
          </p:txBody>
        </p:sp>
        <p:sp>
          <p:nvSpPr>
            <p:cNvPr id="10" name="Text Box 135"/>
            <p:cNvSpPr txBox="1">
              <a:spLocks noChangeArrowheads="1"/>
            </p:cNvSpPr>
            <p:nvPr/>
          </p:nvSpPr>
          <p:spPr bwMode="auto">
            <a:xfrm>
              <a:off x="106070400" y="107670600"/>
              <a:ext cx="3886200" cy="2400300"/>
            </a:xfrm>
            <a:prstGeom prst="rect">
              <a:avLst/>
            </a:prstGeom>
            <a:noFill/>
            <a:ln w="9525" algn="in">
              <a:noFill/>
              <a:miter lim="800000"/>
              <a:headEnd/>
              <a:tailEnd/>
            </a:ln>
          </p:spPr>
          <p:txBody>
            <a:bodyPr lIns="36576" tIns="36576" rIns="36576" bIns="36576"/>
            <a:lstStyle/>
            <a:p>
              <a:r>
                <a:rPr lang="en-US" dirty="0">
                  <a:solidFill>
                    <a:srgbClr val="000000"/>
                  </a:solidFill>
                  <a:latin typeface="Calibri" pitchFamily="34" charset="0"/>
                </a:rPr>
                <a:t>City/town,</a:t>
              </a:r>
            </a:p>
            <a:p>
              <a:r>
                <a:rPr lang="en-US" dirty="0">
                  <a:solidFill>
                    <a:srgbClr val="000000"/>
                  </a:solidFill>
                  <a:latin typeface="Calibri" pitchFamily="34" charset="0"/>
                </a:rPr>
                <a:t>County, or zip</a:t>
              </a:r>
            </a:p>
            <a:p>
              <a:endParaRPr lang="en-US" dirty="0">
                <a:solidFill>
                  <a:srgbClr val="000000"/>
                </a:solidFill>
                <a:latin typeface="Calibri" pitchFamily="34" charset="0"/>
              </a:endParaRPr>
            </a:p>
            <a:p>
              <a:r>
                <a:rPr lang="en-US" dirty="0">
                  <a:solidFill>
                    <a:srgbClr val="000000"/>
                  </a:solidFill>
                  <a:latin typeface="Calibri" pitchFamily="34" charset="0"/>
                </a:rPr>
                <a:t>State</a:t>
              </a:r>
            </a:p>
            <a:p>
              <a:r>
                <a:rPr lang="en-US" dirty="0">
                  <a:solidFill>
                    <a:srgbClr val="000000"/>
                  </a:solidFill>
                  <a:latin typeface="Calibri" pitchFamily="34" charset="0"/>
                </a:rPr>
                <a:t>			</a:t>
              </a:r>
            </a:p>
            <a:p>
              <a:endParaRPr lang="en-US" dirty="0"/>
            </a:p>
          </p:txBody>
        </p:sp>
        <p:grpSp>
          <p:nvGrpSpPr>
            <p:cNvPr id="11" name="Group 136"/>
            <p:cNvGrpSpPr>
              <a:grpSpLocks/>
            </p:cNvGrpSpPr>
            <p:nvPr/>
          </p:nvGrpSpPr>
          <p:grpSpPr bwMode="auto">
            <a:xfrm>
              <a:off x="106070400" y="107213400"/>
              <a:ext cx="4914900" cy="2057400"/>
              <a:chOff x="106070400" y="107213400"/>
              <a:chExt cx="4914900" cy="2057400"/>
            </a:xfrm>
          </p:grpSpPr>
          <p:sp>
            <p:nvSpPr>
              <p:cNvPr id="12" name="Text Box 137"/>
              <p:cNvSpPr txBox="1">
                <a:spLocks noChangeArrowheads="1"/>
              </p:cNvSpPr>
              <p:nvPr/>
            </p:nvSpPr>
            <p:spPr bwMode="auto">
              <a:xfrm>
                <a:off x="106070400" y="107213400"/>
                <a:ext cx="4686300" cy="457200"/>
              </a:xfrm>
              <a:prstGeom prst="rect">
                <a:avLst/>
              </a:prstGeom>
              <a:noFill/>
              <a:ln w="9525" algn="in">
                <a:noFill/>
                <a:miter lim="800000"/>
                <a:headEnd/>
                <a:tailEnd/>
              </a:ln>
            </p:spPr>
            <p:txBody>
              <a:bodyPr lIns="36576" tIns="36576" rIns="36576" bIns="36576"/>
              <a:lstStyle/>
              <a:p>
                <a:r>
                  <a:rPr lang="en-US" sz="2400" dirty="0">
                    <a:solidFill>
                      <a:srgbClr val="000000"/>
                    </a:solidFill>
                    <a:latin typeface="Calibri" pitchFamily="34" charset="0"/>
                  </a:rPr>
                  <a:t>Get a </a:t>
                </a:r>
                <a:r>
                  <a:rPr lang="en-US" sz="2400" b="1" dirty="0">
                    <a:solidFill>
                      <a:srgbClr val="000000"/>
                    </a:solidFill>
                    <a:latin typeface="Calibri" pitchFamily="34" charset="0"/>
                  </a:rPr>
                  <a:t>Fact Sheet </a:t>
                </a:r>
                <a:r>
                  <a:rPr lang="en-US" sz="2400" dirty="0">
                    <a:solidFill>
                      <a:srgbClr val="000000"/>
                    </a:solidFill>
                    <a:latin typeface="Calibri" pitchFamily="34" charset="0"/>
                  </a:rPr>
                  <a:t>for your community</a:t>
                </a:r>
                <a:endParaRPr lang="en-US" dirty="0"/>
              </a:p>
            </p:txBody>
          </p:sp>
          <p:sp>
            <p:nvSpPr>
              <p:cNvPr id="13" name="Text Box 138"/>
              <p:cNvSpPr txBox="1">
                <a:spLocks noChangeArrowheads="1"/>
              </p:cNvSpPr>
              <p:nvPr/>
            </p:nvSpPr>
            <p:spPr bwMode="auto">
              <a:xfrm>
                <a:off x="107556300" y="107784900"/>
                <a:ext cx="2857500" cy="471948"/>
              </a:xfrm>
              <a:prstGeom prst="rect">
                <a:avLst/>
              </a:prstGeom>
              <a:noFill/>
              <a:ln w="9525" algn="in">
                <a:solidFill>
                  <a:srgbClr val="000000"/>
                </a:solidFill>
                <a:miter lim="800000"/>
                <a:headEnd/>
                <a:tailEnd/>
              </a:ln>
            </p:spPr>
            <p:txBody>
              <a:bodyPr lIns="36576" tIns="36576" rIns="36576" bIns="36576"/>
              <a:lstStyle/>
              <a:p>
                <a:endParaRPr lang="en-US"/>
              </a:p>
            </p:txBody>
          </p:sp>
          <p:sp>
            <p:nvSpPr>
              <p:cNvPr id="14" name="Text Box 139"/>
              <p:cNvSpPr txBox="1">
                <a:spLocks noChangeArrowheads="1"/>
              </p:cNvSpPr>
              <p:nvPr/>
            </p:nvSpPr>
            <p:spPr bwMode="auto">
              <a:xfrm>
                <a:off x="107556300" y="108356400"/>
                <a:ext cx="2400300" cy="471948"/>
              </a:xfrm>
              <a:prstGeom prst="rect">
                <a:avLst/>
              </a:prstGeom>
              <a:noFill/>
              <a:ln w="9525" algn="in">
                <a:solidFill>
                  <a:srgbClr val="000000"/>
                </a:solidFill>
                <a:miter lim="800000"/>
                <a:headEnd/>
                <a:tailEnd/>
              </a:ln>
            </p:spPr>
            <p:txBody>
              <a:bodyPr lIns="36576" tIns="36576" rIns="36576" bIns="36576"/>
              <a:lstStyle/>
              <a:p>
                <a:pPr algn="ctr"/>
                <a:r>
                  <a:rPr lang="en-US" sz="2000">
                    <a:solidFill>
                      <a:srgbClr val="000000"/>
                    </a:solidFill>
                    <a:latin typeface="Calibri" pitchFamily="34" charset="0"/>
                  </a:rPr>
                  <a:t>- - select a state - -</a:t>
                </a:r>
                <a:endParaRPr lang="en-US"/>
              </a:p>
            </p:txBody>
          </p:sp>
          <p:sp>
            <p:nvSpPr>
              <p:cNvPr id="15" name="Text Box 140"/>
              <p:cNvSpPr txBox="1">
                <a:spLocks noChangeArrowheads="1"/>
              </p:cNvSpPr>
              <p:nvPr/>
            </p:nvSpPr>
            <p:spPr bwMode="auto">
              <a:xfrm>
                <a:off x="107213400" y="108927900"/>
                <a:ext cx="3314700" cy="342900"/>
              </a:xfrm>
              <a:prstGeom prst="rect">
                <a:avLst/>
              </a:prstGeom>
              <a:noFill/>
              <a:ln w="9525" algn="in">
                <a:noFill/>
                <a:miter lim="800000"/>
                <a:headEnd/>
                <a:tailEnd/>
              </a:ln>
            </p:spPr>
            <p:txBody>
              <a:bodyPr lIns="36576" tIns="36576" rIns="36576" bIns="36576"/>
              <a:lstStyle/>
              <a:p>
                <a:r>
                  <a:rPr lang="en-US" sz="2000" b="1" u="sng" dirty="0">
                    <a:solidFill>
                      <a:srgbClr val="0000FF"/>
                    </a:solidFill>
                    <a:latin typeface="Calibri" pitchFamily="34" charset="0"/>
                  </a:rPr>
                  <a:t>Or select a state using a map</a:t>
                </a:r>
                <a:endParaRPr lang="en-US" dirty="0"/>
              </a:p>
            </p:txBody>
          </p:sp>
          <p:sp>
            <p:nvSpPr>
              <p:cNvPr id="16" name="Rectangle 141"/>
              <p:cNvSpPr>
                <a:spLocks noChangeArrowheads="1"/>
              </p:cNvSpPr>
              <p:nvPr/>
            </p:nvSpPr>
            <p:spPr bwMode="auto">
              <a:xfrm>
                <a:off x="110070900" y="108356400"/>
                <a:ext cx="571500" cy="457200"/>
              </a:xfrm>
              <a:prstGeom prst="rect">
                <a:avLst/>
              </a:prstGeom>
              <a:solidFill>
                <a:srgbClr val="FF0000"/>
              </a:solidFill>
              <a:ln w="9525" algn="in">
                <a:solidFill>
                  <a:srgbClr val="000000"/>
                </a:solidFill>
                <a:miter lim="800000"/>
                <a:headEnd/>
                <a:tailEnd/>
              </a:ln>
            </p:spPr>
            <p:txBody>
              <a:bodyPr lIns="36576" tIns="36576" rIns="36576" bIns="36576"/>
              <a:lstStyle/>
              <a:p>
                <a:endParaRPr lang="en-US">
                  <a:latin typeface="Calibri" pitchFamily="34" charset="0"/>
                </a:endParaRPr>
              </a:p>
            </p:txBody>
          </p:sp>
          <p:sp>
            <p:nvSpPr>
              <p:cNvPr id="17" name="Text Box 142"/>
              <p:cNvSpPr txBox="1">
                <a:spLocks noChangeArrowheads="1"/>
              </p:cNvSpPr>
              <p:nvPr/>
            </p:nvSpPr>
            <p:spPr bwMode="auto">
              <a:xfrm>
                <a:off x="110070900" y="108356400"/>
                <a:ext cx="914400" cy="685800"/>
              </a:xfrm>
              <a:prstGeom prst="rect">
                <a:avLst/>
              </a:prstGeom>
              <a:noFill/>
              <a:ln w="9525" algn="in">
                <a:noFill/>
                <a:miter lim="800000"/>
                <a:headEnd/>
                <a:tailEnd/>
              </a:ln>
            </p:spPr>
            <p:txBody>
              <a:bodyPr lIns="36576" tIns="36576" rIns="36576" bIns="36576"/>
              <a:lstStyle/>
              <a:p>
                <a:r>
                  <a:rPr lang="en-US" sz="2400" b="1">
                    <a:solidFill>
                      <a:srgbClr val="FFFFFF"/>
                    </a:solidFill>
                    <a:latin typeface="Calibri" pitchFamily="34" charset="0"/>
                  </a:rPr>
                  <a:t>GO</a:t>
                </a:r>
                <a:endParaRPr lang="en-US"/>
              </a:p>
            </p:txBody>
          </p:sp>
        </p:grpSp>
      </p:grpSp>
    </p:spTree>
    <p:extLst>
      <p:ext uri="{BB962C8B-B14F-4D97-AF65-F5344CB8AC3E}">
        <p14:creationId xmlns:p14="http://schemas.microsoft.com/office/powerpoint/2010/main" val="4043619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9144000" cy="6324600"/>
          </a:xfrm>
        </p:spPr>
        <p:txBody>
          <a:bodyPr>
            <a:normAutofit fontScale="85000" lnSpcReduction="20000"/>
          </a:bodyPr>
          <a:lstStyle/>
          <a:p>
            <a:pPr marL="109728" indent="0" eaLnBrk="1" fontAlgn="auto" hangingPunct="1">
              <a:spcAft>
                <a:spcPts val="0"/>
              </a:spcAft>
              <a:buNone/>
              <a:defRPr/>
            </a:pPr>
            <a:r>
              <a:rPr lang="en-US" sz="2600" b="1" dirty="0" smtClean="0">
                <a:solidFill>
                  <a:schemeClr val="accent6">
                    <a:lumMod val="50000"/>
                  </a:schemeClr>
                </a:solidFill>
              </a:rPr>
              <a:t>   http</a:t>
            </a:r>
            <a:r>
              <a:rPr lang="en-US" sz="2600" b="1" dirty="0">
                <a:solidFill>
                  <a:schemeClr val="accent6">
                    <a:lumMod val="50000"/>
                  </a:schemeClr>
                </a:solidFill>
              </a:rPr>
              <a:t>://www.census.gov/</a:t>
            </a:r>
          </a:p>
          <a:p>
            <a:pPr marL="0" lvl="0" indent="0" eaLnBrk="1" fontAlgn="auto" hangingPunct="1">
              <a:spcBef>
                <a:spcPts val="0"/>
              </a:spcBef>
              <a:spcAft>
                <a:spcPts val="0"/>
              </a:spcAft>
              <a:buClrTx/>
              <a:buSzTx/>
              <a:buNone/>
              <a:defRPr/>
            </a:pPr>
            <a:r>
              <a:rPr lang="en-US" sz="5200" b="1" dirty="0" smtClean="0">
                <a:solidFill>
                  <a:srgbClr val="F79646">
                    <a:lumMod val="75000"/>
                  </a:srgbClr>
                </a:solidFill>
              </a:rPr>
              <a:t>  </a:t>
            </a:r>
            <a:r>
              <a:rPr lang="en-US" sz="3300" b="1" dirty="0" smtClean="0">
                <a:solidFill>
                  <a:srgbClr val="C00000"/>
                </a:solidFill>
              </a:rPr>
              <a:t>American </a:t>
            </a:r>
            <a:r>
              <a:rPr lang="en-US" sz="3300" b="1" dirty="0" err="1">
                <a:solidFill>
                  <a:srgbClr val="C00000"/>
                </a:solidFill>
              </a:rPr>
              <a:t>FactFinder</a:t>
            </a:r>
            <a:endParaRPr lang="en-US" sz="4700" b="1" dirty="0">
              <a:solidFill>
                <a:srgbClr val="C00000"/>
              </a:solidFill>
            </a:endParaRPr>
          </a:p>
          <a:p>
            <a:pPr marL="109728" indent="0" eaLnBrk="1" fontAlgn="auto" hangingPunct="1">
              <a:spcAft>
                <a:spcPts val="0"/>
              </a:spcAft>
              <a:buNone/>
              <a:defRPr/>
            </a:pPr>
            <a:r>
              <a:rPr lang="en-US" sz="3400" b="1" dirty="0" smtClean="0"/>
              <a:t> </a:t>
            </a:r>
          </a:p>
          <a:p>
            <a:pPr marL="109728" indent="0" eaLnBrk="1" fontAlgn="auto" hangingPunct="1">
              <a:spcAft>
                <a:spcPts val="0"/>
              </a:spcAft>
              <a:buNone/>
              <a:defRPr/>
            </a:pPr>
            <a:endParaRPr lang="en-US" sz="3400" b="1" dirty="0"/>
          </a:p>
          <a:p>
            <a:pPr marL="109728" indent="0" eaLnBrk="1" fontAlgn="auto" hangingPunct="1">
              <a:spcAft>
                <a:spcPts val="0"/>
              </a:spcAft>
              <a:buNone/>
              <a:defRPr/>
            </a:pPr>
            <a:endParaRPr lang="en-US" sz="3400" b="1" dirty="0" smtClean="0"/>
          </a:p>
          <a:p>
            <a:pPr marL="109728" indent="0" eaLnBrk="1" fontAlgn="auto" hangingPunct="1">
              <a:spcAft>
                <a:spcPts val="0"/>
              </a:spcAft>
              <a:buNone/>
              <a:defRPr/>
            </a:pPr>
            <a:endParaRPr lang="en-US" sz="3600" b="1" dirty="0" smtClean="0">
              <a:solidFill>
                <a:schemeClr val="accent6">
                  <a:lumMod val="50000"/>
                </a:schemeClr>
              </a:solidFill>
            </a:endParaRPr>
          </a:p>
          <a:p>
            <a:pPr marL="109728" indent="0" eaLnBrk="1" fontAlgn="auto" hangingPunct="1">
              <a:spcAft>
                <a:spcPts val="0"/>
              </a:spcAft>
              <a:buNone/>
              <a:defRPr/>
            </a:pPr>
            <a:endParaRPr lang="en-US" sz="3600" b="1" dirty="0">
              <a:solidFill>
                <a:schemeClr val="accent6">
                  <a:lumMod val="50000"/>
                </a:schemeClr>
              </a:solidFill>
            </a:endParaRPr>
          </a:p>
          <a:p>
            <a:pPr marL="109728" indent="0" eaLnBrk="1" fontAlgn="auto" hangingPunct="1">
              <a:spcAft>
                <a:spcPts val="0"/>
              </a:spcAft>
              <a:buNone/>
              <a:defRPr/>
            </a:pPr>
            <a:endParaRPr lang="en-US" sz="3600" b="1" dirty="0" smtClean="0">
              <a:solidFill>
                <a:schemeClr val="accent6">
                  <a:lumMod val="50000"/>
                </a:schemeClr>
              </a:solidFill>
            </a:endParaRPr>
          </a:p>
          <a:p>
            <a:pPr marL="109728" indent="0" eaLnBrk="1" fontAlgn="auto" hangingPunct="1">
              <a:spcAft>
                <a:spcPts val="0"/>
              </a:spcAft>
              <a:buNone/>
              <a:defRPr/>
            </a:pPr>
            <a:r>
              <a:rPr lang="en-US" sz="3600" b="1" dirty="0" smtClean="0">
                <a:solidFill>
                  <a:schemeClr val="accent6">
                    <a:lumMod val="50000"/>
                  </a:schemeClr>
                </a:solidFill>
              </a:rPr>
              <a:t>		</a:t>
            </a:r>
          </a:p>
          <a:p>
            <a:pPr marL="109728" indent="0" eaLnBrk="1" fontAlgn="auto" hangingPunct="1">
              <a:spcAft>
                <a:spcPts val="0"/>
              </a:spcAft>
              <a:buNone/>
              <a:defRPr/>
            </a:pPr>
            <a:r>
              <a:rPr lang="en-US" sz="3600" b="1" dirty="0">
                <a:solidFill>
                  <a:schemeClr val="accent6">
                    <a:lumMod val="50000"/>
                  </a:schemeClr>
                </a:solidFill>
              </a:rPr>
              <a:t>	</a:t>
            </a:r>
            <a:r>
              <a:rPr lang="en-US" sz="3600" b="1" dirty="0" smtClean="0">
                <a:solidFill>
                  <a:schemeClr val="accent6">
                    <a:lumMod val="50000"/>
                  </a:schemeClr>
                </a:solidFill>
              </a:rPr>
              <a:t>	</a:t>
            </a:r>
            <a:endParaRPr lang="en-US" sz="34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1000" b="1" dirty="0" smtClean="0"/>
          </a:p>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Find Data … </a:t>
            </a:r>
            <a:endParaRPr lang="en-US" dirty="0"/>
          </a:p>
        </p:txBody>
      </p:sp>
      <p:pic>
        <p:nvPicPr>
          <p:cNvPr id="6"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pic>
        <p:nvPicPr>
          <p:cNvPr id="7"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134062"/>
            <a:ext cx="609600" cy="58674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133"/>
          <p:cNvGrpSpPr>
            <a:grpSpLocks/>
          </p:cNvGrpSpPr>
          <p:nvPr/>
        </p:nvGrpSpPr>
        <p:grpSpPr bwMode="auto">
          <a:xfrm>
            <a:off x="198688" y="2171700"/>
            <a:ext cx="4086890" cy="2743200"/>
            <a:chOff x="106070400" y="107213400"/>
            <a:chExt cx="4686300" cy="3657600"/>
          </a:xfrm>
        </p:grpSpPr>
        <p:sp>
          <p:nvSpPr>
            <p:cNvPr id="9" name="Text Box 134"/>
            <p:cNvSpPr txBox="1">
              <a:spLocks noChangeArrowheads="1"/>
            </p:cNvSpPr>
            <p:nvPr/>
          </p:nvSpPr>
          <p:spPr bwMode="auto">
            <a:xfrm>
              <a:off x="107442000" y="110756700"/>
              <a:ext cx="114300" cy="114300"/>
            </a:xfrm>
            <a:prstGeom prst="rect">
              <a:avLst/>
            </a:prstGeom>
            <a:noFill/>
            <a:ln w="9525" algn="in">
              <a:noFill/>
              <a:miter lim="800000"/>
              <a:headEnd/>
              <a:tailEnd/>
            </a:ln>
          </p:spPr>
          <p:txBody>
            <a:bodyPr lIns="36576" tIns="36576" rIns="36576" bIns="36576"/>
            <a:lstStyle/>
            <a:p>
              <a:endParaRPr lang="en-US"/>
            </a:p>
          </p:txBody>
        </p:sp>
        <p:sp>
          <p:nvSpPr>
            <p:cNvPr id="10" name="Text Box 135"/>
            <p:cNvSpPr txBox="1">
              <a:spLocks noChangeArrowheads="1"/>
            </p:cNvSpPr>
            <p:nvPr/>
          </p:nvSpPr>
          <p:spPr bwMode="auto">
            <a:xfrm>
              <a:off x="106070400" y="107670600"/>
              <a:ext cx="3886200" cy="2400300"/>
            </a:xfrm>
            <a:prstGeom prst="rect">
              <a:avLst/>
            </a:prstGeom>
            <a:noFill/>
            <a:ln w="9525" algn="in">
              <a:noFill/>
              <a:miter lim="800000"/>
              <a:headEnd/>
              <a:tailEnd/>
            </a:ln>
          </p:spPr>
          <p:txBody>
            <a:bodyPr lIns="36576" tIns="36576" rIns="36576" bIns="36576"/>
            <a:lstStyle/>
            <a:p>
              <a:r>
                <a:rPr lang="en-US" sz="1600" dirty="0">
                  <a:solidFill>
                    <a:srgbClr val="000000"/>
                  </a:solidFill>
                  <a:latin typeface="Calibri" pitchFamily="34" charset="0"/>
                </a:rPr>
                <a:t>City/town,</a:t>
              </a:r>
            </a:p>
            <a:p>
              <a:r>
                <a:rPr lang="en-US" sz="1600" dirty="0">
                  <a:solidFill>
                    <a:srgbClr val="000000"/>
                  </a:solidFill>
                  <a:latin typeface="Calibri" pitchFamily="34" charset="0"/>
                </a:rPr>
                <a:t>County, or zip</a:t>
              </a:r>
            </a:p>
            <a:p>
              <a:endParaRPr lang="en-US" dirty="0">
                <a:solidFill>
                  <a:srgbClr val="000000"/>
                </a:solidFill>
                <a:latin typeface="Calibri" pitchFamily="34" charset="0"/>
              </a:endParaRPr>
            </a:p>
            <a:p>
              <a:r>
                <a:rPr lang="en-US" dirty="0">
                  <a:solidFill>
                    <a:srgbClr val="000000"/>
                  </a:solidFill>
                  <a:latin typeface="Calibri" pitchFamily="34" charset="0"/>
                </a:rPr>
                <a:t>			</a:t>
              </a:r>
            </a:p>
            <a:p>
              <a:endParaRPr lang="en-US" dirty="0"/>
            </a:p>
          </p:txBody>
        </p:sp>
        <p:grpSp>
          <p:nvGrpSpPr>
            <p:cNvPr id="11" name="Group 136"/>
            <p:cNvGrpSpPr>
              <a:grpSpLocks/>
            </p:cNvGrpSpPr>
            <p:nvPr/>
          </p:nvGrpSpPr>
          <p:grpSpPr bwMode="auto">
            <a:xfrm>
              <a:off x="106070400" y="107213400"/>
              <a:ext cx="4686300" cy="1614948"/>
              <a:chOff x="106070400" y="107213400"/>
              <a:chExt cx="4686300" cy="1614948"/>
            </a:xfrm>
          </p:grpSpPr>
          <p:sp>
            <p:nvSpPr>
              <p:cNvPr id="12" name="Text Box 137"/>
              <p:cNvSpPr txBox="1">
                <a:spLocks noChangeArrowheads="1"/>
              </p:cNvSpPr>
              <p:nvPr/>
            </p:nvSpPr>
            <p:spPr bwMode="auto">
              <a:xfrm>
                <a:off x="106070400" y="107213400"/>
                <a:ext cx="4686300" cy="457200"/>
              </a:xfrm>
              <a:prstGeom prst="rect">
                <a:avLst/>
              </a:prstGeom>
              <a:noFill/>
              <a:ln w="9525" algn="in">
                <a:noFill/>
                <a:miter lim="800000"/>
                <a:headEnd/>
                <a:tailEnd/>
              </a:ln>
            </p:spPr>
            <p:txBody>
              <a:bodyPr lIns="36576" tIns="36576" rIns="36576" bIns="36576"/>
              <a:lstStyle/>
              <a:p>
                <a:r>
                  <a:rPr lang="en-US" sz="2400" dirty="0" smtClean="0">
                    <a:solidFill>
                      <a:srgbClr val="000000"/>
                    </a:solidFill>
                    <a:latin typeface="Calibri" pitchFamily="34" charset="0"/>
                  </a:rPr>
                  <a:t> Get </a:t>
                </a:r>
                <a:r>
                  <a:rPr lang="en-US" sz="2400" dirty="0">
                    <a:solidFill>
                      <a:srgbClr val="000000"/>
                    </a:solidFill>
                    <a:latin typeface="Calibri" pitchFamily="34" charset="0"/>
                  </a:rPr>
                  <a:t>a </a:t>
                </a:r>
                <a:r>
                  <a:rPr lang="en-US" sz="2400" b="1" dirty="0">
                    <a:solidFill>
                      <a:srgbClr val="000000"/>
                    </a:solidFill>
                    <a:latin typeface="Calibri" pitchFamily="34" charset="0"/>
                  </a:rPr>
                  <a:t>Fact Sheet </a:t>
                </a:r>
                <a:r>
                  <a:rPr lang="en-US" sz="2400" dirty="0">
                    <a:solidFill>
                      <a:srgbClr val="000000"/>
                    </a:solidFill>
                    <a:latin typeface="Calibri" pitchFamily="34" charset="0"/>
                  </a:rPr>
                  <a:t>for </a:t>
                </a:r>
                <a:r>
                  <a:rPr lang="en-US" sz="2400" dirty="0" smtClean="0">
                    <a:solidFill>
                      <a:srgbClr val="000000"/>
                    </a:solidFill>
                    <a:latin typeface="Calibri" pitchFamily="34" charset="0"/>
                  </a:rPr>
                  <a:t>your</a:t>
                </a:r>
                <a:endParaRPr lang="en-US" sz="1200" dirty="0"/>
              </a:p>
            </p:txBody>
          </p:sp>
          <p:sp>
            <p:nvSpPr>
              <p:cNvPr id="13" name="Text Box 138"/>
              <p:cNvSpPr txBox="1">
                <a:spLocks noChangeArrowheads="1"/>
              </p:cNvSpPr>
              <p:nvPr/>
            </p:nvSpPr>
            <p:spPr bwMode="auto">
              <a:xfrm>
                <a:off x="107556300" y="107784900"/>
                <a:ext cx="2183892" cy="471948"/>
              </a:xfrm>
              <a:prstGeom prst="rect">
                <a:avLst/>
              </a:prstGeom>
              <a:noFill/>
              <a:ln w="9525" algn="in">
                <a:solidFill>
                  <a:srgbClr val="000000"/>
                </a:solidFill>
                <a:miter lim="800000"/>
                <a:headEnd/>
                <a:tailEnd/>
              </a:ln>
            </p:spPr>
            <p:txBody>
              <a:bodyPr lIns="36576" tIns="36576" rIns="36576" bIns="36576"/>
              <a:lstStyle/>
              <a:p>
                <a:endParaRPr lang="en-US"/>
              </a:p>
            </p:txBody>
          </p:sp>
          <p:sp>
            <p:nvSpPr>
              <p:cNvPr id="14" name="Text Box 139"/>
              <p:cNvSpPr txBox="1">
                <a:spLocks noChangeArrowheads="1"/>
              </p:cNvSpPr>
              <p:nvPr/>
            </p:nvSpPr>
            <p:spPr bwMode="auto">
              <a:xfrm>
                <a:off x="107556300" y="108356400"/>
                <a:ext cx="2183892" cy="471948"/>
              </a:xfrm>
              <a:prstGeom prst="rect">
                <a:avLst/>
              </a:prstGeom>
              <a:noFill/>
              <a:ln w="9525" algn="in">
                <a:solidFill>
                  <a:srgbClr val="000000"/>
                </a:solidFill>
                <a:miter lim="800000"/>
                <a:headEnd/>
                <a:tailEnd/>
              </a:ln>
            </p:spPr>
            <p:txBody>
              <a:bodyPr lIns="36576" tIns="36576" rIns="36576" bIns="36576"/>
              <a:lstStyle/>
              <a:p>
                <a:pPr algn="ctr"/>
                <a:r>
                  <a:rPr lang="en-US" sz="1400" dirty="0">
                    <a:solidFill>
                      <a:srgbClr val="000000"/>
                    </a:solidFill>
                    <a:latin typeface="Calibri" pitchFamily="34" charset="0"/>
                  </a:rPr>
                  <a:t>- - select a state - -</a:t>
                </a:r>
                <a:endParaRPr lang="en-US" sz="1200" dirty="0"/>
              </a:p>
            </p:txBody>
          </p:sp>
          <p:sp>
            <p:nvSpPr>
              <p:cNvPr id="16" name="Rectangle 141"/>
              <p:cNvSpPr>
                <a:spLocks noChangeArrowheads="1"/>
              </p:cNvSpPr>
              <p:nvPr/>
            </p:nvSpPr>
            <p:spPr bwMode="auto">
              <a:xfrm>
                <a:off x="109810687" y="108371148"/>
                <a:ext cx="571500" cy="457200"/>
              </a:xfrm>
              <a:prstGeom prst="rect">
                <a:avLst/>
              </a:prstGeom>
              <a:solidFill>
                <a:srgbClr val="FF0000"/>
              </a:solidFill>
              <a:ln w="9525" algn="in">
                <a:solidFill>
                  <a:srgbClr val="000000"/>
                </a:solidFill>
                <a:miter lim="800000"/>
                <a:headEnd/>
                <a:tailEnd/>
              </a:ln>
            </p:spPr>
            <p:txBody>
              <a:bodyPr lIns="36576" tIns="36576" rIns="36576" bIns="36576"/>
              <a:lstStyle/>
              <a:p>
                <a:endParaRPr lang="en-US">
                  <a:latin typeface="Calibri" pitchFamily="34" charset="0"/>
                </a:endParaRPr>
              </a:p>
            </p:txBody>
          </p:sp>
          <p:sp>
            <p:nvSpPr>
              <p:cNvPr id="17" name="Text Box 142"/>
              <p:cNvSpPr txBox="1">
                <a:spLocks noChangeArrowheads="1"/>
              </p:cNvSpPr>
              <p:nvPr/>
            </p:nvSpPr>
            <p:spPr bwMode="auto">
              <a:xfrm>
                <a:off x="109810687" y="108343872"/>
                <a:ext cx="685813" cy="471948"/>
              </a:xfrm>
              <a:prstGeom prst="rect">
                <a:avLst/>
              </a:prstGeom>
              <a:noFill/>
              <a:ln w="9525" algn="in">
                <a:noFill/>
                <a:miter lim="800000"/>
                <a:headEnd/>
                <a:tailEnd/>
              </a:ln>
            </p:spPr>
            <p:txBody>
              <a:bodyPr lIns="36576" tIns="36576" rIns="36576" bIns="36576"/>
              <a:lstStyle/>
              <a:p>
                <a:r>
                  <a:rPr lang="en-US" sz="2400" b="1" dirty="0">
                    <a:solidFill>
                      <a:srgbClr val="FFFFFF"/>
                    </a:solidFill>
                    <a:latin typeface="Calibri" pitchFamily="34" charset="0"/>
                  </a:rPr>
                  <a:t>GO</a:t>
                </a:r>
                <a:endParaRPr lang="en-US" dirty="0"/>
              </a:p>
            </p:txBody>
          </p:sp>
        </p:grpSp>
      </p:grpSp>
      <p:cxnSp>
        <p:nvCxnSpPr>
          <p:cNvPr id="5" name="Straight Connector 4"/>
          <p:cNvCxnSpPr/>
          <p:nvPr/>
        </p:nvCxnSpPr>
        <p:spPr>
          <a:xfrm flipH="1">
            <a:off x="4285578" y="838200"/>
            <a:ext cx="1734222" cy="27432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061751" y="2432611"/>
            <a:ext cx="3929849" cy="2759730"/>
          </a:xfrm>
          <a:prstGeom prst="rect">
            <a:avLst/>
          </a:prstGeom>
          <a:noFill/>
        </p:spPr>
        <p:txBody>
          <a:bodyPr wrap="square" rtlCol="0">
            <a:spAutoFit/>
          </a:bodyPr>
          <a:lstStyle/>
          <a:p>
            <a:r>
              <a:rPr lang="en-US" sz="2000" b="1" dirty="0" smtClean="0">
                <a:latin typeface="+mn-lt"/>
              </a:rPr>
              <a:t>Compare Your Local Risk </a:t>
            </a:r>
            <a:r>
              <a:rPr lang="en-US" sz="2000" b="1" dirty="0">
                <a:latin typeface="+mn-lt"/>
              </a:rPr>
              <a:t>F</a:t>
            </a:r>
            <a:r>
              <a:rPr lang="en-US" sz="2000" b="1" dirty="0" smtClean="0">
                <a:latin typeface="+mn-lt"/>
              </a:rPr>
              <a:t>actors with National Averages</a:t>
            </a:r>
          </a:p>
          <a:p>
            <a:endParaRPr lang="en-US" sz="2000" b="1" dirty="0" smtClean="0">
              <a:latin typeface="+mn-lt"/>
            </a:endParaRPr>
          </a:p>
          <a:p>
            <a:pPr>
              <a:spcAft>
                <a:spcPts val="400"/>
              </a:spcAft>
            </a:pPr>
            <a:r>
              <a:rPr lang="en-US" sz="2000" b="1" dirty="0" smtClean="0">
                <a:latin typeface="+mn-lt"/>
              </a:rPr>
              <a:t>		Local	USA</a:t>
            </a:r>
            <a:endParaRPr lang="en-US" sz="2000" b="1" dirty="0">
              <a:latin typeface="+mn-lt"/>
            </a:endParaRPr>
          </a:p>
          <a:p>
            <a:pPr>
              <a:spcAft>
                <a:spcPts val="400"/>
              </a:spcAft>
            </a:pPr>
            <a:r>
              <a:rPr lang="en-US" sz="2000" b="1" dirty="0" smtClean="0">
                <a:latin typeface="+mn-lt"/>
              </a:rPr>
              <a:t>Poverty		21.3%	14.3%</a:t>
            </a:r>
          </a:p>
          <a:p>
            <a:pPr>
              <a:spcAft>
                <a:spcPts val="400"/>
              </a:spcAft>
            </a:pPr>
            <a:r>
              <a:rPr lang="en-US" sz="2000" b="1" dirty="0" smtClean="0">
                <a:latin typeface="+mn-lt"/>
              </a:rPr>
              <a:t>HS Education	63% 	80%</a:t>
            </a:r>
          </a:p>
          <a:p>
            <a:pPr>
              <a:spcAft>
                <a:spcPts val="400"/>
              </a:spcAft>
            </a:pPr>
            <a:r>
              <a:rPr lang="en-US" sz="2000" b="1" dirty="0" smtClean="0">
                <a:latin typeface="+mn-lt"/>
              </a:rPr>
              <a:t>Disabilities </a:t>
            </a:r>
          </a:p>
          <a:p>
            <a:pPr>
              <a:spcAft>
                <a:spcPts val="400"/>
              </a:spcAft>
            </a:pPr>
            <a:r>
              <a:rPr lang="en-US" sz="2000" b="1" dirty="0">
                <a:latin typeface="+mn-lt"/>
              </a:rPr>
              <a:t>21 to 64 </a:t>
            </a:r>
            <a:r>
              <a:rPr lang="en-US" sz="2000" b="1" dirty="0" smtClean="0">
                <a:latin typeface="+mn-lt"/>
              </a:rPr>
              <a:t>		32%	20%	</a:t>
            </a:r>
            <a:endParaRPr lang="en-US" sz="2000" b="1" dirty="0">
              <a:latin typeface="+mn-lt"/>
            </a:endParaRPr>
          </a:p>
        </p:txBody>
      </p:sp>
      <p:sp>
        <p:nvSpPr>
          <p:cNvPr id="21" name="Down Arrow 20"/>
          <p:cNvSpPr/>
          <p:nvPr/>
        </p:nvSpPr>
        <p:spPr>
          <a:xfrm rot="16200000">
            <a:off x="2993681" y="2671156"/>
            <a:ext cx="995714" cy="3196591"/>
          </a:xfrm>
          <a:prstGeom prst="downArrow">
            <a:avLst/>
          </a:prstGeom>
          <a:no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3" name="TextBox 22"/>
          <p:cNvSpPr txBox="1"/>
          <p:nvPr/>
        </p:nvSpPr>
        <p:spPr>
          <a:xfrm>
            <a:off x="1981200" y="4069396"/>
            <a:ext cx="2743200" cy="400110"/>
          </a:xfrm>
          <a:prstGeom prst="rect">
            <a:avLst/>
          </a:prstGeom>
          <a:noFill/>
        </p:spPr>
        <p:txBody>
          <a:bodyPr wrap="square" rtlCol="0">
            <a:spAutoFit/>
          </a:bodyPr>
          <a:lstStyle/>
          <a:p>
            <a:r>
              <a:rPr lang="en-US" sz="2000" b="1" dirty="0" smtClean="0">
                <a:solidFill>
                  <a:srgbClr val="C00000"/>
                </a:solidFill>
                <a:latin typeface="+mn-lt"/>
              </a:rPr>
              <a:t>27% less adults with HS</a:t>
            </a:r>
            <a:endParaRPr lang="en-US" sz="2000" b="1" dirty="0">
              <a:solidFill>
                <a:srgbClr val="C00000"/>
              </a:solidFill>
              <a:latin typeface="+mn-lt"/>
            </a:endParaRPr>
          </a:p>
        </p:txBody>
      </p:sp>
      <p:sp>
        <p:nvSpPr>
          <p:cNvPr id="25" name="Down Arrow 24"/>
          <p:cNvSpPr/>
          <p:nvPr/>
        </p:nvSpPr>
        <p:spPr>
          <a:xfrm rot="13119267">
            <a:off x="5880922" y="4942440"/>
            <a:ext cx="1380424" cy="1462135"/>
          </a:xfrm>
          <a:prstGeom prst="downArrow">
            <a:avLst/>
          </a:prstGeom>
          <a:no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6" name="TextBox 25"/>
          <p:cNvSpPr txBox="1"/>
          <p:nvPr/>
        </p:nvSpPr>
        <p:spPr>
          <a:xfrm rot="18530115">
            <a:off x="5938061" y="5412180"/>
            <a:ext cx="1266146" cy="646331"/>
          </a:xfrm>
          <a:prstGeom prst="rect">
            <a:avLst/>
          </a:prstGeom>
          <a:noFill/>
        </p:spPr>
        <p:txBody>
          <a:bodyPr wrap="square" rtlCol="0">
            <a:spAutoFit/>
          </a:bodyPr>
          <a:lstStyle/>
          <a:p>
            <a:r>
              <a:rPr lang="en-US" b="1" dirty="0" smtClean="0">
                <a:solidFill>
                  <a:srgbClr val="C00000"/>
                </a:solidFill>
                <a:latin typeface="+mn-lt"/>
              </a:rPr>
              <a:t>60% more disabilities</a:t>
            </a:r>
            <a:endParaRPr lang="en-US" b="1" dirty="0">
              <a:solidFill>
                <a:srgbClr val="C00000"/>
              </a:solidFill>
              <a:latin typeface="+mn-lt"/>
            </a:endParaRPr>
          </a:p>
        </p:txBody>
      </p:sp>
    </p:spTree>
    <p:extLst>
      <p:ext uri="{BB962C8B-B14F-4D97-AF65-F5344CB8AC3E}">
        <p14:creationId xmlns:p14="http://schemas.microsoft.com/office/powerpoint/2010/main" val="9070284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686800" cy="7315200"/>
          </a:xfrm>
        </p:spPr>
        <p:txBody>
          <a:bodyPr>
            <a:normAutofit lnSpcReduction="10000"/>
          </a:bodyPr>
          <a:lstStyle/>
          <a:p>
            <a:pPr marL="109728" indent="0" eaLnBrk="1" fontAlgn="auto" hangingPunct="1">
              <a:spcAft>
                <a:spcPts val="0"/>
              </a:spcAft>
              <a:buNone/>
              <a:defRPr/>
            </a:pPr>
            <a:r>
              <a:rPr lang="en-US" sz="3400" b="1" dirty="0" smtClean="0"/>
              <a:t>Other sources of INFORMATION/DATA:</a:t>
            </a:r>
          </a:p>
          <a:p>
            <a:pPr marL="109728" indent="0" eaLnBrk="1" fontAlgn="auto" hangingPunct="1">
              <a:spcAft>
                <a:spcPts val="0"/>
              </a:spcAft>
              <a:buNone/>
              <a:defRPr/>
            </a:pPr>
            <a:endParaRPr lang="en-US" sz="1200" b="1" dirty="0" smtClean="0"/>
          </a:p>
          <a:p>
            <a:pPr marL="109728" indent="0" eaLnBrk="1" fontAlgn="auto" hangingPunct="1">
              <a:spcAft>
                <a:spcPts val="0"/>
              </a:spcAft>
              <a:buNone/>
              <a:defRPr/>
            </a:pPr>
            <a:r>
              <a:rPr lang="en-US" sz="3400" b="1" dirty="0" smtClean="0"/>
              <a:t>Community Planning – </a:t>
            </a:r>
            <a:r>
              <a:rPr lang="en-US" sz="3400" dirty="0" smtClean="0"/>
              <a:t>predictions for population, business, industry, annexation  for</a:t>
            </a:r>
          </a:p>
          <a:p>
            <a:pPr marL="109728" indent="0" eaLnBrk="1" fontAlgn="auto" hangingPunct="1">
              <a:spcAft>
                <a:spcPts val="0"/>
              </a:spcAft>
              <a:buNone/>
              <a:defRPr/>
            </a:pPr>
            <a:r>
              <a:rPr lang="en-US" sz="3400" dirty="0" smtClean="0"/>
              <a:t>growth or decline</a:t>
            </a:r>
          </a:p>
          <a:p>
            <a:pPr marL="109728" indent="0" eaLnBrk="1" fontAlgn="auto" hangingPunct="1">
              <a:spcAft>
                <a:spcPts val="0"/>
              </a:spcAft>
              <a:buNone/>
              <a:defRPr/>
            </a:pPr>
            <a:endParaRPr lang="en-US" sz="1200" b="1" dirty="0"/>
          </a:p>
          <a:p>
            <a:pPr marL="109728" indent="0" eaLnBrk="1" fontAlgn="auto" hangingPunct="1">
              <a:spcAft>
                <a:spcPts val="0"/>
              </a:spcAft>
              <a:buNone/>
              <a:defRPr/>
            </a:pPr>
            <a:r>
              <a:rPr lang="en-US" sz="3400" b="1" dirty="0" smtClean="0"/>
              <a:t>Community Development – </a:t>
            </a:r>
            <a:r>
              <a:rPr lang="en-US" sz="3400" dirty="0" smtClean="0"/>
              <a:t>not for profit or government agencies providing programs &amp; services to assist residents</a:t>
            </a:r>
          </a:p>
          <a:p>
            <a:pPr marL="109728" indent="0" eaLnBrk="1" fontAlgn="auto" hangingPunct="1">
              <a:spcAft>
                <a:spcPts val="0"/>
              </a:spcAft>
              <a:buNone/>
              <a:defRPr/>
            </a:pPr>
            <a:endParaRPr lang="en-US" sz="1200" b="1" dirty="0"/>
          </a:p>
          <a:p>
            <a:pPr marL="109728" indent="0" eaLnBrk="1" fontAlgn="auto" hangingPunct="1">
              <a:spcAft>
                <a:spcPts val="0"/>
              </a:spcAft>
              <a:buNone/>
              <a:defRPr/>
            </a:pPr>
            <a:r>
              <a:rPr lang="en-US" sz="3400" b="1" dirty="0" smtClean="0"/>
              <a:t>Other Municipal Sources -- </a:t>
            </a:r>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1000" b="1" dirty="0" smtClean="0"/>
          </a:p>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Use Data … </a:t>
            </a:r>
            <a:endParaRPr lang="en-US" dirty="0"/>
          </a:p>
        </p:txBody>
      </p:sp>
      <p:pic>
        <p:nvPicPr>
          <p:cNvPr id="6"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pic>
        <p:nvPicPr>
          <p:cNvPr id="7"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134062"/>
            <a:ext cx="609600" cy="58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6302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686800" cy="7315200"/>
          </a:xfrm>
        </p:spPr>
        <p:txBody>
          <a:bodyPr>
            <a:normAutofit/>
          </a:bodyPr>
          <a:lstStyle/>
          <a:p>
            <a:pPr marL="109728" indent="0" eaLnBrk="1" fontAlgn="auto" hangingPunct="1">
              <a:spcAft>
                <a:spcPts val="0"/>
              </a:spcAft>
              <a:buNone/>
              <a:defRPr/>
            </a:pPr>
            <a:r>
              <a:rPr lang="en-US" sz="3400" b="1" dirty="0" smtClean="0"/>
              <a:t>Other sources of INFORMATION/DATA:</a:t>
            </a:r>
          </a:p>
          <a:p>
            <a:pPr marL="109728" indent="0" eaLnBrk="1" fontAlgn="auto" hangingPunct="1">
              <a:spcAft>
                <a:spcPts val="0"/>
              </a:spcAft>
              <a:buNone/>
              <a:defRPr/>
            </a:pPr>
            <a:endParaRPr lang="en-US" sz="1200" b="1" dirty="0"/>
          </a:p>
          <a:p>
            <a:pPr marL="109728" indent="0" eaLnBrk="1" fontAlgn="auto" hangingPunct="1">
              <a:spcAft>
                <a:spcPts val="0"/>
              </a:spcAft>
              <a:buNone/>
              <a:defRPr/>
            </a:pPr>
            <a:r>
              <a:rPr lang="en-US" sz="3400" b="1" dirty="0" smtClean="0"/>
              <a:t>Other Municipal Sources – </a:t>
            </a:r>
            <a:r>
              <a:rPr lang="en-US" sz="3400" b="1" dirty="0"/>
              <a:t>P</a:t>
            </a:r>
            <a:r>
              <a:rPr lang="en-US" sz="3400" b="1" dirty="0" smtClean="0"/>
              <a:t>arks &amp; recreation,  law enforcement, </a:t>
            </a:r>
          </a:p>
          <a:p>
            <a:pPr marL="109728" indent="0" eaLnBrk="1" fontAlgn="auto" hangingPunct="1">
              <a:spcAft>
                <a:spcPts val="0"/>
              </a:spcAft>
              <a:buNone/>
              <a:defRPr/>
            </a:pPr>
            <a:endParaRPr lang="en-US" sz="3400" b="1" dirty="0"/>
          </a:p>
          <a:p>
            <a:pPr marL="109728" indent="0" eaLnBrk="1" fontAlgn="auto" hangingPunct="1">
              <a:spcAft>
                <a:spcPts val="0"/>
              </a:spcAft>
              <a:buNone/>
              <a:defRPr/>
            </a:pPr>
            <a:r>
              <a:rPr lang="en-US" sz="3400" b="1" dirty="0" smtClean="0"/>
              <a:t>Other Government --  State, county, city heath depts., human services,  work force agencies,  </a:t>
            </a:r>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1000" b="1" dirty="0" smtClean="0"/>
          </a:p>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Use Data … </a:t>
            </a:r>
            <a:endParaRPr lang="en-US" dirty="0"/>
          </a:p>
        </p:txBody>
      </p:sp>
      <p:pic>
        <p:nvPicPr>
          <p:cNvPr id="6"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pic>
        <p:nvPicPr>
          <p:cNvPr id="7"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134062"/>
            <a:ext cx="609600" cy="58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0124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686800" cy="6172200"/>
          </a:xfrm>
        </p:spPr>
        <p:txBody>
          <a:bodyPr>
            <a:normAutofit fontScale="77500" lnSpcReduction="20000"/>
          </a:bodyPr>
          <a:lstStyle/>
          <a:p>
            <a:pPr marL="109728" indent="0" eaLnBrk="1" fontAlgn="auto" hangingPunct="1">
              <a:spcAft>
                <a:spcPts val="0"/>
              </a:spcAft>
              <a:buNone/>
              <a:defRPr/>
            </a:pPr>
            <a:r>
              <a:rPr lang="en-US" sz="3400" b="1" dirty="0" smtClean="0"/>
              <a:t>Your Station Demand </a:t>
            </a:r>
          </a:p>
          <a:p>
            <a:pPr marL="109728" indent="0" eaLnBrk="1" fontAlgn="auto" hangingPunct="1">
              <a:spcAft>
                <a:spcPts val="0"/>
              </a:spcAft>
              <a:buNone/>
              <a:defRPr/>
            </a:pPr>
            <a:r>
              <a:rPr lang="en-US" sz="3800" b="1" dirty="0" smtClean="0"/>
              <a:t>What other risks are there in your community?</a:t>
            </a:r>
          </a:p>
          <a:p>
            <a:pPr marL="109728" indent="0" eaLnBrk="1" fontAlgn="auto" hangingPunct="1">
              <a:spcAft>
                <a:spcPts val="0"/>
              </a:spcAft>
              <a:buNone/>
              <a:defRPr/>
            </a:pPr>
            <a:r>
              <a:rPr lang="en-US" sz="3800" b="1" dirty="0" smtClean="0"/>
              <a:t>Falls</a:t>
            </a:r>
          </a:p>
          <a:p>
            <a:pPr marL="109728" indent="0" eaLnBrk="1" fontAlgn="auto" hangingPunct="1">
              <a:spcAft>
                <a:spcPts val="0"/>
              </a:spcAft>
              <a:buNone/>
              <a:defRPr/>
            </a:pPr>
            <a:r>
              <a:rPr lang="en-US" sz="3800" b="1" dirty="0" smtClean="0"/>
              <a:t>	MVA</a:t>
            </a:r>
          </a:p>
          <a:p>
            <a:pPr marL="109728" indent="0" eaLnBrk="1" fontAlgn="auto" hangingPunct="1">
              <a:spcAft>
                <a:spcPts val="0"/>
              </a:spcAft>
              <a:buNone/>
              <a:defRPr/>
            </a:pPr>
            <a:r>
              <a:rPr lang="en-US" sz="3800" b="1" dirty="0" smtClean="0"/>
              <a:t>		drowning</a:t>
            </a:r>
          </a:p>
          <a:p>
            <a:pPr marL="109728" indent="0" eaLnBrk="1" fontAlgn="auto" hangingPunct="1">
              <a:spcAft>
                <a:spcPts val="0"/>
              </a:spcAft>
              <a:buNone/>
              <a:defRPr/>
            </a:pPr>
            <a:endParaRPr lang="en-US" sz="3800" b="1" dirty="0" smtClean="0"/>
          </a:p>
          <a:p>
            <a:pPr marL="109728" indent="0" eaLnBrk="1" fontAlgn="auto" hangingPunct="1">
              <a:spcAft>
                <a:spcPts val="0"/>
              </a:spcAft>
              <a:buNone/>
              <a:defRPr/>
            </a:pPr>
            <a:r>
              <a:rPr lang="en-US" sz="3800" b="1" dirty="0" smtClean="0"/>
              <a:t>bicycles and skateboards</a:t>
            </a:r>
          </a:p>
          <a:p>
            <a:pPr marL="109728" indent="0" eaLnBrk="1" fontAlgn="auto" hangingPunct="1">
              <a:spcAft>
                <a:spcPts val="0"/>
              </a:spcAft>
              <a:buNone/>
              <a:defRPr/>
            </a:pPr>
            <a:endParaRPr lang="en-US" sz="3800" b="1" dirty="0" smtClean="0"/>
          </a:p>
          <a:p>
            <a:pPr marL="109728" indent="0" eaLnBrk="1" fontAlgn="auto" hangingPunct="1">
              <a:spcAft>
                <a:spcPts val="0"/>
              </a:spcAft>
              <a:buNone/>
              <a:defRPr/>
            </a:pPr>
            <a:r>
              <a:rPr lang="en-US" sz="3800" b="1" dirty="0" smtClean="0"/>
              <a:t>					ATV’s</a:t>
            </a:r>
          </a:p>
          <a:p>
            <a:pPr marL="109728" indent="0" eaLnBrk="1" fontAlgn="auto" hangingPunct="1">
              <a:spcAft>
                <a:spcPts val="0"/>
              </a:spcAft>
              <a:buNone/>
              <a:defRPr/>
            </a:pPr>
            <a:endParaRPr lang="en-US" sz="3800" b="1" dirty="0" smtClean="0"/>
          </a:p>
          <a:p>
            <a:pPr marL="109728" indent="0" eaLnBrk="1" fontAlgn="auto" hangingPunct="1">
              <a:spcAft>
                <a:spcPts val="0"/>
              </a:spcAft>
              <a:buNone/>
              <a:defRPr/>
            </a:pPr>
            <a:r>
              <a:rPr lang="en-US" sz="3400" b="1" dirty="0" smtClean="0"/>
              <a:t>Insert unintentional injury chart from CDC</a:t>
            </a:r>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1000" b="1" dirty="0" smtClean="0"/>
          </a:p>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Use Data … </a:t>
            </a:r>
            <a:endParaRPr lang="en-US" dirty="0"/>
          </a:p>
        </p:txBody>
      </p:sp>
      <p:pic>
        <p:nvPicPr>
          <p:cNvPr id="6"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pic>
        <p:nvPicPr>
          <p:cNvPr id="7"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134062"/>
            <a:ext cx="609600" cy="58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900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pPr eaLnBrk="1" fontAlgn="auto" hangingPunct="1">
              <a:spcAft>
                <a:spcPts val="0"/>
              </a:spcAft>
              <a:defRPr/>
            </a:pPr>
            <a:r>
              <a:rPr lang="en-US" sz="3200" dirty="0" smtClean="0"/>
              <a:t>Merseyside Fire and Rescue, Video Part 1.</a:t>
            </a:r>
            <a:endParaRPr lang="en-US" sz="3200" dirty="0"/>
          </a:p>
        </p:txBody>
      </p:sp>
      <p:pic>
        <p:nvPicPr>
          <p:cNvPr id="6" name="Merseyside Part 1.wmv">
            <a:hlinkClick r:id="" action="ppaction://media"/>
          </p:cNvPr>
          <p:cNvPicPr>
            <a:picLocks noGrp="1" noRot="1" noChangeAspect="1"/>
          </p:cNvPicPr>
          <p:nvPr>
            <p:ph idx="1"/>
            <a:videoFile r:link="rId1"/>
          </p:nvPr>
        </p:nvPicPr>
        <p:blipFill>
          <a:blip r:embed="rId3" cstate="print"/>
          <a:stretch>
            <a:fillRect/>
          </a:stretch>
        </p:blipFill>
        <p:spPr>
          <a:xfrm>
            <a:off x="3048000" y="2600325"/>
            <a:ext cx="3048000" cy="2286000"/>
          </a:xfrm>
          <a:prstGeom prst="rect">
            <a:avLst/>
          </a:prstGeom>
        </p:spPr>
      </p:pic>
      <p:pic>
        <p:nvPicPr>
          <p:cNvPr id="7" name="Picture 2" descr="C:\Users\Ed\Documents\writer-tech\logos\vision 2020\Symposium logo croppe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23820753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lstStyle/>
          <a:p>
            <a:pPr eaLnBrk="1" hangingPunct="1">
              <a:buNone/>
            </a:pPr>
            <a:r>
              <a:rPr lang="en-US" sz="3200" b="1" dirty="0" smtClean="0">
                <a:solidFill>
                  <a:srgbClr val="0070C0"/>
                </a:solidFill>
              </a:rPr>
              <a:t>Identify and </a:t>
            </a:r>
            <a:r>
              <a:rPr lang="en-US" sz="3200" b="1" u="sng" dirty="0" smtClean="0">
                <a:solidFill>
                  <a:srgbClr val="0070C0"/>
                </a:solidFill>
              </a:rPr>
              <a:t>Prioritize Risk</a:t>
            </a:r>
          </a:p>
          <a:p>
            <a:pPr eaLnBrk="1" hangingPunct="1">
              <a:buFont typeface="Wingdings 3" pitchFamily="18" charset="2"/>
              <a:buNone/>
            </a:pPr>
            <a:r>
              <a:rPr lang="en-US" b="1" dirty="0" smtClean="0"/>
              <a:t>	</a:t>
            </a:r>
          </a:p>
          <a:p>
            <a:pPr marL="623887" indent="-514350" eaLnBrk="1" hangingPunct="1">
              <a:spcBef>
                <a:spcPts val="1200"/>
              </a:spcBef>
              <a:spcAft>
                <a:spcPts val="1200"/>
              </a:spcAft>
            </a:pPr>
            <a:r>
              <a:rPr lang="en-US" b="1" dirty="0" smtClean="0"/>
              <a:t>Think about the probability of an event occurring and its potential consequence/impact </a:t>
            </a:r>
          </a:p>
          <a:p>
            <a:pPr marL="623887" indent="-514350" eaLnBrk="1" hangingPunct="1">
              <a:spcBef>
                <a:spcPts val="1200"/>
              </a:spcBef>
              <a:spcAft>
                <a:spcPts val="1200"/>
              </a:spcAft>
            </a:pPr>
            <a:r>
              <a:rPr lang="en-US" b="1" dirty="0" smtClean="0"/>
              <a:t>Solicit input from firefighters, inspectors, investigators, community partners</a:t>
            </a:r>
          </a:p>
          <a:p>
            <a:pPr marL="623887" indent="-514350" eaLnBrk="1" hangingPunct="1">
              <a:spcBef>
                <a:spcPts val="1200"/>
              </a:spcBef>
              <a:spcAft>
                <a:spcPts val="1200"/>
              </a:spcAft>
            </a:pPr>
            <a:r>
              <a:rPr lang="en-US" b="1" dirty="0" smtClean="0"/>
              <a:t>Consider assigning weights and probabilities to come up with a scoring method for prioritizing risks  </a:t>
            </a:r>
          </a:p>
          <a:p>
            <a:pPr eaLnBrk="1" hangingPunct="1">
              <a:buFont typeface="Wingdings 3" pitchFamily="18" charset="2"/>
              <a:buNone/>
            </a:pPr>
            <a:endParaRPr lang="en-US" dirty="0" smtClean="0"/>
          </a:p>
          <a:p>
            <a:pPr eaLnBrk="1" hangingPunct="1"/>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The CRR Process … </a:t>
            </a:r>
            <a:endParaRPr lang="en-US" dirty="0"/>
          </a:p>
        </p:txBody>
      </p:sp>
      <p:grpSp>
        <p:nvGrpSpPr>
          <p:cNvPr id="4" name="Group 5"/>
          <p:cNvGrpSpPr>
            <a:grpSpLocks/>
          </p:cNvGrpSpPr>
          <p:nvPr/>
        </p:nvGrpSpPr>
        <p:grpSpPr bwMode="auto">
          <a:xfrm>
            <a:off x="6400800" y="5867400"/>
            <a:ext cx="2593975" cy="846138"/>
            <a:chOff x="109751824" y="113062147"/>
            <a:chExt cx="2593386" cy="845786"/>
          </a:xfrm>
        </p:grpSpPr>
        <p:pic>
          <p:nvPicPr>
            <p:cNvPr id="410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51824" y="113062147"/>
              <a:ext cx="876995" cy="845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410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49748" y="113062560"/>
              <a:ext cx="1495462" cy="844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13091585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143000"/>
            <a:ext cx="8229600" cy="4525962"/>
          </a:xfrm>
        </p:spPr>
        <p:txBody>
          <a:bodyPr/>
          <a:lstStyle/>
          <a:p>
            <a:pPr marL="342900" lvl="0" indent="-342900">
              <a:lnSpc>
                <a:spcPct val="110000"/>
              </a:lnSpc>
              <a:spcBef>
                <a:spcPts val="0"/>
              </a:spcBef>
              <a:spcAft>
                <a:spcPts val="400"/>
              </a:spcAft>
              <a:buClr>
                <a:srgbClr val="2DA2BF"/>
              </a:buClr>
              <a:buNone/>
            </a:pPr>
            <a:r>
              <a:rPr lang="en-US" sz="4000" dirty="0" smtClean="0">
                <a:solidFill>
                  <a:srgbClr val="0070C0"/>
                </a:solidFill>
                <a:ea typeface="Calibri"/>
                <a:cs typeface="Times New Roman"/>
              </a:rPr>
              <a:t>Section 4:  </a:t>
            </a:r>
            <a:r>
              <a:rPr lang="en-US" sz="4000" dirty="0" smtClean="0">
                <a:ea typeface="Calibri"/>
                <a:cs typeface="Times New Roman"/>
              </a:rPr>
              <a:t>Determine </a:t>
            </a:r>
            <a:r>
              <a:rPr lang="en-US" sz="4000" dirty="0" smtClean="0">
                <a:solidFill>
                  <a:prstClr val="black"/>
                </a:solidFill>
              </a:rPr>
              <a:t>Strategies &amp; Implementation</a:t>
            </a:r>
          </a:p>
          <a:p>
            <a:pPr marL="342900" lvl="0" indent="-342900">
              <a:lnSpc>
                <a:spcPct val="110000"/>
              </a:lnSpc>
              <a:spcBef>
                <a:spcPts val="0"/>
              </a:spcBef>
              <a:spcAft>
                <a:spcPts val="400"/>
              </a:spcAft>
              <a:buClr>
                <a:srgbClr val="2DA2BF"/>
              </a:buClr>
              <a:buNone/>
            </a:pPr>
            <a:endParaRPr lang="en-US" sz="4000" dirty="0" smtClean="0">
              <a:solidFill>
                <a:prstClr val="black"/>
              </a:solidFill>
            </a:endParaRPr>
          </a:p>
          <a:p>
            <a:endParaRPr lang="en-US" dirty="0"/>
          </a:p>
        </p:txBody>
      </p:sp>
      <p:sp>
        <p:nvSpPr>
          <p:cNvPr id="3" name="Title 2"/>
          <p:cNvSpPr>
            <a:spLocks noGrp="1"/>
          </p:cNvSpPr>
          <p:nvPr>
            <p:ph type="title"/>
          </p:nvPr>
        </p:nvSpPr>
        <p:spPr>
          <a:xfrm>
            <a:off x="457200" y="0"/>
            <a:ext cx="8229600" cy="1143000"/>
          </a:xfrm>
        </p:spPr>
        <p:txBody>
          <a:bodyPr/>
          <a:lstStyle/>
          <a:p>
            <a:r>
              <a:rPr lang="en-US" dirty="0" smtClean="0"/>
              <a:t>CRR Station Plan</a:t>
            </a:r>
            <a:endParaRPr lang="en-US" dirty="0"/>
          </a:p>
        </p:txBody>
      </p:sp>
      <p:grpSp>
        <p:nvGrpSpPr>
          <p:cNvPr id="4" name="Group 5"/>
          <p:cNvGrpSpPr>
            <a:grpSpLocks/>
          </p:cNvGrpSpPr>
          <p:nvPr/>
        </p:nvGrpSpPr>
        <p:grpSpPr bwMode="auto">
          <a:xfrm>
            <a:off x="6400800" y="5867400"/>
            <a:ext cx="2593975" cy="846138"/>
            <a:chOff x="109751824" y="113062147"/>
            <a:chExt cx="2593386" cy="845786"/>
          </a:xfrm>
        </p:grpSpPr>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51824" y="113062147"/>
              <a:ext cx="876995" cy="845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49748" y="113062560"/>
              <a:ext cx="1495462" cy="844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3856140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4525963"/>
          </a:xfrm>
        </p:spPr>
        <p:txBody>
          <a:bodyPr>
            <a:normAutofit fontScale="85000" lnSpcReduction="20000"/>
          </a:bodyPr>
          <a:lstStyle/>
          <a:p>
            <a:pPr marL="365760" indent="-256032" eaLnBrk="1" fontAlgn="auto" hangingPunct="1">
              <a:spcAft>
                <a:spcPts val="0"/>
              </a:spcAft>
              <a:buNone/>
              <a:defRPr/>
            </a:pPr>
            <a:r>
              <a:rPr lang="en-US" sz="3800" b="1" dirty="0">
                <a:solidFill>
                  <a:srgbClr val="0070C0"/>
                </a:solidFill>
              </a:rPr>
              <a:t>6</a:t>
            </a:r>
            <a:r>
              <a:rPr lang="en-US" sz="3800" b="1" dirty="0" smtClean="0">
                <a:solidFill>
                  <a:srgbClr val="0070C0"/>
                </a:solidFill>
              </a:rPr>
              <a:t>.</a:t>
            </a:r>
            <a:r>
              <a:rPr lang="en-US" sz="3800" dirty="0" smtClean="0"/>
              <a:t> </a:t>
            </a:r>
            <a:r>
              <a:rPr lang="en-US" sz="3800" b="1" dirty="0" smtClean="0">
                <a:solidFill>
                  <a:srgbClr val="0070C0"/>
                </a:solidFill>
              </a:rPr>
              <a:t>Develop </a:t>
            </a:r>
            <a:r>
              <a:rPr lang="en-US" sz="3800" b="1" u="sng" dirty="0" smtClean="0">
                <a:solidFill>
                  <a:srgbClr val="0070C0"/>
                </a:solidFill>
              </a:rPr>
              <a:t>Strategies &amp; Tactics </a:t>
            </a:r>
            <a:r>
              <a:rPr lang="en-US" sz="3800" b="1" dirty="0" smtClean="0">
                <a:solidFill>
                  <a:srgbClr val="0070C0"/>
                </a:solidFill>
              </a:rPr>
              <a:t>to Mitigate Risks</a:t>
            </a:r>
          </a:p>
          <a:p>
            <a:pPr marL="365760" indent="-256032" eaLnBrk="1" fontAlgn="auto" hangingPunct="1">
              <a:spcAft>
                <a:spcPts val="0"/>
              </a:spcAft>
              <a:buFont typeface="Wingdings 3"/>
              <a:buNone/>
              <a:defRPr/>
            </a:pPr>
            <a:r>
              <a:rPr lang="en-US" sz="2500" dirty="0" smtClean="0"/>
              <a:t>	</a:t>
            </a:r>
          </a:p>
          <a:p>
            <a:pPr marL="365760" indent="-256032" eaLnBrk="1" fontAlgn="auto" hangingPunct="1">
              <a:spcAft>
                <a:spcPts val="0"/>
              </a:spcAft>
              <a:buFont typeface="Wingdings 3"/>
              <a:buNone/>
              <a:defRPr/>
            </a:pPr>
            <a:r>
              <a:rPr lang="en-US" sz="2500" dirty="0" smtClean="0"/>
              <a:t>	For each risk identified, think about what could be done to prevent or reduce the risk.  Use the </a:t>
            </a:r>
            <a:r>
              <a:rPr lang="en-US" sz="2500" b="1" dirty="0" smtClean="0"/>
              <a:t>Five E 's</a:t>
            </a:r>
            <a:r>
              <a:rPr lang="en-US" sz="2500" dirty="0" smtClean="0"/>
              <a:t> </a:t>
            </a:r>
            <a:r>
              <a:rPr lang="en-US" sz="2500" b="1" dirty="0" smtClean="0"/>
              <a:t>:</a:t>
            </a:r>
            <a:endParaRPr lang="en-US" sz="2500" dirty="0" smtClean="0"/>
          </a:p>
          <a:p>
            <a:pPr marL="365760" indent="-256032" eaLnBrk="1" fontAlgn="auto" hangingPunct="1">
              <a:spcAft>
                <a:spcPts val="0"/>
              </a:spcAft>
              <a:buFont typeface="Wingdings 3"/>
              <a:buNone/>
              <a:defRPr/>
            </a:pPr>
            <a:endParaRPr lang="en-US" sz="1300" dirty="0" smtClean="0"/>
          </a:p>
          <a:p>
            <a:pPr marL="621792" lvl="1" eaLnBrk="1" fontAlgn="auto" hangingPunct="1">
              <a:spcBef>
                <a:spcPts val="324"/>
              </a:spcBef>
              <a:spcAft>
                <a:spcPts val="0"/>
              </a:spcAft>
              <a:buFont typeface="Verdana"/>
              <a:buChar char="◦"/>
              <a:defRPr/>
            </a:pPr>
            <a:r>
              <a:rPr lang="en-US" sz="2800" b="1" dirty="0" smtClean="0"/>
              <a:t>Emergency Response</a:t>
            </a:r>
            <a:r>
              <a:rPr lang="en-US" sz="2800" dirty="0" smtClean="0"/>
              <a:t>:  </a:t>
            </a:r>
            <a:r>
              <a:rPr lang="en-US" sz="2800" i="1" dirty="0" smtClean="0"/>
              <a:t>Would changes in our emergency response protocols help?</a:t>
            </a:r>
            <a:endParaRPr lang="en-US" sz="2800" dirty="0" smtClean="0"/>
          </a:p>
          <a:p>
            <a:pPr marL="621792" lvl="1" eaLnBrk="1" fontAlgn="auto" hangingPunct="1">
              <a:spcBef>
                <a:spcPts val="324"/>
              </a:spcBef>
              <a:spcAft>
                <a:spcPts val="0"/>
              </a:spcAft>
              <a:buFont typeface="Verdana"/>
              <a:buChar char="◦"/>
              <a:defRPr/>
            </a:pPr>
            <a:r>
              <a:rPr lang="en-US" sz="2800" b="1" dirty="0" smtClean="0"/>
              <a:t>Engineering</a:t>
            </a:r>
            <a:r>
              <a:rPr lang="en-US" sz="2800" dirty="0" smtClean="0"/>
              <a:t>:  </a:t>
            </a:r>
            <a:r>
              <a:rPr lang="en-US" sz="2800" i="1" dirty="0" smtClean="0"/>
              <a:t>Are there engineering/technology solutions that could help? </a:t>
            </a:r>
            <a:endParaRPr lang="en-US" sz="2800" dirty="0" smtClean="0"/>
          </a:p>
          <a:p>
            <a:pPr marL="621792" lvl="1" eaLnBrk="1" fontAlgn="auto" hangingPunct="1">
              <a:spcBef>
                <a:spcPts val="324"/>
              </a:spcBef>
              <a:spcAft>
                <a:spcPts val="0"/>
              </a:spcAft>
              <a:buFont typeface="Verdana"/>
              <a:buChar char="◦"/>
              <a:defRPr/>
            </a:pPr>
            <a:r>
              <a:rPr lang="en-US" sz="2800" b="1" dirty="0" smtClean="0"/>
              <a:t>Education:</a:t>
            </a:r>
            <a:r>
              <a:rPr lang="en-US" sz="2800" dirty="0" smtClean="0"/>
              <a:t>  </a:t>
            </a:r>
            <a:r>
              <a:rPr lang="en-US" sz="2800" i="1" dirty="0" smtClean="0"/>
              <a:t>Would educating the public help – if so who, what, when, how?</a:t>
            </a:r>
            <a:endParaRPr lang="en-US" sz="2800" dirty="0" smtClean="0"/>
          </a:p>
          <a:p>
            <a:pPr marL="621792" lvl="1" eaLnBrk="1" fontAlgn="auto" hangingPunct="1">
              <a:spcBef>
                <a:spcPts val="324"/>
              </a:spcBef>
              <a:spcAft>
                <a:spcPts val="0"/>
              </a:spcAft>
              <a:buFont typeface="Verdana"/>
              <a:buChar char="◦"/>
              <a:defRPr/>
            </a:pPr>
            <a:r>
              <a:rPr lang="en-US" sz="2800" b="1" dirty="0" smtClean="0"/>
              <a:t>Economic Incentives:</a:t>
            </a:r>
            <a:r>
              <a:rPr lang="en-US" sz="2800" i="1" dirty="0" smtClean="0"/>
              <a:t> Could economic incentives improve compliance and/or raise awareness?</a:t>
            </a:r>
            <a:endParaRPr lang="en-US" sz="2800" dirty="0" smtClean="0"/>
          </a:p>
          <a:p>
            <a:pPr marL="621792" lvl="1" eaLnBrk="1" fontAlgn="auto" hangingPunct="1">
              <a:spcBef>
                <a:spcPts val="324"/>
              </a:spcBef>
              <a:spcAft>
                <a:spcPts val="0"/>
              </a:spcAft>
              <a:buFont typeface="Verdana"/>
              <a:buChar char="◦"/>
              <a:defRPr/>
            </a:pPr>
            <a:r>
              <a:rPr lang="en-US" sz="2800" b="1" dirty="0" smtClean="0"/>
              <a:t>Enforcement:</a:t>
            </a:r>
            <a:r>
              <a:rPr lang="en-US" sz="2800" dirty="0" smtClean="0"/>
              <a:t>  </a:t>
            </a:r>
            <a:r>
              <a:rPr lang="en-US" sz="2800" i="1" dirty="0" smtClean="0"/>
              <a:t>Is stronger enforcement required?</a:t>
            </a:r>
            <a:endParaRPr lang="en-US" sz="2800" dirty="0" smtClean="0"/>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CRR Station Plan… </a:t>
            </a:r>
            <a:endParaRPr lang="en-US" dirty="0"/>
          </a:p>
        </p:txBody>
      </p:sp>
      <p:grpSp>
        <p:nvGrpSpPr>
          <p:cNvPr id="4" name="Group 5"/>
          <p:cNvGrpSpPr>
            <a:grpSpLocks/>
          </p:cNvGrpSpPr>
          <p:nvPr/>
        </p:nvGrpSpPr>
        <p:grpSpPr bwMode="auto">
          <a:xfrm>
            <a:off x="6400800" y="5867400"/>
            <a:ext cx="2593975" cy="846138"/>
            <a:chOff x="109751824" y="113062147"/>
            <a:chExt cx="2593386" cy="845786"/>
          </a:xfrm>
        </p:grpSpPr>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51824" y="113062147"/>
              <a:ext cx="876995" cy="845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49748" y="113062560"/>
              <a:ext cx="1495462" cy="844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143000"/>
            <a:ext cx="8229600" cy="4525962"/>
          </a:xfrm>
        </p:spPr>
        <p:txBody>
          <a:bodyPr/>
          <a:lstStyle/>
          <a:p>
            <a:pPr marL="342900" indent="-342900">
              <a:lnSpc>
                <a:spcPct val="110000"/>
              </a:lnSpc>
              <a:spcBef>
                <a:spcPts val="0"/>
              </a:spcBef>
              <a:spcAft>
                <a:spcPts val="400"/>
              </a:spcAft>
              <a:buClr>
                <a:srgbClr val="2DA2BF"/>
              </a:buClr>
              <a:buNone/>
            </a:pPr>
            <a:r>
              <a:rPr lang="en-US" sz="4000" dirty="0" smtClean="0">
                <a:solidFill>
                  <a:srgbClr val="0070C0"/>
                </a:solidFill>
                <a:ea typeface="Calibri"/>
                <a:cs typeface="Times New Roman"/>
              </a:rPr>
              <a:t>Section 5:  </a:t>
            </a:r>
            <a:r>
              <a:rPr lang="en-US" sz="4000" dirty="0" smtClean="0">
                <a:solidFill>
                  <a:prstClr val="black"/>
                </a:solidFill>
              </a:rPr>
              <a:t>Monitoring &amp; Evaluation</a:t>
            </a:r>
          </a:p>
          <a:p>
            <a:pPr marL="342900" lvl="0" indent="-342900">
              <a:lnSpc>
                <a:spcPct val="110000"/>
              </a:lnSpc>
              <a:spcBef>
                <a:spcPts val="0"/>
              </a:spcBef>
              <a:spcAft>
                <a:spcPts val="400"/>
              </a:spcAft>
              <a:buClr>
                <a:srgbClr val="2DA2BF"/>
              </a:buClr>
              <a:buNone/>
            </a:pPr>
            <a:endParaRPr lang="en-US" sz="4000" dirty="0" smtClean="0">
              <a:solidFill>
                <a:prstClr val="black"/>
              </a:solidFill>
            </a:endParaRPr>
          </a:p>
          <a:p>
            <a:endParaRPr lang="en-US" dirty="0"/>
          </a:p>
        </p:txBody>
      </p:sp>
      <p:sp>
        <p:nvSpPr>
          <p:cNvPr id="3" name="Title 2"/>
          <p:cNvSpPr>
            <a:spLocks noGrp="1"/>
          </p:cNvSpPr>
          <p:nvPr>
            <p:ph type="title"/>
          </p:nvPr>
        </p:nvSpPr>
        <p:spPr>
          <a:xfrm>
            <a:off x="457200" y="0"/>
            <a:ext cx="8229600" cy="1143000"/>
          </a:xfrm>
        </p:spPr>
        <p:txBody>
          <a:bodyPr/>
          <a:lstStyle/>
          <a:p>
            <a:r>
              <a:rPr lang="en-US" dirty="0" smtClean="0"/>
              <a:t>CRR Station Plan</a:t>
            </a:r>
            <a:endParaRPr lang="en-US" dirty="0"/>
          </a:p>
        </p:txBody>
      </p:sp>
      <p:grpSp>
        <p:nvGrpSpPr>
          <p:cNvPr id="4" name="Group 5"/>
          <p:cNvGrpSpPr>
            <a:grpSpLocks/>
          </p:cNvGrpSpPr>
          <p:nvPr/>
        </p:nvGrpSpPr>
        <p:grpSpPr bwMode="auto">
          <a:xfrm>
            <a:off x="6400800" y="5867400"/>
            <a:ext cx="2593975" cy="846138"/>
            <a:chOff x="109751824" y="113062147"/>
            <a:chExt cx="2593386" cy="845786"/>
          </a:xfrm>
        </p:grpSpPr>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51824" y="113062147"/>
              <a:ext cx="876995" cy="845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49748" y="113062560"/>
              <a:ext cx="1495462" cy="844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3856140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5400" b="1" dirty="0" smtClean="0"/>
          </a:p>
          <a:p>
            <a:pPr>
              <a:buNone/>
            </a:pPr>
            <a:r>
              <a:rPr lang="en-US" sz="5400" b="1" dirty="0" smtClean="0"/>
              <a:t>VII. CRR in the USA</a:t>
            </a:r>
          </a:p>
          <a:p>
            <a:pPr>
              <a:buNone/>
            </a:pPr>
            <a:endParaRPr lang="en-US" sz="2400" b="1" dirty="0"/>
          </a:p>
        </p:txBody>
      </p:sp>
      <p:sp>
        <p:nvSpPr>
          <p:cNvPr id="3" name="Title 2"/>
          <p:cNvSpPr>
            <a:spLocks noGrp="1"/>
          </p:cNvSpPr>
          <p:nvPr>
            <p:ph type="title"/>
          </p:nvPr>
        </p:nvSpPr>
        <p:spPr/>
        <p:txBody>
          <a:bodyPr/>
          <a:lstStyle/>
          <a:p>
            <a:r>
              <a:rPr lang="en-US" sz="4400" dirty="0" smtClean="0"/>
              <a:t>Community Risk Reduction</a:t>
            </a:r>
            <a:endParaRPr lang="en-US" dirty="0"/>
          </a:p>
        </p:txBody>
      </p:sp>
    </p:spTree>
    <p:extLst>
      <p:ext uri="{BB962C8B-B14F-4D97-AF65-F5344CB8AC3E}">
        <p14:creationId xmlns:p14="http://schemas.microsoft.com/office/powerpoint/2010/main" val="8969784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4800" b="1" dirty="0" smtClean="0">
                <a:solidFill>
                  <a:srgbClr val="FF0000"/>
                </a:solidFill>
              </a:rPr>
              <a:t>Participant Exercise #3, Part 1.</a:t>
            </a:r>
            <a:endParaRPr lang="en-US" sz="4800" dirty="0">
              <a:solidFill>
                <a:srgbClr val="FF0000"/>
              </a:solidFill>
            </a:endParaRPr>
          </a:p>
          <a:p>
            <a:pPr>
              <a:buNone/>
            </a:pPr>
            <a:endParaRPr lang="en-US" sz="2800" dirty="0" smtClean="0"/>
          </a:p>
          <a:p>
            <a:pPr>
              <a:buNone/>
            </a:pPr>
            <a:r>
              <a:rPr lang="en-US" sz="4400" dirty="0" smtClean="0"/>
              <a:t>1.Read the case study</a:t>
            </a:r>
          </a:p>
          <a:p>
            <a:pPr>
              <a:buNone/>
            </a:pPr>
            <a:endParaRPr lang="en-US" sz="2000" dirty="0" smtClean="0"/>
          </a:p>
          <a:p>
            <a:pPr>
              <a:buNone/>
            </a:pPr>
            <a:r>
              <a:rPr lang="en-US" sz="4400" dirty="0" smtClean="0"/>
              <a:t>2. Complete the Participant Case    Study Worksheet</a:t>
            </a:r>
          </a:p>
          <a:p>
            <a:pPr>
              <a:buNone/>
            </a:pPr>
            <a:endParaRPr lang="en-US" sz="2400" dirty="0"/>
          </a:p>
          <a:p>
            <a:pPr marL="109537" indent="0">
              <a:buNone/>
            </a:pPr>
            <a:endParaRPr lang="en-US" sz="2800" b="1" dirty="0" smtClean="0"/>
          </a:p>
          <a:p>
            <a:pPr marL="109537" indent="0">
              <a:buNone/>
            </a:pPr>
            <a:endParaRPr lang="en-US" sz="2800" dirty="0">
              <a:latin typeface="Times New Roman"/>
            </a:endParaRPr>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t>The Benefits of Community </a:t>
            </a:r>
            <a:r>
              <a:rPr lang="en-US" sz="3200" dirty="0"/>
              <a:t>Risk </a:t>
            </a:r>
            <a:r>
              <a:rPr lang="en-US" sz="3200" dirty="0" smtClean="0"/>
              <a:t>Reduction</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pic>
        <p:nvPicPr>
          <p:cNvPr id="6"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8284"/>
            <a:ext cx="761694" cy="73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16257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4800" b="1" dirty="0" smtClean="0">
                <a:solidFill>
                  <a:srgbClr val="FF0000"/>
                </a:solidFill>
              </a:rPr>
              <a:t>Participant Exercise #3, Part 2.</a:t>
            </a:r>
            <a:endParaRPr lang="en-US" sz="4800" dirty="0">
              <a:solidFill>
                <a:srgbClr val="FF0000"/>
              </a:solidFill>
            </a:endParaRPr>
          </a:p>
          <a:p>
            <a:pPr>
              <a:buNone/>
            </a:pPr>
            <a:endParaRPr lang="en-US" sz="1400" dirty="0"/>
          </a:p>
          <a:p>
            <a:pPr>
              <a:buNone/>
            </a:pPr>
            <a:r>
              <a:rPr lang="en-US" sz="4000" dirty="0" smtClean="0"/>
              <a:t>3. Work as a team to “sell” the CRR project(s) in the case study to the person or group identified in your random selection from the BOX</a:t>
            </a:r>
          </a:p>
          <a:p>
            <a:pPr>
              <a:buNone/>
            </a:pPr>
            <a:endParaRPr lang="en-US" sz="1000" dirty="0" smtClean="0"/>
          </a:p>
          <a:p>
            <a:pPr>
              <a:buNone/>
            </a:pPr>
            <a:r>
              <a:rPr lang="en-US" sz="4000" dirty="0" smtClean="0"/>
              <a:t>4. Present your persuasive presentation to the class. You have 3 minutes</a:t>
            </a:r>
            <a:endParaRPr lang="en-US" sz="4000" dirty="0"/>
          </a:p>
          <a:p>
            <a:pPr marL="109537" indent="0">
              <a:buNone/>
            </a:pPr>
            <a:endParaRPr lang="en-US" sz="2800" b="1" dirty="0" smtClean="0"/>
          </a:p>
          <a:p>
            <a:pPr marL="109537" indent="0">
              <a:buNone/>
            </a:pPr>
            <a:endParaRPr lang="en-US" sz="2800" dirty="0">
              <a:latin typeface="Times New Roman"/>
            </a:endParaRPr>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t>The Benefits of Community </a:t>
            </a:r>
            <a:r>
              <a:rPr lang="en-US" sz="3200" dirty="0"/>
              <a:t>Risk </a:t>
            </a:r>
            <a:r>
              <a:rPr lang="en-US" sz="3200" dirty="0" smtClean="0"/>
              <a:t>Reduction</a:t>
            </a:r>
            <a:endParaRPr lang="en-US" sz="3200" dirty="0"/>
          </a:p>
        </p:txBody>
      </p:sp>
    </p:spTree>
    <p:extLst>
      <p:ext uri="{BB962C8B-B14F-4D97-AF65-F5344CB8AC3E}">
        <p14:creationId xmlns:p14="http://schemas.microsoft.com/office/powerpoint/2010/main" val="31991625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4800" b="1" dirty="0" smtClean="0">
                <a:solidFill>
                  <a:srgbClr val="FF0000"/>
                </a:solidFill>
              </a:rPr>
              <a:t>Participant Exercise #3, Part 2.</a:t>
            </a:r>
            <a:endParaRPr lang="en-US" sz="4800" dirty="0">
              <a:solidFill>
                <a:srgbClr val="FF0000"/>
              </a:solidFill>
            </a:endParaRPr>
          </a:p>
          <a:p>
            <a:pPr>
              <a:buNone/>
            </a:pPr>
            <a:endParaRPr lang="en-US" sz="1400" dirty="0"/>
          </a:p>
          <a:p>
            <a:pPr marL="109537" indent="0">
              <a:buNone/>
            </a:pPr>
            <a:endParaRPr lang="en-US" sz="2800" b="1" dirty="0" smtClean="0"/>
          </a:p>
          <a:p>
            <a:pPr marL="109537" indent="0">
              <a:buNone/>
            </a:pPr>
            <a:r>
              <a:rPr lang="en-US" sz="2800" b="1" dirty="0" smtClean="0"/>
              <a:t>Participants report</a:t>
            </a:r>
          </a:p>
          <a:p>
            <a:pPr marL="109537" indent="0">
              <a:buNone/>
            </a:pPr>
            <a:endParaRPr lang="en-US" sz="2800" dirty="0">
              <a:latin typeface="Times New Roman"/>
            </a:endParaRPr>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t>The Benefits of Community </a:t>
            </a:r>
            <a:r>
              <a:rPr lang="en-US" sz="3200" dirty="0"/>
              <a:t>Risk </a:t>
            </a:r>
            <a:r>
              <a:rPr lang="en-US" sz="3200" dirty="0" smtClean="0"/>
              <a:t>Reduction</a:t>
            </a:r>
            <a:endParaRPr lang="en-US" sz="3200" dirty="0"/>
          </a:p>
        </p:txBody>
      </p:sp>
    </p:spTree>
    <p:extLst>
      <p:ext uri="{BB962C8B-B14F-4D97-AF65-F5344CB8AC3E}">
        <p14:creationId xmlns:p14="http://schemas.microsoft.com/office/powerpoint/2010/main" val="319916257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5400" b="1" dirty="0" smtClean="0"/>
          </a:p>
          <a:p>
            <a:pPr>
              <a:buNone/>
            </a:pPr>
            <a:r>
              <a:rPr lang="en-US" sz="5400" b="1" dirty="0" smtClean="0"/>
              <a:t>VIII. CRR Solutions to Real Problems</a:t>
            </a:r>
          </a:p>
          <a:p>
            <a:pPr>
              <a:buNone/>
            </a:pPr>
            <a:r>
              <a:rPr lang="en-US" sz="2400" dirty="0" smtClean="0"/>
              <a:t>Show Merseyside video Part 3 – emphasizes partners and advocates</a:t>
            </a:r>
          </a:p>
          <a:p>
            <a:pPr>
              <a:buNone/>
            </a:pPr>
            <a:endParaRPr lang="en-US" sz="2400" b="1" dirty="0"/>
          </a:p>
        </p:txBody>
      </p:sp>
      <p:sp>
        <p:nvSpPr>
          <p:cNvPr id="3" name="Title 2"/>
          <p:cNvSpPr>
            <a:spLocks noGrp="1"/>
          </p:cNvSpPr>
          <p:nvPr>
            <p:ph type="title"/>
          </p:nvPr>
        </p:nvSpPr>
        <p:spPr/>
        <p:txBody>
          <a:bodyPr/>
          <a:lstStyle/>
          <a:p>
            <a:r>
              <a:rPr lang="en-US" sz="4400" dirty="0" smtClean="0"/>
              <a:t>Community Risk Reduction</a:t>
            </a:r>
            <a:endParaRPr lang="en-US" dirty="0"/>
          </a:p>
        </p:txBody>
      </p:sp>
    </p:spTree>
    <p:extLst>
      <p:ext uri="{BB962C8B-B14F-4D97-AF65-F5344CB8AC3E}">
        <p14:creationId xmlns:p14="http://schemas.microsoft.com/office/powerpoint/2010/main" val="23820753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5400" b="1" dirty="0" smtClean="0"/>
          </a:p>
          <a:p>
            <a:pPr>
              <a:buNone/>
            </a:pPr>
            <a:r>
              <a:rPr lang="en-US" sz="2400" dirty="0" smtClean="0"/>
              <a:t>Merseyside </a:t>
            </a:r>
          </a:p>
          <a:p>
            <a:pPr>
              <a:buNone/>
            </a:pPr>
            <a:r>
              <a:rPr lang="en-US" sz="2400" dirty="0" smtClean="0"/>
              <a:t>Fire and Rescue Video Part 3 </a:t>
            </a:r>
          </a:p>
          <a:p>
            <a:pPr>
              <a:buNone/>
            </a:pPr>
            <a:endParaRPr lang="en-US" sz="2400" dirty="0" smtClean="0"/>
          </a:p>
          <a:p>
            <a:pPr>
              <a:buNone/>
            </a:pPr>
            <a:endParaRPr lang="en-US" sz="2400" b="1" dirty="0"/>
          </a:p>
        </p:txBody>
      </p:sp>
      <p:sp>
        <p:nvSpPr>
          <p:cNvPr id="3" name="Title 2"/>
          <p:cNvSpPr>
            <a:spLocks noGrp="1"/>
          </p:cNvSpPr>
          <p:nvPr>
            <p:ph type="title"/>
          </p:nvPr>
        </p:nvSpPr>
        <p:spPr/>
        <p:txBody>
          <a:bodyPr/>
          <a:lstStyle/>
          <a:p>
            <a:r>
              <a:rPr lang="en-US" sz="4400" dirty="0" smtClean="0"/>
              <a:t>Community Risk Reduction</a:t>
            </a:r>
            <a:endParaRPr lang="en-US" dirty="0"/>
          </a:p>
        </p:txBody>
      </p:sp>
      <p:pic>
        <p:nvPicPr>
          <p:cNvPr id="4" name="Merseyside Part 3.wmv">
            <a:hlinkClick r:id="" action="ppaction://media"/>
          </p:cNvPr>
          <p:cNvPicPr>
            <a:picLocks noRot="1" noChangeAspect="1"/>
          </p:cNvPicPr>
          <p:nvPr>
            <a:videoFile r:link="rId1"/>
          </p:nvPr>
        </p:nvPicPr>
        <p:blipFill>
          <a:blip r:embed="rId3" cstate="print"/>
          <a:stretch>
            <a:fillRect/>
          </a:stretch>
        </p:blipFill>
        <p:spPr>
          <a:xfrm>
            <a:off x="4038600" y="3581400"/>
            <a:ext cx="3048000" cy="2286000"/>
          </a:xfrm>
          <a:prstGeom prst="rect">
            <a:avLst/>
          </a:prstGeom>
        </p:spPr>
      </p:pic>
    </p:spTree>
    <p:extLst>
      <p:ext uri="{BB962C8B-B14F-4D97-AF65-F5344CB8AC3E}">
        <p14:creationId xmlns:p14="http://schemas.microsoft.com/office/powerpoint/2010/main" val="23820753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5400" b="1" dirty="0" smtClean="0"/>
          </a:p>
          <a:p>
            <a:pPr>
              <a:buNone/>
            </a:pPr>
            <a:r>
              <a:rPr lang="en-US" sz="5400" b="1" dirty="0" smtClean="0"/>
              <a:t>II. Lesson Goals and 	Instructional Objectives</a:t>
            </a:r>
            <a:endParaRPr lang="en-US" sz="5400" b="1" dirty="0"/>
          </a:p>
        </p:txBody>
      </p:sp>
      <p:sp>
        <p:nvSpPr>
          <p:cNvPr id="4" name="Title 2"/>
          <p:cNvSpPr>
            <a:spLocks noGrp="1"/>
          </p:cNvSpPr>
          <p:nvPr>
            <p:ph type="title"/>
          </p:nvPr>
        </p:nvSpPr>
        <p:spPr/>
        <p:txBody>
          <a:bodyPr>
            <a:normAutofit/>
          </a:bodyPr>
          <a:lstStyle/>
          <a:p>
            <a:pPr eaLnBrk="1" fontAlgn="auto" hangingPunct="1">
              <a:spcAft>
                <a:spcPts val="0"/>
              </a:spcAft>
              <a:defRPr/>
            </a:pPr>
            <a:r>
              <a:rPr lang="en-US" sz="3200" dirty="0"/>
              <a:t>Community Risk </a:t>
            </a:r>
            <a:r>
              <a:rPr lang="en-US" sz="3200" dirty="0" smtClean="0"/>
              <a:t>Reduction</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344927882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6400800" cy="533400"/>
          </a:xfrm>
        </p:spPr>
        <p:txBody>
          <a:bodyPr/>
          <a:lstStyle/>
          <a:p>
            <a:pPr marL="109537" indent="0">
              <a:buNone/>
            </a:pPr>
            <a:r>
              <a:rPr lang="en-US" sz="4800" b="1" dirty="0" smtClean="0">
                <a:solidFill>
                  <a:srgbClr val="FF0000"/>
                </a:solidFill>
              </a:rPr>
              <a:t>Participant Exercise #4</a:t>
            </a:r>
          </a:p>
          <a:p>
            <a:pPr marL="109537" indent="0">
              <a:buNone/>
            </a:pPr>
            <a:endParaRPr lang="en-US" sz="4800" b="1" dirty="0" smtClean="0">
              <a:solidFill>
                <a:srgbClr val="FF0000"/>
              </a:solidFill>
            </a:endParaRPr>
          </a:p>
          <a:p>
            <a:pPr marL="109537" indent="0">
              <a:buNone/>
            </a:pPr>
            <a:endParaRPr lang="en-US" sz="4800" b="1" dirty="0" smtClean="0">
              <a:solidFill>
                <a:srgbClr val="FF0000"/>
              </a:solidFill>
            </a:endParaRPr>
          </a:p>
          <a:p>
            <a:pPr marL="109537" indent="0">
              <a:buNone/>
            </a:pPr>
            <a:endParaRPr lang="en-US" sz="3200" dirty="0">
              <a:solidFill>
                <a:srgbClr val="FF0000"/>
              </a:solidFill>
              <a:latin typeface="Times New Roman"/>
            </a:endParaRPr>
          </a:p>
          <a:p>
            <a:pPr eaLnBrk="1" hangingPunct="1">
              <a:buFont typeface="Wingdings 3" pitchFamily="18" charset="2"/>
              <a:buNone/>
            </a:pPr>
            <a:endParaRPr lang="en-US" sz="2800" b="1" dirty="0" smtClean="0">
              <a:solidFill>
                <a:srgbClr val="FF0000"/>
              </a:solidFill>
            </a:endParaRPr>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t>Community </a:t>
            </a:r>
            <a:r>
              <a:rPr lang="en-US" sz="3200" dirty="0"/>
              <a:t>Risk </a:t>
            </a:r>
            <a:r>
              <a:rPr lang="en-US" sz="3200" dirty="0" smtClean="0"/>
              <a:t>Reduction – GO!</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pic>
        <p:nvPicPr>
          <p:cNvPr id="6"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8284"/>
            <a:ext cx="761694" cy="7331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2057400"/>
            <a:ext cx="3962400" cy="2031325"/>
          </a:xfrm>
          <a:prstGeom prst="rect">
            <a:avLst/>
          </a:prstGeom>
        </p:spPr>
        <p:txBody>
          <a:bodyPr wrap="square">
            <a:spAutoFit/>
          </a:bodyPr>
          <a:lstStyle/>
          <a:p>
            <a:r>
              <a:rPr lang="en-US" dirty="0"/>
              <a:t>Read the </a:t>
            </a:r>
            <a:r>
              <a:rPr lang="en-US" dirty="0" smtClean="0"/>
              <a:t>SCENARIO</a:t>
            </a:r>
          </a:p>
          <a:p>
            <a:r>
              <a:rPr lang="en-US" dirty="0" smtClean="0"/>
              <a:t>   </a:t>
            </a:r>
          </a:p>
          <a:p>
            <a:r>
              <a:rPr lang="en-US" dirty="0" smtClean="0"/>
              <a:t> List information/data needed</a:t>
            </a:r>
            <a:endParaRPr lang="en-US" dirty="0"/>
          </a:p>
          <a:p>
            <a:r>
              <a:rPr lang="en-US" dirty="0" smtClean="0"/>
              <a:t>   </a:t>
            </a:r>
          </a:p>
          <a:p>
            <a:r>
              <a:rPr lang="en-US" dirty="0" smtClean="0"/>
              <a:t> Identify community </a:t>
            </a:r>
            <a:r>
              <a:rPr lang="en-US" dirty="0"/>
              <a:t>partners</a:t>
            </a:r>
          </a:p>
          <a:p>
            <a:r>
              <a:rPr lang="en-US" dirty="0" smtClean="0"/>
              <a:t>    </a:t>
            </a:r>
          </a:p>
          <a:p>
            <a:r>
              <a:rPr lang="en-US" dirty="0" smtClean="0"/>
              <a:t>How </a:t>
            </a:r>
            <a:r>
              <a:rPr lang="en-US" dirty="0"/>
              <a:t>will you measure outcomes?</a:t>
            </a:r>
          </a:p>
        </p:txBody>
      </p:sp>
      <p:sp>
        <p:nvSpPr>
          <p:cNvPr id="7" name="Rectangle 6"/>
          <p:cNvSpPr/>
          <p:nvPr/>
        </p:nvSpPr>
        <p:spPr>
          <a:xfrm>
            <a:off x="4495800" y="2057400"/>
            <a:ext cx="5105400" cy="2585323"/>
          </a:xfrm>
          <a:prstGeom prst="rect">
            <a:avLst/>
          </a:prstGeom>
        </p:spPr>
        <p:txBody>
          <a:bodyPr wrap="square">
            <a:spAutoFit/>
          </a:bodyPr>
          <a:lstStyle/>
          <a:p>
            <a:r>
              <a:rPr lang="en-US" dirty="0" smtClean="0"/>
              <a:t>CHOOSE an Area</a:t>
            </a:r>
          </a:p>
          <a:p>
            <a:r>
              <a:rPr lang="en-US" dirty="0"/>
              <a:t> </a:t>
            </a:r>
          </a:p>
          <a:p>
            <a:r>
              <a:rPr lang="en-US" dirty="0" smtClean="0"/>
              <a:t> Conduct a “windshield assessment</a:t>
            </a:r>
            <a:endParaRPr lang="en-US" dirty="0"/>
          </a:p>
          <a:p>
            <a:endParaRPr lang="en-US" dirty="0" smtClean="0"/>
          </a:p>
          <a:p>
            <a:r>
              <a:rPr lang="en-US" dirty="0" smtClean="0"/>
              <a:t>What do you look  for to assess risk</a:t>
            </a:r>
            <a:endParaRPr lang="en-US" dirty="0"/>
          </a:p>
          <a:p>
            <a:endParaRPr lang="en-US" dirty="0"/>
          </a:p>
          <a:p>
            <a:r>
              <a:rPr lang="en-US" dirty="0" smtClean="0"/>
              <a:t>What information does the station have</a:t>
            </a:r>
          </a:p>
          <a:p>
            <a:endParaRPr lang="en-US" dirty="0"/>
          </a:p>
          <a:p>
            <a:r>
              <a:rPr lang="en-US" dirty="0" smtClean="0"/>
              <a:t>What is a cost effective Strategy</a:t>
            </a:r>
            <a:endParaRPr lang="en-US" dirty="0"/>
          </a:p>
        </p:txBody>
      </p:sp>
    </p:spTree>
    <p:extLst>
      <p:ext uri="{BB962C8B-B14F-4D97-AF65-F5344CB8AC3E}">
        <p14:creationId xmlns:p14="http://schemas.microsoft.com/office/powerpoint/2010/main" val="342217614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pPr eaLnBrk="1" hangingPunct="1"/>
            <a:endParaRPr lang="en-US" sz="1100" dirty="0" smtClean="0"/>
          </a:p>
          <a:p>
            <a:pPr marL="0" marR="0" indent="0">
              <a:spcBef>
                <a:spcPts val="0"/>
              </a:spcBef>
              <a:spcAft>
                <a:spcPts val="0"/>
              </a:spcAft>
              <a:buNone/>
            </a:pPr>
            <a:r>
              <a:rPr lang="en-US" sz="3600" b="1" dirty="0" smtClean="0"/>
              <a:t>An approach for fulfilling the mission of the fire department through strategies designed and implemented at the station level that target and reduce key risks of that particular community.</a:t>
            </a:r>
          </a:p>
          <a:p>
            <a:pPr marL="0" marR="0" indent="0">
              <a:spcBef>
                <a:spcPts val="300"/>
              </a:spcBef>
              <a:spcAft>
                <a:spcPts val="300"/>
              </a:spcAft>
              <a:buNone/>
            </a:pPr>
            <a:endParaRPr lang="en-US" sz="2800" dirty="0"/>
          </a:p>
          <a:p>
            <a:pPr marL="0" marR="0" indent="0">
              <a:spcBef>
                <a:spcPts val="300"/>
              </a:spcBef>
              <a:spcAft>
                <a:spcPts val="300"/>
              </a:spcAft>
              <a:buNone/>
            </a:pPr>
            <a:r>
              <a:rPr lang="en-US" sz="2800" dirty="0" smtClean="0"/>
              <a:t>	</a:t>
            </a:r>
            <a:endParaRPr lang="en-US" sz="2800" dirty="0"/>
          </a:p>
          <a:p>
            <a:pPr marL="0" marR="0" indent="0">
              <a:spcBef>
                <a:spcPts val="300"/>
              </a:spcBef>
              <a:spcAft>
                <a:spcPts val="300"/>
              </a:spcAft>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533400" y="304800"/>
            <a:ext cx="8229600" cy="1143000"/>
          </a:xfrm>
        </p:spPr>
        <p:txBody>
          <a:bodyPr>
            <a:normAutofit/>
          </a:bodyPr>
          <a:lstStyle/>
          <a:p>
            <a:pPr eaLnBrk="1" fontAlgn="auto" hangingPunct="1">
              <a:spcAft>
                <a:spcPts val="0"/>
              </a:spcAft>
              <a:defRPr/>
            </a:pPr>
            <a:r>
              <a:rPr lang="en-US" dirty="0" smtClean="0"/>
              <a:t>Community Risk Reduction</a:t>
            </a:r>
            <a:endParaRPr lang="en-US"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10951929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pPr eaLnBrk="1" hangingPunct="1"/>
            <a:endParaRPr lang="en-US" dirty="0" smtClean="0"/>
          </a:p>
          <a:p>
            <a:pPr marL="0" marR="0" indent="0">
              <a:spcBef>
                <a:spcPts val="300"/>
              </a:spcBef>
              <a:spcAft>
                <a:spcPts val="300"/>
              </a:spcAft>
              <a:buNone/>
            </a:pPr>
            <a:r>
              <a:rPr lang="en-US" sz="2800" b="1" dirty="0"/>
              <a:t>Fulfilling the Mission of the Fire Department </a:t>
            </a:r>
          </a:p>
          <a:p>
            <a:pPr marL="457200" indent="-457200">
              <a:spcBef>
                <a:spcPts val="300"/>
              </a:spcBef>
              <a:spcAft>
                <a:spcPts val="300"/>
              </a:spcAft>
            </a:pPr>
            <a:r>
              <a:rPr lang="en-US" sz="2800" b="1" dirty="0" smtClean="0"/>
              <a:t>Use </a:t>
            </a:r>
            <a:r>
              <a:rPr lang="en-US" sz="2800" b="1" dirty="0"/>
              <a:t>information to Target Unique Risks of </a:t>
            </a:r>
            <a:r>
              <a:rPr lang="en-US" sz="2800" b="1" dirty="0" smtClean="0"/>
              <a:t>the </a:t>
            </a:r>
            <a:r>
              <a:rPr lang="en-US" sz="2800" b="1" dirty="0"/>
              <a:t>Community </a:t>
            </a:r>
            <a:endParaRPr lang="en-US" sz="2800" b="1" dirty="0" smtClean="0"/>
          </a:p>
          <a:p>
            <a:pPr marL="457200" indent="-457200">
              <a:spcBef>
                <a:spcPts val="300"/>
              </a:spcBef>
              <a:spcAft>
                <a:spcPts val="300"/>
              </a:spcAft>
            </a:pPr>
            <a:r>
              <a:rPr lang="en-US" sz="2800" b="1" dirty="0" smtClean="0"/>
              <a:t>Manage </a:t>
            </a:r>
            <a:r>
              <a:rPr lang="en-US" sz="2800" b="1" dirty="0"/>
              <a:t>the Risks with prevention and </a:t>
            </a:r>
            <a:r>
              <a:rPr lang="en-US" sz="2800" b="1" dirty="0" smtClean="0"/>
              <a:t>mitigation </a:t>
            </a:r>
            <a:r>
              <a:rPr lang="en-US" sz="2800" b="1" dirty="0"/>
              <a:t>Strategies</a:t>
            </a:r>
            <a:endParaRPr lang="en-US" sz="2800" b="1" dirty="0" smtClean="0"/>
          </a:p>
          <a:p>
            <a:pPr marL="457200" indent="-457200">
              <a:spcBef>
                <a:spcPts val="300"/>
              </a:spcBef>
              <a:spcAft>
                <a:spcPts val="300"/>
              </a:spcAft>
            </a:pPr>
            <a:r>
              <a:rPr lang="en-US" sz="2800" b="1" dirty="0" smtClean="0"/>
              <a:t>Projects </a:t>
            </a:r>
            <a:r>
              <a:rPr lang="en-US" sz="2800" b="1" dirty="0"/>
              <a:t>Designed At the Station Level</a:t>
            </a:r>
          </a:p>
          <a:p>
            <a:pPr marL="457200" indent="-457200">
              <a:spcBef>
                <a:spcPts val="300"/>
              </a:spcBef>
              <a:spcAft>
                <a:spcPts val="300"/>
              </a:spcAft>
            </a:pPr>
            <a:r>
              <a:rPr lang="en-US" sz="2800" b="1" dirty="0" smtClean="0"/>
              <a:t>Implemented </a:t>
            </a:r>
            <a:r>
              <a:rPr lang="en-US" sz="2800" b="1" dirty="0"/>
              <a:t>at the Station </a:t>
            </a:r>
            <a:r>
              <a:rPr lang="en-US" sz="2800" b="1" dirty="0" smtClean="0"/>
              <a:t>Level</a:t>
            </a:r>
          </a:p>
          <a:p>
            <a:pPr marL="457200" indent="-457200">
              <a:spcBef>
                <a:spcPts val="300"/>
              </a:spcBef>
              <a:spcAft>
                <a:spcPts val="300"/>
              </a:spcAft>
            </a:pPr>
            <a:r>
              <a:rPr lang="en-US" sz="2800" b="1" dirty="0" smtClean="0"/>
              <a:t>Involving community partners</a:t>
            </a:r>
          </a:p>
          <a:p>
            <a:pPr marL="0" marR="0" indent="0">
              <a:spcBef>
                <a:spcPts val="300"/>
              </a:spcBef>
              <a:spcAft>
                <a:spcPts val="300"/>
              </a:spcAft>
              <a:buNone/>
            </a:pPr>
            <a:r>
              <a:rPr lang="en-US" sz="2800" dirty="0" smtClean="0"/>
              <a:t>	</a:t>
            </a:r>
            <a:endParaRPr lang="en-US" sz="2800" dirty="0"/>
          </a:p>
          <a:p>
            <a:pPr marL="0" marR="0" indent="0">
              <a:spcBef>
                <a:spcPts val="300"/>
              </a:spcBef>
              <a:spcAft>
                <a:spcPts val="300"/>
              </a:spcAft>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457200" y="457200"/>
            <a:ext cx="8229600" cy="1143000"/>
          </a:xfrm>
        </p:spPr>
        <p:txBody>
          <a:bodyPr>
            <a:normAutofit/>
          </a:bodyPr>
          <a:lstStyle/>
          <a:p>
            <a:pPr eaLnBrk="1" fontAlgn="auto" hangingPunct="1">
              <a:spcAft>
                <a:spcPts val="0"/>
              </a:spcAft>
              <a:defRPr/>
            </a:pPr>
            <a:r>
              <a:rPr lang="en-US" dirty="0" smtClean="0"/>
              <a:t>Community Risk Reduction  </a:t>
            </a:r>
            <a:endParaRPr lang="en-US"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pic>
        <p:nvPicPr>
          <p:cNvPr id="6"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8284"/>
            <a:ext cx="761694" cy="73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02387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5400" b="1" dirty="0" smtClean="0"/>
              <a:t>IX. So you want to know 	more:</a:t>
            </a:r>
          </a:p>
          <a:p>
            <a:r>
              <a:rPr lang="en-US" sz="3200" b="1" dirty="0" err="1" smtClean="0"/>
              <a:t>Tridata</a:t>
            </a:r>
            <a:r>
              <a:rPr lang="en-US" sz="3200" b="1" dirty="0" smtClean="0"/>
              <a:t> Reports</a:t>
            </a:r>
          </a:p>
          <a:p>
            <a:r>
              <a:rPr lang="en-US" sz="3200" b="1" dirty="0" smtClean="0"/>
              <a:t>Vision 20/29  Website with Case Studies</a:t>
            </a:r>
          </a:p>
          <a:p>
            <a:r>
              <a:rPr lang="en-US" sz="3200" b="1" dirty="0" smtClean="0"/>
              <a:t>NFA Courses</a:t>
            </a:r>
          </a:p>
          <a:p>
            <a:r>
              <a:rPr lang="en-US" sz="3200" b="1" dirty="0" smtClean="0"/>
              <a:t>Other?</a:t>
            </a:r>
            <a:endParaRPr lang="en-US" sz="3200" b="1" dirty="0"/>
          </a:p>
        </p:txBody>
      </p:sp>
      <p:sp>
        <p:nvSpPr>
          <p:cNvPr id="3" name="Title 2"/>
          <p:cNvSpPr>
            <a:spLocks noGrp="1"/>
          </p:cNvSpPr>
          <p:nvPr>
            <p:ph type="title"/>
          </p:nvPr>
        </p:nvSpPr>
        <p:spPr/>
        <p:txBody>
          <a:bodyPr/>
          <a:lstStyle/>
          <a:p>
            <a:r>
              <a:rPr lang="en-US" sz="4400" dirty="0" smtClean="0"/>
              <a:t>Community Risk Reduction</a:t>
            </a:r>
            <a:endParaRPr lang="en-US" dirty="0"/>
          </a:p>
        </p:txBody>
      </p:sp>
    </p:spTree>
    <p:extLst>
      <p:ext uri="{BB962C8B-B14F-4D97-AF65-F5344CB8AC3E}">
        <p14:creationId xmlns:p14="http://schemas.microsoft.com/office/powerpoint/2010/main" val="23820753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pPr eaLnBrk="1" hangingPunct="1"/>
            <a:endParaRPr lang="en-US" dirty="0" smtClean="0"/>
          </a:p>
          <a:p>
            <a:pPr marL="0" marR="0" indent="0">
              <a:spcBef>
                <a:spcPts val="300"/>
              </a:spcBef>
              <a:spcAft>
                <a:spcPts val="300"/>
              </a:spcAft>
              <a:buNone/>
            </a:pPr>
            <a:r>
              <a:rPr lang="en-US" sz="2800" b="1" dirty="0" smtClean="0"/>
              <a:t>Merseyside Fire Rescue Video Part 4</a:t>
            </a:r>
          </a:p>
          <a:p>
            <a:pPr marL="0" marR="0" indent="0">
              <a:spcBef>
                <a:spcPts val="300"/>
              </a:spcBef>
              <a:spcAft>
                <a:spcPts val="300"/>
              </a:spcAft>
              <a:buNone/>
            </a:pPr>
            <a:r>
              <a:rPr lang="en-US" sz="2800" dirty="0" smtClean="0"/>
              <a:t>	</a:t>
            </a:r>
            <a:endParaRPr lang="en-US" sz="2800" dirty="0"/>
          </a:p>
          <a:p>
            <a:pPr marL="0" marR="0" indent="0">
              <a:spcBef>
                <a:spcPts val="300"/>
              </a:spcBef>
              <a:spcAft>
                <a:spcPts val="300"/>
              </a:spcAft>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457200" y="457200"/>
            <a:ext cx="8229600" cy="1143000"/>
          </a:xfrm>
        </p:spPr>
        <p:txBody>
          <a:bodyPr>
            <a:normAutofit/>
          </a:bodyPr>
          <a:lstStyle/>
          <a:p>
            <a:pPr eaLnBrk="1" fontAlgn="auto" hangingPunct="1">
              <a:spcAft>
                <a:spcPts val="0"/>
              </a:spcAft>
              <a:defRPr/>
            </a:pPr>
            <a:r>
              <a:rPr lang="en-US" dirty="0" smtClean="0"/>
              <a:t>Community Risk Reduction  </a:t>
            </a:r>
            <a:endParaRPr lang="en-US" dirty="0"/>
          </a:p>
        </p:txBody>
      </p:sp>
      <p:pic>
        <p:nvPicPr>
          <p:cNvPr id="5" name="Picture 2" descr="C:\Users\Ed\Documents\writer-tech\logos\vision 2020\Symposium logo croppe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pic>
        <p:nvPicPr>
          <p:cNvPr id="6" name="Picture 3" descr="C:\Users\ntrench\AppData\Local\Temp\XPgrpwise\FireGrantLogo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5948284"/>
            <a:ext cx="761694" cy="733130"/>
          </a:xfrm>
          <a:prstGeom prst="rect">
            <a:avLst/>
          </a:prstGeom>
          <a:noFill/>
          <a:extLst>
            <a:ext uri="{909E8E84-426E-40DD-AFC4-6F175D3DCCD1}">
              <a14:hiddenFill xmlns:a14="http://schemas.microsoft.com/office/drawing/2010/main">
                <a:solidFill>
                  <a:srgbClr val="FFFFFF"/>
                </a:solidFill>
              </a14:hiddenFill>
            </a:ext>
          </a:extLst>
        </p:spPr>
      </p:pic>
      <p:pic>
        <p:nvPicPr>
          <p:cNvPr id="7" name="Merseyside Part 4.wmv">
            <a:hlinkClick r:id="" action="ppaction://media"/>
          </p:cNvPr>
          <p:cNvPicPr>
            <a:picLocks noRot="1" noChangeAspect="1"/>
          </p:cNvPicPr>
          <p:nvPr>
            <a:videoFile r:link="rId1"/>
          </p:nvPr>
        </p:nvPicPr>
        <p:blipFill>
          <a:blip r:embed="rId5" cstate="print"/>
          <a:stretch>
            <a:fillRect/>
          </a:stretch>
        </p:blipFill>
        <p:spPr>
          <a:xfrm>
            <a:off x="3657600" y="3124200"/>
            <a:ext cx="3048000" cy="2286000"/>
          </a:xfrm>
          <a:prstGeom prst="rect">
            <a:avLst/>
          </a:prstGeom>
        </p:spPr>
      </p:pic>
    </p:spTree>
    <p:extLst>
      <p:ext uri="{BB962C8B-B14F-4D97-AF65-F5344CB8AC3E}">
        <p14:creationId xmlns:p14="http://schemas.microsoft.com/office/powerpoint/2010/main" val="19659227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2800" b="1" dirty="0" smtClean="0"/>
              <a:t>Conclusion</a:t>
            </a:r>
          </a:p>
          <a:p>
            <a:pPr marL="109537" indent="0">
              <a:buNone/>
            </a:pPr>
            <a:endParaRPr lang="en-US" sz="1400" dirty="0"/>
          </a:p>
          <a:p>
            <a:pPr>
              <a:buNone/>
            </a:pPr>
            <a:r>
              <a:rPr lang="en-US" sz="3200" dirty="0" smtClean="0"/>
              <a:t>“Any person who is at all conversant with fire safety knows that at least eighty-five percent of [fires] could be prevented. It is the duty of the Fire Chief to assume leadership and point out the way for the protection of life and the conservation of property of our citizens.</a:t>
            </a:r>
          </a:p>
          <a:p>
            <a:endParaRPr lang="en-US" sz="3200" dirty="0" smtClean="0"/>
          </a:p>
          <a:p>
            <a:r>
              <a:rPr lang="en-US" sz="3200" dirty="0" smtClean="0"/>
              <a:t> </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a:t>
            </a:r>
            <a:endParaRPr lang="en-US" sz="3200" dirty="0"/>
          </a:p>
        </p:txBody>
      </p:sp>
    </p:spTree>
    <p:extLst>
      <p:ext uri="{BB962C8B-B14F-4D97-AF65-F5344CB8AC3E}">
        <p14:creationId xmlns:p14="http://schemas.microsoft.com/office/powerpoint/2010/main" val="305104674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381000" y="914400"/>
            <a:ext cx="8458200" cy="5943600"/>
          </a:xfrm>
        </p:spPr>
        <p:txBody>
          <a:bodyPr/>
          <a:lstStyle/>
          <a:p>
            <a:pPr marL="109537" indent="0">
              <a:buNone/>
            </a:pPr>
            <a:endParaRPr lang="en-US" sz="1400" dirty="0"/>
          </a:p>
          <a:p>
            <a:pPr>
              <a:buNone/>
            </a:pPr>
            <a:r>
              <a:rPr lang="en-US" sz="3200" dirty="0" smtClean="0"/>
              <a:t>If the fire loss of the country is to be reduced, we must get away from the out-of-date methods of the old time red-shirt brigade. They thought the duties of the firemen were to sit around the engine houses waiting for an alarm of fire and then proceed to extinguish it as best they could; but the modern Fire Chief knows that he must be up and doing and prevent fires from starting, if he is to be successful in reducing the loss.”</a:t>
            </a:r>
          </a:p>
          <a:p>
            <a:r>
              <a:rPr lang="en-US" sz="3200" dirty="0" smtClean="0"/>
              <a:t> </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a:t>
            </a:r>
            <a:endParaRPr lang="en-US" sz="3200" dirty="0"/>
          </a:p>
        </p:txBody>
      </p:sp>
    </p:spTree>
    <p:extLst>
      <p:ext uri="{BB962C8B-B14F-4D97-AF65-F5344CB8AC3E}">
        <p14:creationId xmlns:p14="http://schemas.microsoft.com/office/powerpoint/2010/main" val="30510467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4800" dirty="0" smtClean="0"/>
          </a:p>
          <a:p>
            <a:pPr>
              <a:buNone/>
            </a:pPr>
            <a:endParaRPr lang="en-US" sz="4400" dirty="0" smtClean="0"/>
          </a:p>
          <a:p>
            <a:pPr>
              <a:buNone/>
            </a:pPr>
            <a:r>
              <a:rPr lang="en-US" sz="4400" dirty="0" smtClean="0"/>
              <a:t>	</a:t>
            </a:r>
            <a:r>
              <a:rPr lang="en-US" sz="4000" dirty="0" smtClean="0"/>
              <a:t>Chief W. D. </a:t>
            </a:r>
            <a:r>
              <a:rPr lang="en-US" sz="4000" dirty="0" err="1" smtClean="0"/>
              <a:t>Brosnan</a:t>
            </a:r>
            <a:r>
              <a:rPr lang="en-US" sz="4000" dirty="0" smtClean="0"/>
              <a:t> of Albany, 		Georgia, 1928, First Annual 			Meeting, Southeastern 			Association of Fire Chiefs</a:t>
            </a:r>
            <a:endParaRPr lang="en-US" sz="4400" dirty="0" smtClean="0"/>
          </a:p>
          <a:p>
            <a:pPr>
              <a:buNone/>
            </a:pPr>
            <a:endParaRPr lang="en-US" sz="4800" dirty="0"/>
          </a:p>
        </p:txBody>
      </p:sp>
      <p:sp>
        <p:nvSpPr>
          <p:cNvPr id="3" name="Title 2"/>
          <p:cNvSpPr>
            <a:spLocks noGrp="1"/>
          </p:cNvSpPr>
          <p:nvPr>
            <p:ph type="title"/>
          </p:nvPr>
        </p:nvSpPr>
        <p:spPr/>
        <p:txBody>
          <a:bodyPr/>
          <a:lstStyle/>
          <a:p>
            <a:r>
              <a:rPr lang="en-US" sz="4400" dirty="0" smtClean="0"/>
              <a:t>Community Risk Reduction</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381000" y="914400"/>
            <a:ext cx="8458200" cy="5943600"/>
          </a:xfrm>
        </p:spPr>
        <p:txBody>
          <a:bodyPr/>
          <a:lstStyle/>
          <a:p>
            <a:pPr marL="109537" indent="0">
              <a:buNone/>
            </a:pPr>
            <a:endParaRPr lang="en-US" sz="1400" dirty="0"/>
          </a:p>
          <a:p>
            <a:pPr>
              <a:buNone/>
            </a:pPr>
            <a:endParaRPr lang="en-US" sz="3600" dirty="0" smtClean="0"/>
          </a:p>
          <a:p>
            <a:pPr>
              <a:buNone/>
            </a:pPr>
            <a:r>
              <a:rPr lang="en-US" sz="3600" dirty="0" smtClean="0"/>
              <a:t>……but the modern Fire Officer knows that we must be up and doing …. if we are to be successful in reducing the loss…….</a:t>
            </a:r>
          </a:p>
          <a:p>
            <a:pPr>
              <a:buNone/>
            </a:pPr>
            <a:endParaRPr lang="en-US" sz="3600" dirty="0" smtClean="0"/>
          </a:p>
          <a:p>
            <a:pPr>
              <a:buNone/>
            </a:pPr>
            <a:endParaRPr lang="en-US" sz="3200" dirty="0" smtClean="0"/>
          </a:p>
          <a:p>
            <a:pPr>
              <a:buNone/>
            </a:pPr>
            <a:endParaRPr lang="en-US" sz="3200" dirty="0" smtClean="0"/>
          </a:p>
          <a:p>
            <a:pPr>
              <a:buNone/>
            </a:pPr>
            <a:r>
              <a:rPr lang="en-US" sz="3200" dirty="0" smtClean="0"/>
              <a:t> </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a:t>
            </a:r>
            <a:endParaRPr lang="en-US" sz="3200" dirty="0"/>
          </a:p>
        </p:txBody>
      </p:sp>
    </p:spTree>
    <p:extLst>
      <p:ext uri="{BB962C8B-B14F-4D97-AF65-F5344CB8AC3E}">
        <p14:creationId xmlns:p14="http://schemas.microsoft.com/office/powerpoint/2010/main" val="305104674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381000" y="914400"/>
            <a:ext cx="8458200" cy="5943600"/>
          </a:xfrm>
        </p:spPr>
        <p:txBody>
          <a:bodyPr/>
          <a:lstStyle/>
          <a:p>
            <a:pPr marL="109537" indent="0">
              <a:buNone/>
            </a:pPr>
            <a:endParaRPr lang="en-US" sz="1400" dirty="0"/>
          </a:p>
          <a:p>
            <a:pPr>
              <a:buNone/>
            </a:pPr>
            <a:endParaRPr lang="en-US" sz="3600" dirty="0" smtClean="0"/>
          </a:p>
          <a:p>
            <a:pPr>
              <a:buNone/>
            </a:pPr>
            <a:r>
              <a:rPr lang="en-US" sz="4000" dirty="0" smtClean="0"/>
              <a:t>Let each of us be UP and DOING – Community Risk Reduction and preventing loss…</a:t>
            </a:r>
          </a:p>
          <a:p>
            <a:pPr>
              <a:buNone/>
            </a:pPr>
            <a:endParaRPr lang="en-US" sz="3200" dirty="0" smtClean="0"/>
          </a:p>
          <a:p>
            <a:pPr>
              <a:buNone/>
            </a:pPr>
            <a:r>
              <a:rPr lang="en-US" sz="3200" dirty="0" smtClean="0"/>
              <a:t> </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a:t>
            </a:r>
            <a:endParaRPr lang="en-US" sz="3200" dirty="0"/>
          </a:p>
        </p:txBody>
      </p:sp>
    </p:spTree>
    <p:extLst>
      <p:ext uri="{BB962C8B-B14F-4D97-AF65-F5344CB8AC3E}">
        <p14:creationId xmlns:p14="http://schemas.microsoft.com/office/powerpoint/2010/main" val="30510467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77844A8AEBA940AAAAA2DFDDA000DD" ma:contentTypeVersion="0" ma:contentTypeDescription="Create a new document." ma:contentTypeScope="" ma:versionID="7b44242485abf8c47a48dcc38478674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A072A8-5AFF-4D72-9386-22363A1DBA42}"/>
</file>

<file path=customXml/itemProps2.xml><?xml version="1.0" encoding="utf-8"?>
<ds:datastoreItem xmlns:ds="http://schemas.openxmlformats.org/officeDocument/2006/customXml" ds:itemID="{A7C09468-7CB0-41AC-BD32-C880E233810C}"/>
</file>

<file path=customXml/itemProps3.xml><?xml version="1.0" encoding="utf-8"?>
<ds:datastoreItem xmlns:ds="http://schemas.openxmlformats.org/officeDocument/2006/customXml" ds:itemID="{28AE769F-FC9F-4BDE-AE00-2725B94DAADA}"/>
</file>

<file path=docProps/app.xml><?xml version="1.0" encoding="utf-8"?>
<Properties xmlns="http://schemas.openxmlformats.org/officeDocument/2006/extended-properties" xmlns:vt="http://schemas.openxmlformats.org/officeDocument/2006/docPropsVTypes">
  <Template>Concourse</Template>
  <TotalTime>3711</TotalTime>
  <Words>2573</Words>
  <Application>Microsoft Office PowerPoint</Application>
  <PresentationFormat>On-screen Show (4:3)</PresentationFormat>
  <Paragraphs>763</Paragraphs>
  <Slides>100</Slides>
  <Notes>0</Notes>
  <HiddenSlides>0</HiddenSlides>
  <MMClips>4</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Concourse</vt:lpstr>
      <vt:lpstr>Community Risk Reduction for Fire Department Leaders, Part 1. Introduction</vt:lpstr>
      <vt:lpstr>What is Community Risk Reduction? </vt:lpstr>
      <vt:lpstr>What is Community Risk Reduction? </vt:lpstr>
      <vt:lpstr>What is Community Risk Reduction? </vt:lpstr>
      <vt:lpstr>What is Community Risk Reduction?</vt:lpstr>
      <vt:lpstr>Community Risk Reduction </vt:lpstr>
      <vt:lpstr>Community Risk Reduction </vt:lpstr>
      <vt:lpstr>Merseyside Fire and Rescue, Video Part 1.</vt:lpstr>
      <vt:lpstr>Community Risk Reduction</vt:lpstr>
      <vt:lpstr>Community Risk Reduction </vt:lpstr>
      <vt:lpstr>Community Risk Reduction </vt:lpstr>
      <vt:lpstr>Community Risk Reduction </vt:lpstr>
      <vt:lpstr>Community Risk Reduction </vt:lpstr>
      <vt:lpstr>What is a CRR Plan?</vt:lpstr>
      <vt:lpstr>Community Risk Reduction:     </vt:lpstr>
      <vt:lpstr>Community Risk Reduction</vt:lpstr>
      <vt:lpstr>Community Risk Reduction Vocabulary</vt:lpstr>
      <vt:lpstr>Community Risk Reduction Vocabulary</vt:lpstr>
      <vt:lpstr>Community Risk Reduction Vocabulary</vt:lpstr>
      <vt:lpstr>Community Risk Reduction Vocabulary</vt:lpstr>
      <vt:lpstr>Community Risk Reduction Vocabulary</vt:lpstr>
      <vt:lpstr>Community Risk Reduction Vocabulary</vt:lpstr>
      <vt:lpstr>Community Risk Reduction Vocabulary</vt:lpstr>
      <vt:lpstr>Community Risk Reduction Vocabulary</vt:lpstr>
      <vt:lpstr>Community Risk Reduction Vocabulary</vt:lpstr>
      <vt:lpstr>Community Risk Reduction Vocabulary</vt:lpstr>
      <vt:lpstr>What is a CRR Plan?</vt:lpstr>
      <vt:lpstr>Community Risk Reduction-Prevention Strategies</vt:lpstr>
      <vt:lpstr>Community Risk Reduction-Prevention Strategies</vt:lpstr>
      <vt:lpstr>Community Risk Reduction-Prevention Strategies</vt:lpstr>
      <vt:lpstr>Community Risk Reduction-Prevention Strategies</vt:lpstr>
      <vt:lpstr>Community Risk Reduction-Prevention Strategies</vt:lpstr>
      <vt:lpstr>Community Risk Reduction-Prevention Strategies</vt:lpstr>
      <vt:lpstr>Community Risk Reduction-Prevention Strategies</vt:lpstr>
      <vt:lpstr>Community Risk Reduction-Prevention Strategies</vt:lpstr>
      <vt:lpstr>Community Risk Reduction-Prevention Strategies</vt:lpstr>
      <vt:lpstr>Community Risk Reduction-Prevention Strategies</vt:lpstr>
      <vt:lpstr>Community Risk Reduction</vt:lpstr>
      <vt:lpstr>Community Risk Reduction</vt:lpstr>
      <vt:lpstr>Community Risk Reduction</vt:lpstr>
      <vt:lpstr>Community Risk Reduction    How the E’s prevent/mitigate fire loss: </vt:lpstr>
      <vt:lpstr>Community Risk Reduction    How the E’s prevent/mitigate fire loss: </vt:lpstr>
      <vt:lpstr>Community Risk Reduction    How the E’s prevent/mitigate fire loss:</vt:lpstr>
      <vt:lpstr>Community Risk Reduction    How the E’s prevent/mitigate fire loss:</vt:lpstr>
      <vt:lpstr>Community Risk Reduction    How the E’s prevent/mitigate fire loss:</vt:lpstr>
      <vt:lpstr>Community Risk Reduction    How the E’s prevent/mitigate fire loss:</vt:lpstr>
      <vt:lpstr>Community Risk Reduction</vt:lpstr>
      <vt:lpstr>Community Risk Reduction</vt:lpstr>
      <vt:lpstr>Community Risk Reduction</vt:lpstr>
      <vt:lpstr>Community Risk Reduction</vt:lpstr>
      <vt:lpstr>Community Risk Reduction Vocabulary</vt:lpstr>
      <vt:lpstr>Community Risk Reduction Vocabulary</vt:lpstr>
      <vt:lpstr>Community Risk Reduction Vocabulary</vt:lpstr>
      <vt:lpstr>Community Risk Reduction Vocabulary</vt:lpstr>
      <vt:lpstr>Community Risk Reduction</vt:lpstr>
      <vt:lpstr>What is Community Risk Reduction and Why Is It Important</vt:lpstr>
      <vt:lpstr>Community Risk Reduction</vt:lpstr>
      <vt:lpstr>Community Risk Reduction</vt:lpstr>
      <vt:lpstr>Community Risk Reduction</vt:lpstr>
      <vt:lpstr>What is a CRR Plan?</vt:lpstr>
      <vt:lpstr>CRR Station Plan</vt:lpstr>
      <vt:lpstr>PowerPoint Presentation</vt:lpstr>
      <vt:lpstr>CRR Station Plan</vt:lpstr>
      <vt:lpstr>CRR Station Plan</vt:lpstr>
      <vt:lpstr>CRR Station Plan</vt:lpstr>
      <vt:lpstr>To Identity Risk - Use Data … </vt:lpstr>
      <vt:lpstr> Use Data … Philadelphia   </vt:lpstr>
      <vt:lpstr> Use Data … Wilmington </vt:lpstr>
      <vt:lpstr> Use Data …  Wilmington </vt:lpstr>
      <vt:lpstr> Use Data …  Wilmington </vt:lpstr>
      <vt:lpstr> Use Data … Wilmington </vt:lpstr>
      <vt:lpstr> Use Data …  Wilmington </vt:lpstr>
      <vt:lpstr> Use Data …  Wilmington </vt:lpstr>
      <vt:lpstr>Use Data … </vt:lpstr>
      <vt:lpstr>Use Data … </vt:lpstr>
      <vt:lpstr>Find Data … </vt:lpstr>
      <vt:lpstr>Use Data … </vt:lpstr>
      <vt:lpstr>Use Data … </vt:lpstr>
      <vt:lpstr>Use Data … </vt:lpstr>
      <vt:lpstr>The CRR Process … </vt:lpstr>
      <vt:lpstr>CRR Station Plan</vt:lpstr>
      <vt:lpstr>CRR Station Plan… </vt:lpstr>
      <vt:lpstr>CRR Station Plan</vt:lpstr>
      <vt:lpstr>Community Risk Reduction</vt:lpstr>
      <vt:lpstr>The Benefits of Community Risk Reduction</vt:lpstr>
      <vt:lpstr>The Benefits of Community Risk Reduction</vt:lpstr>
      <vt:lpstr>The Benefits of Community Risk Reduction</vt:lpstr>
      <vt:lpstr>Community Risk Reduction</vt:lpstr>
      <vt:lpstr>Community Risk Reduction</vt:lpstr>
      <vt:lpstr>Community Risk Reduction – GO!</vt:lpstr>
      <vt:lpstr>Community Risk Reduction</vt:lpstr>
      <vt:lpstr>Community Risk Reduction  </vt:lpstr>
      <vt:lpstr>Community Risk Reduction</vt:lpstr>
      <vt:lpstr>Community Risk Reduction  </vt:lpstr>
      <vt:lpstr>Community Risk Reduction</vt:lpstr>
      <vt:lpstr>Community Risk Reduction</vt:lpstr>
      <vt:lpstr>Community Risk Reduction</vt:lpstr>
      <vt:lpstr>Community Risk Reduction</vt:lpstr>
      <vt:lpstr>Community Risk Reduction</vt:lpstr>
      <vt:lpstr>Community Risk Reduction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Performance Measures and Integrated Risk Management</dc:title>
  <dc:creator>Jamie</dc:creator>
  <cp:lastModifiedBy>Jim</cp:lastModifiedBy>
  <cp:revision>165</cp:revision>
  <cp:lastPrinted>2011-04-01T20:37:25Z</cp:lastPrinted>
  <dcterms:created xsi:type="dcterms:W3CDTF">2010-12-21T16:21:32Z</dcterms:created>
  <dcterms:modified xsi:type="dcterms:W3CDTF">2011-04-04T13:54:43Z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0x010100CF77844A8AEBA940AAAAA2DFDDA000DD</vt:lpwstr>
  </property>
</Properties>
</file>