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5"/>
  </p:notesMasterIdLst>
  <p:handoutMasterIdLst>
    <p:handoutMasterId r:id="rId26"/>
  </p:handoutMasterIdLst>
  <p:sldIdLst>
    <p:sldId id="256" r:id="rId5"/>
    <p:sldId id="276" r:id="rId6"/>
    <p:sldId id="257" r:id="rId7"/>
    <p:sldId id="258" r:id="rId8"/>
    <p:sldId id="260" r:id="rId9"/>
    <p:sldId id="259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6" autoAdjust="0"/>
    <p:restoredTop sz="94660"/>
  </p:normalViewPr>
  <p:slideViewPr>
    <p:cSldViewPr>
      <p:cViewPr>
        <p:scale>
          <a:sx n="126" d="100"/>
          <a:sy n="126" d="100"/>
        </p:scale>
        <p:origin x="-510" y="-3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F53A4B90-D30A-45EE-84B1-08E291F8291C}" type="datetimeFigureOut">
              <a:rPr lang="en-US" smtClean="0"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A64E893-2B9E-453E-9138-7799FE060F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63157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A2984BD-11C8-4FE1-832A-DAEACC47812C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4EF51D1D-479F-412B-BFC3-D4A88A54C3C9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978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51D1D-479F-412B-BFC3-D4A88A54C3C9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9515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Inherent with Fire Marshal to advocate for fire and life safety codes. </a:t>
            </a:r>
          </a:p>
          <a:p>
            <a:r>
              <a:rPr lang="en-US"/>
              <a:t>Explain State of WA code development process. </a:t>
            </a:r>
          </a:p>
          <a:p>
            <a:r>
              <a:rPr lang="en-US" dirty="0"/>
              <a:t>Inherent with Fire Marshal to advocate for fire and life safety codes. </a:t>
            </a:r>
            <a:endParaRPr lang="en-US"/>
          </a:p>
          <a:p>
            <a:r>
              <a:rPr lang="en-US" dirty="0"/>
              <a:t>Explain State of WA code development process. </a:t>
            </a:r>
          </a:p>
          <a:p>
            <a:r>
              <a:rPr lang="en-US" dirty="0"/>
              <a:t>Identify how you can get involved with WSAFM code development.</a:t>
            </a:r>
          </a:p>
          <a:p>
            <a:r>
              <a:rPr lang="en-US" dirty="0"/>
              <a:t>Codes are constantly changing and we need to keep up!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51D1D-479F-412B-BFC3-D4A88A54C3C9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625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Hold up copy of CRR material.</a:t>
            </a:r>
          </a:p>
          <a:p>
            <a:r>
              <a:rPr lang="en-US" dirty="0"/>
              <a:t>Are you data driven? How do we become data driven? Do you evaluate the programs and report on outcomes?</a:t>
            </a:r>
          </a:p>
          <a:p>
            <a:r>
              <a:rPr lang="en-US" dirty="0"/>
              <a:t>Examples – food</a:t>
            </a:r>
            <a:r>
              <a:rPr lang="en-US" baseline="0" dirty="0"/>
              <a:t> on the stove</a:t>
            </a:r>
            <a:r>
              <a:rPr lang="en-US" dirty="0"/>
              <a:t> is most prevalent fire call, what programs are available?</a:t>
            </a:r>
            <a:endParaRPr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51D1D-479F-412B-BFC3-D4A88A54C3C9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9443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</a:t>
            </a:r>
            <a:r>
              <a:rPr lang="en-US" baseline="0" dirty="0"/>
              <a:t> – The Compliance Engine</a:t>
            </a:r>
            <a:r>
              <a:rPr lang="en-US" dirty="0"/>
              <a:t>/</a:t>
            </a:r>
            <a:r>
              <a:rPr lang="en-US" dirty="0" err="1"/>
              <a:t>Tegris</a:t>
            </a:r>
            <a:r>
              <a:rPr lang="en-US" dirty="0"/>
              <a:t>; annual inspections; </a:t>
            </a:r>
            <a:endParaRPr lang="en-US" baseline="0" dirty="0"/>
          </a:p>
          <a:p>
            <a:r>
              <a:rPr lang="en-US" dirty="0"/>
              <a:t>Audience- what are you doing to gain code compliance? Anyone using a more customer centric approach?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51D1D-479F-412B-BFC3-D4A88A54C3C9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672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Do you treat people the same regardless of whether they are a pain</a:t>
            </a:r>
            <a:r>
              <a:rPr lang="en-US" baseline="0" dirty="0"/>
              <a:t> or you have a good relationship?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51D1D-479F-412B-BFC3-D4A88A54C3C9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0916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51D1D-479F-412B-BFC3-D4A88A54C3C9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9961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of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51D1D-479F-412B-BFC3-D4A88A54C3C9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4376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Examples – Master Builders, Fireworks Industry</a:t>
            </a:r>
            <a:r>
              <a:rPr lang="en-US" baseline="0" dirty="0"/>
              <a:t> (Jerry Farwell)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51D1D-479F-412B-BFC3-D4A88A54C3C9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752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Alignment where possible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EF51D1D-479F-412B-BFC3-D4A88A54C3C9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3210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5BEC-829B-43AB-BA28-499D02A67E6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9CF0-9C55-4A1E-A0EE-4B60A6600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54831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5BEC-829B-43AB-BA28-499D02A67E6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9CF0-9C55-4A1E-A0EE-4B60A6600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95068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5BEC-829B-43AB-BA28-499D02A67E6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9CF0-9C55-4A1E-A0EE-4B60A6600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65352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5BEC-829B-43AB-BA28-499D02A67E6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9CF0-9C55-4A1E-A0EE-4B60A6600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8055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5BEC-829B-43AB-BA28-499D02A67E6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9CF0-9C55-4A1E-A0EE-4B60A6600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4665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5BEC-829B-43AB-BA28-499D02A67E6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9CF0-9C55-4A1E-A0EE-4B60A6600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79717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5BEC-829B-43AB-BA28-499D02A67E6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9CF0-9C55-4A1E-A0EE-4B60A6600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6328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5BEC-829B-43AB-BA28-499D02A67E6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9CF0-9C55-4A1E-A0EE-4B60A6600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5344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5BEC-829B-43AB-BA28-499D02A67E6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9CF0-9C55-4A1E-A0EE-4B60A6600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1720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5BEC-829B-43AB-BA28-499D02A67E6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9CF0-9C55-4A1E-A0EE-4B60A6600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543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6C5BEC-829B-43AB-BA28-499D02A67E6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8A9CF0-9C55-4A1E-A0EE-4B60A6600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555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6C5BEC-829B-43AB-BA28-499D02A67E69}" type="datetimeFigureOut">
              <a:rPr lang="en-US" smtClean="0"/>
              <a:pPr/>
              <a:t>10/12/2017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A9CF0-9C55-4A1E-A0EE-4B60A66000E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277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png"/><Relationship Id="rId10" Type="http://schemas.openxmlformats.org/officeDocument/2006/relationships/image" Target="../media/image22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05000" y="5220630"/>
            <a:ext cx="5334001" cy="683940"/>
          </a:xfrm>
        </p:spPr>
        <p:txBody>
          <a:bodyPr>
            <a:noAutofit/>
          </a:bodyPr>
          <a:lstStyle/>
          <a:p>
            <a:pPr algn="l"/>
            <a:r>
              <a:rPr lang="en-US" sz="2000" dirty="0"/>
              <a:t>          Todd Short		        Ken Carlson</a:t>
            </a:r>
            <a:br>
              <a:rPr lang="en-US" sz="2000" dirty="0"/>
            </a:br>
            <a:r>
              <a:rPr lang="en-US" sz="2000" dirty="0"/>
              <a:t>Redmond Fire Marshal	Bellevue Fire Marshal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05000" y="3352800"/>
            <a:ext cx="5493149" cy="1524000"/>
          </a:xfrm>
        </p:spPr>
        <p:txBody>
          <a:bodyPr/>
          <a:lstStyle/>
          <a:p>
            <a:r>
              <a:rPr lang="en-US" dirty="0"/>
              <a:t>The Role of the Fire Marshal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178" y="457200"/>
            <a:ext cx="7793397" cy="15864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5562600"/>
            <a:ext cx="1408113" cy="1073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936" y="5592245"/>
            <a:ext cx="1535326" cy="106984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43200" y="6028834"/>
            <a:ext cx="3604713" cy="606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73774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Ethical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869" y="1985420"/>
            <a:ext cx="8229600" cy="4525963"/>
          </a:xfrm>
        </p:spPr>
        <p:txBody>
          <a:bodyPr/>
          <a:lstStyle/>
          <a:p>
            <a:pPr lvl="0"/>
            <a:r>
              <a:rPr lang="en-US" dirty="0"/>
              <a:t>Never Lie (Ever)</a:t>
            </a:r>
          </a:p>
          <a:p>
            <a:pPr lvl="0"/>
            <a:r>
              <a:rPr lang="en-US" dirty="0"/>
              <a:t>Avoid Perception of Impropriety</a:t>
            </a:r>
          </a:p>
          <a:p>
            <a:pPr lvl="0"/>
            <a:r>
              <a:rPr lang="en-US" dirty="0"/>
              <a:t>Trust is earned over years and taken away in seconds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59225"/>
            <a:ext cx="2133600" cy="176932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5019" y="5181600"/>
            <a:ext cx="3600450" cy="1411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3128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Transparency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Willing to Answer Any Question</a:t>
            </a:r>
          </a:p>
          <a:p>
            <a:pPr lvl="0"/>
            <a:r>
              <a:rPr lang="en-US" dirty="0"/>
              <a:t>Open to Criticism</a:t>
            </a:r>
          </a:p>
          <a:p>
            <a:pPr lvl="0"/>
            <a:r>
              <a:rPr lang="en-US" dirty="0"/>
              <a:t>Open to “Better”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89869" y="5158081"/>
            <a:ext cx="2494230" cy="666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5010" y="1988666"/>
            <a:ext cx="2219089" cy="155701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FAEBE228-55F4-4F27-A4B9-A4F8326EA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3405" y="2688787"/>
            <a:ext cx="2176109" cy="19097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BEA2FF4E-3AC2-4DD2-AAFF-007C9F12C97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131" y="4725976"/>
            <a:ext cx="4851329" cy="1778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2276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31634"/>
            <a:ext cx="6856535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Dealing with the Elected Officials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Know the “rules of engagement” before you engage</a:t>
            </a:r>
          </a:p>
          <a:p>
            <a:pPr lvl="0"/>
            <a:r>
              <a:rPr lang="en-US" dirty="0"/>
              <a:t>Establish Relationships </a:t>
            </a:r>
          </a:p>
          <a:p>
            <a:pPr lvl="0"/>
            <a:r>
              <a:rPr lang="en-US" dirty="0"/>
              <a:t>Meet them outside of critical decision making processes</a:t>
            </a:r>
          </a:p>
          <a:p>
            <a:pPr lvl="1"/>
            <a:r>
              <a:rPr lang="en-US" dirty="0"/>
              <a:t>Connect with key staff serving politicians</a:t>
            </a:r>
          </a:p>
          <a:p>
            <a:pPr lvl="1"/>
            <a:r>
              <a:rPr lang="en-US" dirty="0"/>
              <a:t>Develop trust</a:t>
            </a:r>
          </a:p>
          <a:p>
            <a:pPr lvl="1"/>
            <a:r>
              <a:rPr lang="en-US" dirty="0"/>
              <a:t>Follow through-Always!</a:t>
            </a:r>
          </a:p>
          <a:p>
            <a:pPr lvl="1"/>
            <a:r>
              <a:rPr lang="en-US" dirty="0"/>
              <a:t>Keep them informed about opposing views/risks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1800" y="102253"/>
            <a:ext cx="2003800" cy="1401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230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Build Credibility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1"/>
            <a:r>
              <a:rPr lang="en-US" dirty="0"/>
              <a:t>Do not ever mislead or misrepresent</a:t>
            </a:r>
          </a:p>
          <a:p>
            <a:pPr lvl="1"/>
            <a:r>
              <a:rPr lang="en-US" dirty="0"/>
              <a:t>Don’t ask for things you don’t need</a:t>
            </a:r>
          </a:p>
          <a:p>
            <a:pPr lvl="1"/>
            <a:r>
              <a:rPr lang="en-US" dirty="0"/>
              <a:t>Demonstrate fiscal responsibility</a:t>
            </a:r>
          </a:p>
          <a:p>
            <a:pPr lvl="1"/>
            <a:r>
              <a:rPr lang="en-US" dirty="0"/>
              <a:t>Be prepared with solid facts</a:t>
            </a:r>
          </a:p>
          <a:p>
            <a:pPr lvl="1"/>
            <a:r>
              <a:rPr lang="en-US" dirty="0"/>
              <a:t>Don’t negatively engage with opponents</a:t>
            </a:r>
          </a:p>
          <a:p>
            <a:pPr lvl="1"/>
            <a:r>
              <a:rPr lang="en-US" dirty="0"/>
              <a:t>You are the expert, don’t rely on emotional appeal, stay with facts</a:t>
            </a:r>
          </a:p>
          <a:p>
            <a:pPr lvl="1"/>
            <a:r>
              <a:rPr lang="en-US" dirty="0"/>
              <a:t>Treat everyone with respect, no matter what political level they are at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0" y="274638"/>
            <a:ext cx="1946734" cy="1511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3510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Stay Positive and Enthusiastic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Do not engage in tit for tat</a:t>
            </a:r>
          </a:p>
          <a:p>
            <a:pPr lvl="1"/>
            <a:r>
              <a:rPr lang="en-US" dirty="0"/>
              <a:t>Have backup data available to support your stated position</a:t>
            </a:r>
          </a:p>
          <a:p>
            <a:pPr lvl="1"/>
            <a:r>
              <a:rPr lang="en-US" dirty="0"/>
              <a:t>Avoid using humor to press a point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9042" y="4380459"/>
            <a:ext cx="3595687" cy="174570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382000" y="6019800"/>
            <a:ext cx="381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423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Finally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/>
              <a:t>Capitalize on opportunities</a:t>
            </a:r>
          </a:p>
          <a:p>
            <a:pPr lvl="1"/>
            <a:r>
              <a:rPr lang="en-US" dirty="0"/>
              <a:t>Look for advocates that can support your position</a:t>
            </a:r>
          </a:p>
          <a:p>
            <a:pPr lvl="1"/>
            <a:r>
              <a:rPr lang="en-US" dirty="0"/>
              <a:t>Be prepared for the unexpected, maximize whatever you get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00" y="3679079"/>
            <a:ext cx="4314797" cy="244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04760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1338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Thank them, when/where appropriate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338" y="1981200"/>
            <a:ext cx="8229600" cy="4525963"/>
          </a:xfrm>
        </p:spPr>
        <p:txBody>
          <a:bodyPr/>
          <a:lstStyle/>
          <a:p>
            <a:pPr lvl="1"/>
            <a:r>
              <a:rPr lang="en-US" dirty="0"/>
              <a:t>For their support</a:t>
            </a:r>
          </a:p>
          <a:p>
            <a:pPr lvl="1"/>
            <a:r>
              <a:rPr lang="en-US" dirty="0"/>
              <a:t>For resources </a:t>
            </a:r>
          </a:p>
          <a:p>
            <a:pPr lvl="1"/>
            <a:r>
              <a:rPr lang="en-US" dirty="0"/>
              <a:t>Time</a:t>
            </a:r>
          </a:p>
          <a:p>
            <a:pPr lvl="1"/>
            <a:r>
              <a:rPr lang="en-US" dirty="0"/>
              <a:t>Interest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7600" y="3886200"/>
            <a:ext cx="4867275" cy="2555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651446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Defining the Problem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First step in process/program improvement is to clearly define the problem.</a:t>
            </a:r>
          </a:p>
          <a:p>
            <a:pPr lvl="1"/>
            <a:r>
              <a:rPr lang="en-US" dirty="0"/>
              <a:t>Data</a:t>
            </a:r>
          </a:p>
          <a:p>
            <a:pPr lvl="1"/>
            <a:r>
              <a:rPr lang="en-US" dirty="0"/>
              <a:t>Evidence</a:t>
            </a:r>
          </a:p>
          <a:p>
            <a:pPr lvl="1"/>
            <a:r>
              <a:rPr lang="en-US" dirty="0"/>
              <a:t>Cost</a:t>
            </a:r>
          </a:p>
          <a:p>
            <a:pPr lvl="2"/>
            <a:r>
              <a:rPr lang="en-US" dirty="0"/>
              <a:t>To the organization</a:t>
            </a:r>
          </a:p>
          <a:p>
            <a:pPr lvl="2"/>
            <a:r>
              <a:rPr lang="en-US" dirty="0"/>
              <a:t>To stakeholders</a:t>
            </a:r>
          </a:p>
          <a:p>
            <a:pPr lvl="2"/>
            <a:r>
              <a:rPr lang="en-US" dirty="0"/>
              <a:t>Of not making the change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7800" y="4074715"/>
            <a:ext cx="1901753" cy="2667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86117" y="2819400"/>
            <a:ext cx="1997761" cy="25888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787" y="5485607"/>
            <a:ext cx="2874690" cy="128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5093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Evaluating Options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are “others” doing?</a:t>
            </a:r>
          </a:p>
          <a:p>
            <a:r>
              <a:rPr lang="en-US" dirty="0"/>
              <a:t>Impacts of implementation – positive/negative to organization &amp; stakeholders</a:t>
            </a:r>
          </a:p>
          <a:p>
            <a:r>
              <a:rPr lang="en-US" dirty="0"/>
              <a:t>Mapping Solutions &amp; Alternatives</a:t>
            </a:r>
          </a:p>
          <a:p>
            <a:r>
              <a:rPr lang="en-US" dirty="0"/>
              <a:t>Implementation Plan</a:t>
            </a:r>
          </a:p>
        </p:txBody>
      </p:sp>
      <p:sp>
        <p:nvSpPr>
          <p:cNvPr id="5" name="Rectangle 4"/>
          <p:cNvSpPr/>
          <p:nvPr/>
        </p:nvSpPr>
        <p:spPr>
          <a:xfrm>
            <a:off x="8001000" y="5181600"/>
            <a:ext cx="762000" cy="22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b="23241"/>
          <a:stretch/>
        </p:blipFill>
        <p:spPr>
          <a:xfrm>
            <a:off x="5715000" y="4800600"/>
            <a:ext cx="2808784" cy="1676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63601">
            <a:off x="5982980" y="1663689"/>
            <a:ext cx="2713146" cy="86235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164047">
            <a:off x="329890" y="5405775"/>
            <a:ext cx="3235156" cy="4336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034828">
            <a:off x="1933277" y="5374714"/>
            <a:ext cx="3600450" cy="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210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lvl="0" indent="0">
              <a:buNone/>
            </a:pPr>
            <a:r>
              <a:rPr lang="en-US" dirty="0"/>
              <a:t>Successes:</a:t>
            </a:r>
          </a:p>
          <a:p>
            <a:pPr lvl="0"/>
            <a:r>
              <a:rPr lang="en-US" dirty="0"/>
              <a:t>Sprinklers </a:t>
            </a:r>
          </a:p>
          <a:p>
            <a:pPr lvl="0"/>
            <a:r>
              <a:rPr lang="en-US" dirty="0"/>
              <a:t>Large Wood frame buildings under construction</a:t>
            </a:r>
          </a:p>
          <a:p>
            <a:pPr lvl="0"/>
            <a:r>
              <a:rPr lang="en-US" dirty="0"/>
              <a:t>Mandatory Garbage Collection </a:t>
            </a:r>
          </a:p>
          <a:p>
            <a:pPr marL="0" lvl="0" indent="0">
              <a:buNone/>
            </a:pPr>
            <a:r>
              <a:rPr lang="en-US" dirty="0"/>
              <a:t>Failures:</a:t>
            </a:r>
          </a:p>
          <a:p>
            <a:pPr lvl="0"/>
            <a:r>
              <a:rPr lang="en-US" dirty="0"/>
              <a:t>Smoke Alarm Program</a:t>
            </a:r>
          </a:p>
          <a:p>
            <a:pPr lvl="0"/>
            <a:r>
              <a:rPr lang="en-US" dirty="0"/>
              <a:t>Sprinklers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400" y="152400"/>
            <a:ext cx="2695575" cy="18125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l="8233" t="46625"/>
          <a:stretch/>
        </p:blipFill>
        <p:spPr>
          <a:xfrm>
            <a:off x="3810000" y="1660229"/>
            <a:ext cx="3419871" cy="9466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0566" y="3124200"/>
            <a:ext cx="2454822" cy="21145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53000" y="4953000"/>
            <a:ext cx="2119312" cy="1805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581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F83FFCA-7BD6-4D7C-9FAB-307996B024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1219200"/>
            <a:ext cx="3276600" cy="865326"/>
          </a:xfrm>
        </p:spPr>
        <p:txBody>
          <a:bodyPr/>
          <a:lstStyle/>
          <a:p>
            <a:r>
              <a:rPr lang="en-US" dirty="0"/>
              <a:t>Who’s Job???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CF5303D7-DE17-4E35-90CC-0E547326A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3318" y="720301"/>
            <a:ext cx="1201878" cy="12178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12BD5983-9D26-4B66-9F4A-DF76F05C42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3600" y="651929"/>
            <a:ext cx="1431131" cy="13292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28C50FBC-5FBA-4587-91C3-DEC2FE79A6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653" y="724509"/>
            <a:ext cx="1840547" cy="1213668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="" xmlns:a16="http://schemas.microsoft.com/office/drawing/2014/main" id="{176942F1-E1E1-44DE-8332-F07D6003F5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457200" y="2084526"/>
            <a:ext cx="8229600" cy="3557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3985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981200"/>
            <a:ext cx="5714999" cy="3627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4317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4523" y="5456249"/>
            <a:ext cx="1198053" cy="118425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Things that influence the Fire Marshal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endParaRPr lang="en-US" dirty="0"/>
          </a:p>
          <a:p>
            <a:pPr lvl="0"/>
            <a:r>
              <a:rPr lang="en-US" dirty="0"/>
              <a:t>Organizational Structure</a:t>
            </a:r>
          </a:p>
          <a:p>
            <a:pPr lvl="0"/>
            <a:r>
              <a:rPr lang="en-US" dirty="0"/>
              <a:t>Size of Organization</a:t>
            </a:r>
          </a:p>
          <a:p>
            <a:pPr lvl="0"/>
            <a:r>
              <a:rPr lang="en-US" dirty="0"/>
              <a:t>Chief</a:t>
            </a:r>
          </a:p>
          <a:p>
            <a:pPr lvl="0"/>
            <a:r>
              <a:rPr lang="en-US" dirty="0"/>
              <a:t>Council and/or Commission</a:t>
            </a:r>
          </a:p>
          <a:p>
            <a:pPr lvl="0"/>
            <a:r>
              <a:rPr lang="en-US" dirty="0"/>
              <a:t>Codes &amp; Standards</a:t>
            </a:r>
          </a:p>
          <a:p>
            <a:r>
              <a:rPr lang="en-US" dirty="0"/>
              <a:t>Based on our experience…not the only view/perspective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6200" y="5486400"/>
            <a:ext cx="930166" cy="112395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34075" y="1304439"/>
            <a:ext cx="2838450" cy="14825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34075" y="3128583"/>
            <a:ext cx="2444700" cy="13763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3937" y="5563369"/>
            <a:ext cx="981541" cy="103031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7929" y="5852555"/>
            <a:ext cx="1835055" cy="719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1031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r"/>
            <a:r>
              <a:rPr lang="en-US" dirty="0"/>
              <a:t>Safety Through Codes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878" y="1827280"/>
            <a:ext cx="8229600" cy="2501372"/>
          </a:xfrm>
        </p:spPr>
        <p:txBody>
          <a:bodyPr/>
          <a:lstStyle/>
          <a:p>
            <a:pPr lvl="1"/>
            <a:r>
              <a:rPr lang="en-US" dirty="0"/>
              <a:t>If you aren’t promoting fire and life safety codes who will?</a:t>
            </a:r>
          </a:p>
          <a:p>
            <a:pPr lvl="1"/>
            <a:r>
              <a:rPr lang="en-US" dirty="0"/>
              <a:t>Are you actively involved in code development at the local, state, and national level?</a:t>
            </a:r>
          </a:p>
          <a:p>
            <a:pPr lvl="1"/>
            <a:r>
              <a:rPr lang="en-US" dirty="0"/>
              <a:t>How do you stay in tune with code changes?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5246" y="5029200"/>
            <a:ext cx="1273189" cy="16459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986" y="4754722"/>
            <a:ext cx="1236221" cy="1645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5758" y="5029200"/>
            <a:ext cx="1155884" cy="16459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98867" y="4754722"/>
            <a:ext cx="1281811" cy="16459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16960" y="5029200"/>
            <a:ext cx="1271356" cy="16459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43654" y="4754722"/>
            <a:ext cx="1267282" cy="16459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2400" y="40981"/>
            <a:ext cx="1836595" cy="7235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379" y="811229"/>
            <a:ext cx="981735" cy="10289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01180" y="419755"/>
            <a:ext cx="1529271" cy="90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9104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Safety Through Prevention Education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/>
          <a:lstStyle/>
          <a:p>
            <a:pPr lvl="1"/>
            <a:r>
              <a:rPr lang="en-US" dirty="0"/>
              <a:t>Have you completed your community risk assessment?</a:t>
            </a:r>
          </a:p>
          <a:p>
            <a:pPr lvl="1"/>
            <a:r>
              <a:rPr lang="en-US" dirty="0"/>
              <a:t>How do you measure effectiveness of your programs?</a:t>
            </a:r>
          </a:p>
          <a:p>
            <a:pPr lvl="1"/>
            <a:r>
              <a:rPr lang="en-US" dirty="0"/>
              <a:t>How do you determine your community education needs?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3333"/>
          <a:stretch/>
        </p:blipFill>
        <p:spPr>
          <a:xfrm>
            <a:off x="457200" y="4148408"/>
            <a:ext cx="1971687" cy="24809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856" y="3703721"/>
            <a:ext cx="1828800" cy="30399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3511" y="4086131"/>
            <a:ext cx="3165442" cy="2543269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3131799" y="6553200"/>
            <a:ext cx="297201" cy="1905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20000" y="1295400"/>
            <a:ext cx="1354528" cy="132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3248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Safety Through Code Compliance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2318" y="1417638"/>
            <a:ext cx="5743770" cy="1905000"/>
          </a:xfrm>
        </p:spPr>
        <p:txBody>
          <a:bodyPr>
            <a:normAutofit fontScale="92500"/>
          </a:bodyPr>
          <a:lstStyle/>
          <a:p>
            <a:pPr lvl="1"/>
            <a:r>
              <a:rPr lang="en-US" dirty="0"/>
              <a:t>What activities are you promoting to achieve code compliance?</a:t>
            </a:r>
          </a:p>
          <a:p>
            <a:pPr lvl="1"/>
            <a:r>
              <a:rPr lang="en-US" dirty="0"/>
              <a:t>Are you marketing safety or pushing a comply or die message?</a:t>
            </a:r>
          </a:p>
          <a:p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8057" y="4387494"/>
            <a:ext cx="2804211" cy="186213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562600" y="4191000"/>
            <a:ext cx="2895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9544" y="3625609"/>
            <a:ext cx="1481239" cy="75589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752" y="3262312"/>
            <a:ext cx="2310581" cy="223837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95" y="1634676"/>
            <a:ext cx="2833687" cy="162763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9200" y="5632354"/>
            <a:ext cx="3962400" cy="7649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711820" y="3665538"/>
            <a:ext cx="214312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89042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49" y="5203465"/>
            <a:ext cx="4571999" cy="70254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1852" y="3709706"/>
            <a:ext cx="4066592" cy="11997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Consistency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Equal Enforcement</a:t>
            </a:r>
          </a:p>
          <a:p>
            <a:pPr lvl="0"/>
            <a:r>
              <a:rPr lang="en-US" dirty="0"/>
              <a:t>Equal Application of Codes/Standards</a:t>
            </a:r>
          </a:p>
          <a:p>
            <a:pPr lvl="0"/>
            <a:r>
              <a:rPr lang="en-US" dirty="0"/>
              <a:t>Equal Interpretation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72200" y="0"/>
            <a:ext cx="2867025" cy="21812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6"/>
          <a:srcRect l="1683" t="-5361" b="-1"/>
          <a:stretch/>
        </p:blipFill>
        <p:spPr>
          <a:xfrm rot="1641185">
            <a:off x="4523441" y="4068041"/>
            <a:ext cx="4607441" cy="6322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629470">
            <a:off x="4854248" y="5047588"/>
            <a:ext cx="3629623" cy="625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72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Association Memberships</a:t>
            </a:r>
          </a:p>
          <a:p>
            <a:pPr lvl="0"/>
            <a:r>
              <a:rPr lang="en-US" dirty="0"/>
              <a:t>Chamber of Commerce</a:t>
            </a:r>
          </a:p>
          <a:p>
            <a:pPr lvl="0"/>
            <a:r>
              <a:rPr lang="en-US" dirty="0"/>
              <a:t>Civic Organizations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08185" y="4648200"/>
            <a:ext cx="2524125" cy="5334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32310" y="1070958"/>
            <a:ext cx="875923" cy="875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17759" y="2896793"/>
            <a:ext cx="1281820" cy="8567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81200" y="5334000"/>
            <a:ext cx="3233738" cy="538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500BB50-8350-4D9A-ABA0-2B12137F8E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79472" y="3598928"/>
            <a:ext cx="2257425" cy="7334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033E73C2-2218-47EE-B1FE-82EAF86170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27779" y="5967756"/>
            <a:ext cx="2971800" cy="555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591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Establishing Relationships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lvl="0"/>
            <a:r>
              <a:rPr lang="en-US" dirty="0"/>
              <a:t>Neighboring Fire Marshals</a:t>
            </a:r>
          </a:p>
          <a:p>
            <a:pPr lvl="0"/>
            <a:r>
              <a:rPr lang="en-US" dirty="0"/>
              <a:t>Stakeholders (e.g. schools, Microsoft, Chamber)</a:t>
            </a:r>
          </a:p>
          <a:p>
            <a:pPr lvl="0"/>
            <a:r>
              <a:rPr lang="en-US" dirty="0"/>
              <a:t>FA Advisory Board</a:t>
            </a:r>
          </a:p>
          <a:p>
            <a:pPr lvl="0"/>
            <a:r>
              <a:rPr lang="en-US" dirty="0"/>
              <a:t>Experts</a:t>
            </a:r>
          </a:p>
          <a:p>
            <a:pPr lvl="0"/>
            <a:r>
              <a:rPr lang="en-US" dirty="0"/>
              <a:t>Building Official</a:t>
            </a:r>
          </a:p>
          <a:p>
            <a:pPr lvl="0"/>
            <a:r>
              <a:rPr lang="en-US" dirty="0"/>
              <a:t>Elected Officials</a:t>
            </a:r>
          </a:p>
          <a:p>
            <a:r>
              <a:rPr lang="en-US" dirty="0"/>
              <a:t>Fire Chief</a:t>
            </a:r>
          </a:p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5955" y="2907079"/>
            <a:ext cx="1079086" cy="107298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33927" y="3575838"/>
            <a:ext cx="865707" cy="113395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98537" y="1776320"/>
            <a:ext cx="1095375" cy="119062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22348" y="4376417"/>
            <a:ext cx="1133475" cy="3333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13372" y="76787"/>
            <a:ext cx="926672" cy="11217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0200" y="6120301"/>
            <a:ext cx="3020724" cy="51112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257800" y="4993192"/>
            <a:ext cx="3636899" cy="1762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256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FB9900D4F9BA4882D8F574C841BB17" ma:contentTypeVersion="3" ma:contentTypeDescription="Create a new document." ma:contentTypeScope="" ma:versionID="5c3bae23d05fe74ac0297fff69e9cb91">
  <xsd:schema xmlns:xsd="http://www.w3.org/2001/XMLSchema" xmlns:xs="http://www.w3.org/2001/XMLSchema" xmlns:p="http://schemas.microsoft.com/office/2006/metadata/properties" xmlns:ns2="c24fb437-abdc-4e9f-b1e7-4bd81f96b817" xmlns:ns3="9d931dcd-4adb-4162-ab12-b8f4df1b3b01" targetNamespace="http://schemas.microsoft.com/office/2006/metadata/properties" ma:root="true" ma:fieldsID="2a1a95c14f6bcabbb8a1a6d9ea620204" ns2:_="" ns3:_="">
    <xsd:import namespace="c24fb437-abdc-4e9f-b1e7-4bd81f96b817"/>
    <xsd:import namespace="9d931dcd-4adb-4162-ab12-b8f4df1b3b0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4fb437-abdc-4e9f-b1e7-4bd81f96b81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931dcd-4adb-4162-ab12-b8f4df1b3b0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AA8DA57-9D90-4D8E-AF30-4956C8E269D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1055AB9-25B8-4B26-A56A-8DD8CFBB603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24fb437-abdc-4e9f-b1e7-4bd81f96b817"/>
    <ds:schemaRef ds:uri="9d931dcd-4adb-4162-ab12-b8f4df1b3b0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85BEA76-CA64-4587-8A07-24CD3172ABCE}">
  <ds:schemaRefs>
    <ds:schemaRef ds:uri="http://purl.org/dc/dcmitype/"/>
    <ds:schemaRef ds:uri="http://purl.org/dc/elements/1.1/"/>
    <ds:schemaRef ds:uri="http://purl.org/dc/terms/"/>
    <ds:schemaRef ds:uri="9d931dcd-4adb-4162-ab12-b8f4df1b3b01"/>
    <ds:schemaRef ds:uri="http://schemas.microsoft.com/office/2006/metadata/propertie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c24fb437-abdc-4e9f-b1e7-4bd81f96b817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3985</TotalTime>
  <Words>510</Words>
  <Application>Microsoft Office PowerPoint</Application>
  <PresentationFormat>On-screen Show (4:3)</PresentationFormat>
  <Paragraphs>120</Paragraphs>
  <Slides>20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          Todd Short          Ken Carlson Redmond Fire Marshal Bellevue Fire Marshal</vt:lpstr>
      <vt:lpstr>Who’s Job???</vt:lpstr>
      <vt:lpstr>Things that influence the Fire Marshal</vt:lpstr>
      <vt:lpstr>Safety Through Codes </vt:lpstr>
      <vt:lpstr>Safety Through Prevention Education </vt:lpstr>
      <vt:lpstr>Safety Through Code Compliance </vt:lpstr>
      <vt:lpstr>Consistency</vt:lpstr>
      <vt:lpstr>Networking</vt:lpstr>
      <vt:lpstr>Establishing Relationships</vt:lpstr>
      <vt:lpstr>Ethical</vt:lpstr>
      <vt:lpstr>Transparency</vt:lpstr>
      <vt:lpstr>Dealing with the Elected Officials</vt:lpstr>
      <vt:lpstr>Build Credibility</vt:lpstr>
      <vt:lpstr>Stay Positive and Enthusiastic </vt:lpstr>
      <vt:lpstr>Finally </vt:lpstr>
      <vt:lpstr>Thank them, when/where appropriate </vt:lpstr>
      <vt:lpstr>Defining the Problem</vt:lpstr>
      <vt:lpstr>Evaluating Options</vt:lpstr>
      <vt:lpstr>Examples</vt:lpstr>
      <vt:lpstr>PowerPoint Presentation</vt:lpstr>
    </vt:vector>
  </TitlesOfParts>
  <Company>City of Bellevue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City of Bellevue</dc:creator>
  <cp:lastModifiedBy>Washington State Patrol</cp:lastModifiedBy>
  <cp:revision>82</cp:revision>
  <cp:lastPrinted>2017-09-25T16:48:31Z</cp:lastPrinted>
  <dcterms:created xsi:type="dcterms:W3CDTF">2013-10-09T22:31:23Z</dcterms:created>
  <dcterms:modified xsi:type="dcterms:W3CDTF">2017-10-12T17:58:10Z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0x010100F5FB9900D4F9BA4882D8F574C841BB17</vt:lpwstr>
  </property>
</Properties>
</file>