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5" r:id="rId2"/>
    <p:sldId id="422" r:id="rId3"/>
    <p:sldId id="423" r:id="rId4"/>
    <p:sldId id="424" r:id="rId5"/>
    <p:sldId id="426" r:id="rId6"/>
    <p:sldId id="427" r:id="rId7"/>
    <p:sldId id="428" r:id="rId8"/>
    <p:sldId id="429" r:id="rId9"/>
    <p:sldId id="430" r:id="rId10"/>
    <p:sldId id="431" r:id="rId11"/>
    <p:sldId id="432" r:id="rId12"/>
    <p:sldId id="425" r:id="rId13"/>
    <p:sldId id="433" r:id="rId14"/>
    <p:sldId id="387" r:id="rId15"/>
    <p:sldId id="436" r:id="rId16"/>
    <p:sldId id="361" r:id="rId17"/>
    <p:sldId id="383" r:id="rId18"/>
    <p:sldId id="384" r:id="rId19"/>
    <p:sldId id="385" r:id="rId20"/>
    <p:sldId id="386" r:id="rId21"/>
    <p:sldId id="388" r:id="rId22"/>
    <p:sldId id="391" r:id="rId23"/>
    <p:sldId id="389" r:id="rId24"/>
    <p:sldId id="434" r:id="rId25"/>
    <p:sldId id="395" r:id="rId26"/>
    <p:sldId id="393" r:id="rId27"/>
    <p:sldId id="394" r:id="rId28"/>
    <p:sldId id="365" r:id="rId29"/>
    <p:sldId id="400" r:id="rId30"/>
    <p:sldId id="401" r:id="rId31"/>
    <p:sldId id="398" r:id="rId32"/>
    <p:sldId id="399" r:id="rId33"/>
    <p:sldId id="420" r:id="rId34"/>
    <p:sldId id="421" r:id="rId35"/>
    <p:sldId id="437" r:id="rId36"/>
    <p:sldId id="435" r:id="rId37"/>
    <p:sldId id="405" r:id="rId38"/>
    <p:sldId id="406" r:id="rId39"/>
    <p:sldId id="408" r:id="rId40"/>
    <p:sldId id="407" r:id="rId41"/>
    <p:sldId id="409" r:id="rId42"/>
    <p:sldId id="403" r:id="rId43"/>
    <p:sldId id="418" r:id="rId44"/>
  </p:sldIdLst>
  <p:sldSz cx="9144000" cy="6858000" type="screen4x3"/>
  <p:notesSz cx="6858000" cy="9313863"/>
  <p:defaultTextStyle>
    <a:defPPr>
      <a:defRPr lang="en-US"/>
    </a:defPPr>
    <a:lvl1pPr algn="l" defTabSz="457200" rtl="0" fontAlgn="base">
      <a:spcBef>
        <a:spcPct val="0"/>
      </a:spcBef>
      <a:spcAft>
        <a:spcPct val="0"/>
      </a:spcAft>
      <a:defRPr kern="1200">
        <a:solidFill>
          <a:schemeClr val="tx1"/>
        </a:solidFill>
        <a:latin typeface="Arial" pitchFamily="34" charset="0"/>
        <a:ea typeface="Geneva"/>
        <a:cs typeface="Geneva"/>
      </a:defRPr>
    </a:lvl1pPr>
    <a:lvl2pPr marL="457200" algn="l" defTabSz="457200" rtl="0" fontAlgn="base">
      <a:spcBef>
        <a:spcPct val="0"/>
      </a:spcBef>
      <a:spcAft>
        <a:spcPct val="0"/>
      </a:spcAft>
      <a:defRPr kern="1200">
        <a:solidFill>
          <a:schemeClr val="tx1"/>
        </a:solidFill>
        <a:latin typeface="Arial" pitchFamily="34" charset="0"/>
        <a:ea typeface="Geneva"/>
        <a:cs typeface="Geneva"/>
      </a:defRPr>
    </a:lvl2pPr>
    <a:lvl3pPr marL="914400" algn="l" defTabSz="457200" rtl="0" fontAlgn="base">
      <a:spcBef>
        <a:spcPct val="0"/>
      </a:spcBef>
      <a:spcAft>
        <a:spcPct val="0"/>
      </a:spcAft>
      <a:defRPr kern="1200">
        <a:solidFill>
          <a:schemeClr val="tx1"/>
        </a:solidFill>
        <a:latin typeface="Arial" pitchFamily="34" charset="0"/>
        <a:ea typeface="Geneva"/>
        <a:cs typeface="Geneva"/>
      </a:defRPr>
    </a:lvl3pPr>
    <a:lvl4pPr marL="1371600" algn="l" defTabSz="457200" rtl="0" fontAlgn="base">
      <a:spcBef>
        <a:spcPct val="0"/>
      </a:spcBef>
      <a:spcAft>
        <a:spcPct val="0"/>
      </a:spcAft>
      <a:defRPr kern="1200">
        <a:solidFill>
          <a:schemeClr val="tx1"/>
        </a:solidFill>
        <a:latin typeface="Arial" pitchFamily="34" charset="0"/>
        <a:ea typeface="Geneva"/>
        <a:cs typeface="Geneva"/>
      </a:defRPr>
    </a:lvl4pPr>
    <a:lvl5pPr marL="1828800" algn="l" defTabSz="457200" rtl="0" fontAlgn="base">
      <a:spcBef>
        <a:spcPct val="0"/>
      </a:spcBef>
      <a:spcAft>
        <a:spcPct val="0"/>
      </a:spcAft>
      <a:defRPr kern="1200">
        <a:solidFill>
          <a:schemeClr val="tx1"/>
        </a:solidFill>
        <a:latin typeface="Arial" pitchFamily="34" charset="0"/>
        <a:ea typeface="Geneva"/>
        <a:cs typeface="Geneva"/>
      </a:defRPr>
    </a:lvl5pPr>
    <a:lvl6pPr marL="2286000" algn="l" defTabSz="914400" rtl="0" eaLnBrk="1" latinLnBrk="0" hangingPunct="1">
      <a:defRPr kern="1200">
        <a:solidFill>
          <a:schemeClr val="tx1"/>
        </a:solidFill>
        <a:latin typeface="Arial" pitchFamily="34" charset="0"/>
        <a:ea typeface="Geneva"/>
        <a:cs typeface="Geneva"/>
      </a:defRPr>
    </a:lvl6pPr>
    <a:lvl7pPr marL="2743200" algn="l" defTabSz="914400" rtl="0" eaLnBrk="1" latinLnBrk="0" hangingPunct="1">
      <a:defRPr kern="1200">
        <a:solidFill>
          <a:schemeClr val="tx1"/>
        </a:solidFill>
        <a:latin typeface="Arial" pitchFamily="34" charset="0"/>
        <a:ea typeface="Geneva"/>
        <a:cs typeface="Geneva"/>
      </a:defRPr>
    </a:lvl7pPr>
    <a:lvl8pPr marL="3200400" algn="l" defTabSz="914400" rtl="0" eaLnBrk="1" latinLnBrk="0" hangingPunct="1">
      <a:defRPr kern="1200">
        <a:solidFill>
          <a:schemeClr val="tx1"/>
        </a:solidFill>
        <a:latin typeface="Arial" pitchFamily="34" charset="0"/>
        <a:ea typeface="Geneva"/>
        <a:cs typeface="Geneva"/>
      </a:defRPr>
    </a:lvl8pPr>
    <a:lvl9pPr marL="3657600" algn="l" defTabSz="914400" rtl="0" eaLnBrk="1" latinLnBrk="0" hangingPunct="1">
      <a:defRPr kern="1200">
        <a:solidFill>
          <a:schemeClr val="tx1"/>
        </a:solidFill>
        <a:latin typeface="Arial" pitchFamily="34" charset="0"/>
        <a:ea typeface="Geneva"/>
        <a:cs typeface="Genev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0036"/>
    <a:srgbClr val="96C547"/>
    <a:srgbClr val="6EC1BC"/>
    <a:srgbClr val="F18307"/>
    <a:srgbClr val="459D2D"/>
    <a:srgbClr val="1B808E"/>
    <a:srgbClr val="FDC835"/>
    <a:srgbClr val="93C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5" autoAdjust="0"/>
    <p:restoredTop sz="89065" autoAdjust="0"/>
  </p:normalViewPr>
  <p:slideViewPr>
    <p:cSldViewPr snapToGrid="0" snapToObjects="1">
      <p:cViewPr>
        <p:scale>
          <a:sx n="80" d="100"/>
          <a:sy n="80" d="100"/>
        </p:scale>
        <p:origin x="-1554" y="-120"/>
      </p:cViewPr>
      <p:guideLst>
        <p:guide orient="horz" pos="2160"/>
        <p:guide pos="2880"/>
      </p:guideLst>
    </p:cSldViewPr>
  </p:slideViewPr>
  <p:notesTextViewPr>
    <p:cViewPr>
      <p:scale>
        <a:sx n="1" d="1"/>
        <a:sy n="1" d="1"/>
      </p:scale>
      <p:origin x="0" y="0"/>
    </p:cViewPr>
  </p:notesTextViewPr>
  <p:sorterViewPr>
    <p:cViewPr>
      <p:scale>
        <a:sx n="125" d="100"/>
        <a:sy n="125" d="100"/>
      </p:scale>
      <p:origin x="0" y="45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2F5C2D3E-59EF-43AB-BB34-44DEF22B29A3}" type="datetimeFigureOut">
              <a:rPr lang="en-US" smtClean="0"/>
              <a:t>10/1/2017</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A80EDB7B-AE54-48DB-8068-DBC3EF6810AC}" type="slidenum">
              <a:rPr lang="en-US" smtClean="0"/>
              <a:t>‹#›</a:t>
            </a:fld>
            <a:endParaRPr lang="en-US"/>
          </a:p>
        </p:txBody>
      </p:sp>
    </p:spTree>
    <p:extLst>
      <p:ext uri="{BB962C8B-B14F-4D97-AF65-F5344CB8AC3E}">
        <p14:creationId xmlns:p14="http://schemas.microsoft.com/office/powerpoint/2010/main" val="149570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Geneva" charset="-128"/>
                <a:cs typeface="+mn-cs"/>
              </a:defRPr>
            </a:lvl1pPr>
          </a:lstStyle>
          <a:p>
            <a:pPr>
              <a:defRPr/>
            </a:pPr>
            <a:endParaRPr lang="en-US"/>
          </a:p>
        </p:txBody>
      </p:sp>
      <p:sp>
        <p:nvSpPr>
          <p:cNvPr id="3" name="Date Placeholder 2"/>
          <p:cNvSpPr>
            <a:spLocks noGrp="1"/>
          </p:cNvSpPr>
          <p:nvPr>
            <p:ph type="dt" idx="1"/>
          </p:nvPr>
        </p:nvSpPr>
        <p:spPr>
          <a:xfrm>
            <a:off x="3884613" y="0"/>
            <a:ext cx="2971800" cy="465693"/>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Geneva" charset="0"/>
                <a:cs typeface="Geneva" charset="0"/>
              </a:defRPr>
            </a:lvl1pPr>
          </a:lstStyle>
          <a:p>
            <a:pPr>
              <a:defRPr/>
            </a:pPr>
            <a:fld id="{41D57F53-17D4-422D-87A7-DEA8D467C7B0}" type="datetime1">
              <a:rPr lang="en-US"/>
              <a:pPr>
                <a:defRPr/>
              </a:pPr>
              <a:t>10/1/2017</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424085"/>
            <a:ext cx="5486400" cy="4191238"/>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Geneva" charset="-128"/>
                <a:cs typeface="+mn-cs"/>
              </a:defRPr>
            </a:lvl1pPr>
          </a:lstStyle>
          <a:p>
            <a:pPr>
              <a:defRPr/>
            </a:pPr>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Geneva" charset="0"/>
                <a:cs typeface="Geneva" charset="0"/>
              </a:defRPr>
            </a:lvl1pPr>
          </a:lstStyle>
          <a:p>
            <a:pPr>
              <a:defRPr/>
            </a:pPr>
            <a:fld id="{4F6437EC-F1C4-45BF-9E9E-8A2861B9CCDD}" type="slidenum">
              <a:rPr lang="en-US"/>
              <a:pPr>
                <a:defRPr/>
              </a:pPr>
              <a:t>‹#›</a:t>
            </a:fld>
            <a:endParaRPr lang="en-US"/>
          </a:p>
        </p:txBody>
      </p:sp>
    </p:spTree>
    <p:extLst>
      <p:ext uri="{BB962C8B-B14F-4D97-AF65-F5344CB8AC3E}">
        <p14:creationId xmlns:p14="http://schemas.microsoft.com/office/powerpoint/2010/main" val="38206948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Geneva" charset="-128"/>
        <a:cs typeface="Geneva" charset="0"/>
      </a:defRPr>
    </a:lvl1pPr>
    <a:lvl2pPr marL="457200" algn="l" rtl="0" eaLnBrk="0" fontAlgn="base" hangingPunct="0">
      <a:spcBef>
        <a:spcPct val="30000"/>
      </a:spcBef>
      <a:spcAft>
        <a:spcPct val="0"/>
      </a:spcAft>
      <a:defRPr sz="1200" kern="1200">
        <a:solidFill>
          <a:schemeClr val="tx1"/>
        </a:solidFill>
        <a:latin typeface="Arial"/>
        <a:ea typeface="Arial Unicode MS" pitchFamily="34" charset="-128"/>
        <a:cs typeface="Arial Unicode MS" pitchFamily="34" charset="-128"/>
      </a:defRPr>
    </a:lvl2pPr>
    <a:lvl3pPr marL="914400" algn="l" rtl="0" eaLnBrk="0" fontAlgn="base" hangingPunct="0">
      <a:spcBef>
        <a:spcPct val="30000"/>
      </a:spcBef>
      <a:spcAft>
        <a:spcPct val="0"/>
      </a:spcAft>
      <a:defRPr sz="1200" kern="1200">
        <a:solidFill>
          <a:schemeClr val="tx1"/>
        </a:solidFill>
        <a:latin typeface="Arial"/>
        <a:ea typeface="Arial Unicode MS" pitchFamily="34" charset="-128"/>
        <a:cs typeface="Arial Unicode MS" pitchFamily="34" charset="-128"/>
      </a:defRPr>
    </a:lvl3pPr>
    <a:lvl4pPr marL="1371600" algn="l" rtl="0" eaLnBrk="0" fontAlgn="base" hangingPunct="0">
      <a:spcBef>
        <a:spcPct val="30000"/>
      </a:spcBef>
      <a:spcAft>
        <a:spcPct val="0"/>
      </a:spcAft>
      <a:defRPr sz="1200" kern="1200">
        <a:solidFill>
          <a:schemeClr val="tx1"/>
        </a:solidFill>
        <a:latin typeface="Arial"/>
        <a:ea typeface="Arial Unicode MS" pitchFamily="34" charset="-128"/>
        <a:cs typeface="Arial Unicode MS" pitchFamily="34" charset="-128"/>
      </a:defRPr>
    </a:lvl4pPr>
    <a:lvl5pPr marL="1828800" algn="l" rtl="0" eaLnBrk="0" fontAlgn="base" hangingPunct="0">
      <a:spcBef>
        <a:spcPct val="30000"/>
      </a:spcBef>
      <a:spcAft>
        <a:spcPct val="0"/>
      </a:spcAft>
      <a:defRPr sz="1200" kern="1200">
        <a:solidFill>
          <a:schemeClr val="tx1"/>
        </a:solidFill>
        <a:latin typeface="Arial"/>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CE0F06AD-67C7-4DF3-8143-402BD3543611}" type="slidenum">
              <a:rPr lang="en-US" smtClean="0"/>
              <a:pPr eaLnBrk="1" hangingPunct="1"/>
              <a:t>1</a:t>
            </a:fld>
            <a:endParaRPr lang="en-US" smtClean="0"/>
          </a:p>
        </p:txBody>
      </p:sp>
      <p:sp>
        <p:nvSpPr>
          <p:cNvPr id="88067" name="Rectangle 2"/>
          <p:cNvSpPr>
            <a:spLocks noGrp="1" noRot="1" noChangeAspect="1" noChangeArrowheads="1" noTextEdit="1"/>
          </p:cNvSpPr>
          <p:nvPr>
            <p:ph type="sldImg"/>
          </p:nvPr>
        </p:nvSpPr>
        <p:spPr>
          <a:xfrm>
            <a:off x="1103313" y="700088"/>
            <a:ext cx="4652962" cy="3490912"/>
          </a:xfrm>
          <a:ln/>
        </p:spPr>
      </p:sp>
      <p:sp>
        <p:nvSpPr>
          <p:cNvPr id="88068" name="Rectangle 3"/>
          <p:cNvSpPr>
            <a:spLocks noGrp="1" noChangeArrowheads="1"/>
          </p:cNvSpPr>
          <p:nvPr>
            <p:ph type="body" idx="1"/>
          </p:nvPr>
        </p:nvSpPr>
        <p:spPr>
          <a:xfrm>
            <a:off x="914400" y="4423132"/>
            <a:ext cx="5029200" cy="4190920"/>
          </a:xfrm>
          <a:noFill/>
        </p:spPr>
        <p:txBody>
          <a:bodyPr/>
          <a:lstStyle/>
          <a:p>
            <a:pPr eaLnBrk="1" hangingPunct="1"/>
            <a:r>
              <a:rPr lang="en-US" dirty="0" smtClean="0"/>
              <a:t>For several decades there weren’t many advancements in electrical power systems that directly impacted the fire service. Certainly saw new technologies introduced, primarily of interest to electrical inspectors. More recently the introduction of renewable energy systems, and on site storage and power generation introduced, along with benefits, some fire safety challenges for the fire service.</a:t>
            </a:r>
            <a:r>
              <a:rPr lang="en-US" baseline="0" dirty="0" smtClean="0"/>
              <a:t> Energy systems, in particular ESS are a rapidly evolving issue that is creating some significant safety challenges.</a:t>
            </a:r>
            <a:r>
              <a:rPr lang="en-US" dirty="0" smtClean="0"/>
              <a:t> </a:t>
            </a:r>
            <a:r>
              <a:rPr lang="en-US" baseline="0" dirty="0" smtClean="0"/>
              <a:t>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10</a:t>
            </a:fld>
            <a:endParaRPr lang="en-US"/>
          </a:p>
        </p:txBody>
      </p:sp>
    </p:spTree>
    <p:extLst>
      <p:ext uri="{BB962C8B-B14F-4D97-AF65-F5344CB8AC3E}">
        <p14:creationId xmlns:p14="http://schemas.microsoft.com/office/powerpoint/2010/main" val="424636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11</a:t>
            </a:fld>
            <a:endParaRPr lang="en-US"/>
          </a:p>
        </p:txBody>
      </p:sp>
    </p:spTree>
    <p:extLst>
      <p:ext uri="{BB962C8B-B14F-4D97-AF65-F5344CB8AC3E}">
        <p14:creationId xmlns:p14="http://schemas.microsoft.com/office/powerpoint/2010/main" val="265655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12</a:t>
            </a:fld>
            <a:endParaRPr lang="en-US" dirty="0"/>
          </a:p>
        </p:txBody>
      </p:sp>
    </p:spTree>
    <p:extLst>
      <p:ext uri="{BB962C8B-B14F-4D97-AF65-F5344CB8AC3E}">
        <p14:creationId xmlns:p14="http://schemas.microsoft.com/office/powerpoint/2010/main" val="4122895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13</a:t>
            </a:fld>
            <a:endParaRPr lang="en-US"/>
          </a:p>
        </p:txBody>
      </p:sp>
    </p:spTree>
    <p:extLst>
      <p:ext uri="{BB962C8B-B14F-4D97-AF65-F5344CB8AC3E}">
        <p14:creationId xmlns:p14="http://schemas.microsoft.com/office/powerpoint/2010/main" val="158271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24</a:t>
            </a:fld>
            <a:endParaRPr lang="en-US"/>
          </a:p>
        </p:txBody>
      </p:sp>
    </p:spTree>
    <p:extLst>
      <p:ext uri="{BB962C8B-B14F-4D97-AF65-F5344CB8AC3E}">
        <p14:creationId xmlns:p14="http://schemas.microsoft.com/office/powerpoint/2010/main" val="136759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Building and Fire Codes may also require updates</a:t>
            </a:r>
          </a:p>
          <a:p>
            <a:endParaRPr lang="en-US" dirty="0"/>
          </a:p>
        </p:txBody>
      </p:sp>
      <p:sp>
        <p:nvSpPr>
          <p:cNvPr id="4" name="Slide Number Placeholder 3"/>
          <p:cNvSpPr>
            <a:spLocks noGrp="1"/>
          </p:cNvSpPr>
          <p:nvPr>
            <p:ph type="sldNum" sz="quarter" idx="10"/>
          </p:nvPr>
        </p:nvSpPr>
        <p:spPr/>
        <p:txBody>
          <a:bodyPr/>
          <a:lstStyle/>
          <a:p>
            <a:fld id="{86A43DF4-8043-4E2C-9F04-8F3497641339}" type="slidenum">
              <a:rPr lang="en-US" altLang="en-US" smtClean="0"/>
              <a:pPr/>
              <a:t>33</a:t>
            </a:fld>
            <a:endParaRPr lang="en-US" altLang="en-US" dirty="0"/>
          </a:p>
        </p:txBody>
      </p:sp>
    </p:spTree>
    <p:extLst>
      <p:ext uri="{BB962C8B-B14F-4D97-AF65-F5344CB8AC3E}">
        <p14:creationId xmlns:p14="http://schemas.microsoft.com/office/powerpoint/2010/main" val="1566400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deployment of EV’s is</a:t>
            </a:r>
            <a:r>
              <a:rPr lang="en-US" baseline="0" dirty="0" smtClean="0"/>
              <a:t> </a:t>
            </a:r>
            <a:r>
              <a:rPr lang="en-US" dirty="0" smtClean="0"/>
              <a:t>another form of customer storage of electricity,</a:t>
            </a:r>
            <a:r>
              <a:rPr lang="en-US" baseline="0" dirty="0" smtClean="0"/>
              <a:t> this is permitted where installed to comply with NEC Section 625.48.</a:t>
            </a:r>
          </a:p>
          <a:p>
            <a:r>
              <a:rPr lang="en-US" sz="1200" dirty="0" smtClean="0"/>
              <a:t>Increasingly, deployment of new ESS technologies on the customer side of the meter is changing the electrical nature of customer requirements. The evolution of the “smart grid” is enabling customers to shape their requirements to improve their own utilization of electricity, while also contributing to improved grid reliability and performance. These developments create an opportunity for customer storage to play an increasing role in grid services.</a:t>
            </a:r>
          </a:p>
          <a:p>
            <a:endParaRPr lang="en-US" sz="1200" dirty="0" smtClean="0"/>
          </a:p>
          <a:p>
            <a:r>
              <a:rPr lang="en-US" sz="1200" dirty="0" smtClean="0"/>
              <a:t>ESS’s should not be confused with UPS</a:t>
            </a:r>
            <a:r>
              <a:rPr lang="en-US" sz="1200" baseline="0" dirty="0" smtClean="0"/>
              <a:t> systems</a:t>
            </a:r>
            <a:r>
              <a:rPr lang="en-US" sz="1200" dirty="0" smtClean="0"/>
              <a:t>. A UPS is used to provide alternating-current power to a load for some period of time in the event of a utility power failure. In addition, it may provide a more constant voltage and frequency supply to the load, reducing the effects of utility voltage and frequency variations.  In the development of UL 1778, it was not anticipated to be for continuous use in the applications where an energy storage systems are intended to be used.</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36</a:t>
            </a:fld>
            <a:endParaRPr lang="en-US" dirty="0"/>
          </a:p>
        </p:txBody>
      </p:sp>
    </p:spTree>
    <p:extLst>
      <p:ext uri="{BB962C8B-B14F-4D97-AF65-F5344CB8AC3E}">
        <p14:creationId xmlns:p14="http://schemas.microsoft.com/office/powerpoint/2010/main" val="273451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2013, the California Public Utilities Commission (CPUC)</a:t>
            </a:r>
            <a:r>
              <a:rPr lang="en-US" baseline="0" dirty="0" smtClean="0"/>
              <a:t> </a:t>
            </a:r>
            <a:r>
              <a:rPr lang="en-US" dirty="0" smtClean="0"/>
              <a:t>determined that Southern California Edison must procure 50 MW of energy</a:t>
            </a:r>
            <a:r>
              <a:rPr lang="en-US" baseline="0" dirty="0" smtClean="0"/>
              <a:t> </a:t>
            </a:r>
            <a:r>
              <a:rPr lang="en-US" dirty="0" smtClean="0"/>
              <a:t>storage capacity by 2021 in Los Angeles area. Other States are looking to the example that California is setting, and</a:t>
            </a:r>
            <a:r>
              <a:rPr lang="en-US" baseline="0" dirty="0" smtClean="0"/>
              <a:t> </a:t>
            </a:r>
            <a:r>
              <a:rPr lang="en-US" dirty="0" smtClean="0"/>
              <a:t>Congress has introduced two bills that establish incentives for storage</a:t>
            </a:r>
            <a:r>
              <a:rPr lang="en-US" baseline="0" dirty="0" smtClean="0"/>
              <a:t> </a:t>
            </a:r>
            <a:r>
              <a:rPr lang="en-US" dirty="0" smtClean="0"/>
              <a:t>deployment.</a:t>
            </a:r>
          </a:p>
          <a:p>
            <a:endParaRPr lang="en-US" dirty="0" smtClean="0"/>
          </a:p>
          <a:p>
            <a:r>
              <a:rPr lang="en-US" dirty="0" smtClean="0"/>
              <a:t>The bills before congress are S. 1030 (STORAGE Act ) and S. 795 (MLP Parity Act). Details on the California bill</a:t>
            </a:r>
            <a:r>
              <a:rPr lang="en-US" baseline="0" dirty="0" smtClean="0"/>
              <a:t> </a:t>
            </a:r>
            <a:r>
              <a:rPr lang="en-US" dirty="0" smtClean="0"/>
              <a:t>(AB 2514) can be found on the CPUC website: http://www.cpuc.ca.gov/PUC/energy/electric/storage.htm </a:t>
            </a:r>
            <a:endParaRPr lang="en-US" dirty="0"/>
          </a:p>
        </p:txBody>
      </p:sp>
      <p:sp>
        <p:nvSpPr>
          <p:cNvPr id="4" name="Slide Number Placeholder 3"/>
          <p:cNvSpPr>
            <a:spLocks noGrp="1"/>
          </p:cNvSpPr>
          <p:nvPr>
            <p:ph type="sldNum" sz="quarter" idx="10"/>
          </p:nvPr>
        </p:nvSpPr>
        <p:spPr/>
        <p:txBody>
          <a:bodyPr/>
          <a:lstStyle/>
          <a:p>
            <a:fld id="{86A43DF4-8043-4E2C-9F04-8F3497641339}" type="slidenum">
              <a:rPr lang="en-US" altLang="en-US" smtClean="0"/>
              <a:pPr/>
              <a:t>2</a:t>
            </a:fld>
            <a:endParaRPr lang="en-US" altLang="en-US" dirty="0"/>
          </a:p>
        </p:txBody>
      </p:sp>
    </p:spTree>
    <p:extLst>
      <p:ext uri="{BB962C8B-B14F-4D97-AF65-F5344CB8AC3E}">
        <p14:creationId xmlns:p14="http://schemas.microsoft.com/office/powerpoint/2010/main" val="334989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2013, the California Public Utilities Commission (CPUC)</a:t>
            </a:r>
            <a:r>
              <a:rPr lang="en-US" baseline="0" dirty="0" smtClean="0"/>
              <a:t> </a:t>
            </a:r>
            <a:r>
              <a:rPr lang="en-US" dirty="0" smtClean="0"/>
              <a:t>determined that Southern California Edison must procure 50 MW of energy</a:t>
            </a:r>
            <a:r>
              <a:rPr lang="en-US" baseline="0" dirty="0" smtClean="0"/>
              <a:t> </a:t>
            </a:r>
            <a:r>
              <a:rPr lang="en-US" dirty="0" smtClean="0"/>
              <a:t>storage capacity by 2021 in Los Angeles area. Other States are looking to the example that California is setting, and</a:t>
            </a:r>
            <a:r>
              <a:rPr lang="en-US" baseline="0" dirty="0" smtClean="0"/>
              <a:t> </a:t>
            </a:r>
            <a:r>
              <a:rPr lang="en-US" dirty="0" smtClean="0"/>
              <a:t>Congress has introduced two bills that establish incentives for storage</a:t>
            </a:r>
            <a:r>
              <a:rPr lang="en-US" baseline="0" dirty="0" smtClean="0"/>
              <a:t> </a:t>
            </a:r>
            <a:r>
              <a:rPr lang="en-US" dirty="0" smtClean="0"/>
              <a:t>deployment.</a:t>
            </a:r>
          </a:p>
          <a:p>
            <a:endParaRPr lang="en-US" dirty="0" smtClean="0"/>
          </a:p>
          <a:p>
            <a:r>
              <a:rPr lang="en-US" dirty="0" smtClean="0"/>
              <a:t>The bills before congress are S. 1030 (STORAGE Act ) and S. 795 (MLP Parity Act). Details on the California bill</a:t>
            </a:r>
            <a:r>
              <a:rPr lang="en-US" baseline="0" dirty="0" smtClean="0"/>
              <a:t> </a:t>
            </a:r>
            <a:r>
              <a:rPr lang="en-US" dirty="0" smtClean="0"/>
              <a:t>(AB 2514) can be found on the CPUC website: http://www.cpuc.ca.gov/PUC/energy/electric/storage.htm </a:t>
            </a:r>
            <a:endParaRPr lang="en-US" dirty="0"/>
          </a:p>
        </p:txBody>
      </p:sp>
      <p:sp>
        <p:nvSpPr>
          <p:cNvPr id="4" name="Slide Number Placeholder 3"/>
          <p:cNvSpPr>
            <a:spLocks noGrp="1"/>
          </p:cNvSpPr>
          <p:nvPr>
            <p:ph type="sldNum" sz="quarter" idx="10"/>
          </p:nvPr>
        </p:nvSpPr>
        <p:spPr/>
        <p:txBody>
          <a:bodyPr/>
          <a:lstStyle/>
          <a:p>
            <a:fld id="{86A43DF4-8043-4E2C-9F04-8F3497641339}" type="slidenum">
              <a:rPr lang="en-US" altLang="en-US" smtClean="0"/>
              <a:pPr/>
              <a:t>3</a:t>
            </a:fld>
            <a:endParaRPr lang="en-US" altLang="en-US" dirty="0"/>
          </a:p>
        </p:txBody>
      </p:sp>
    </p:spTree>
    <p:extLst>
      <p:ext uri="{BB962C8B-B14F-4D97-AF65-F5344CB8AC3E}">
        <p14:creationId xmlns:p14="http://schemas.microsoft.com/office/powerpoint/2010/main" val="334989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2013, the California Public Utilities Commission (CPUC)</a:t>
            </a:r>
            <a:r>
              <a:rPr lang="en-US" baseline="0" dirty="0" smtClean="0"/>
              <a:t> </a:t>
            </a:r>
            <a:r>
              <a:rPr lang="en-US" dirty="0" smtClean="0"/>
              <a:t>determined that Southern California Edison must procure 50 MW of energy</a:t>
            </a:r>
            <a:r>
              <a:rPr lang="en-US" baseline="0" dirty="0" smtClean="0"/>
              <a:t> </a:t>
            </a:r>
            <a:r>
              <a:rPr lang="en-US" dirty="0" smtClean="0"/>
              <a:t>storage capacity by 2021 in Los Angeles area. Other States are looking to the example that California is setting, and</a:t>
            </a:r>
            <a:r>
              <a:rPr lang="en-US" baseline="0" dirty="0" smtClean="0"/>
              <a:t> </a:t>
            </a:r>
            <a:r>
              <a:rPr lang="en-US" dirty="0" smtClean="0"/>
              <a:t>Congress has introduced two bills that establish incentives for storage</a:t>
            </a:r>
            <a:r>
              <a:rPr lang="en-US" baseline="0" dirty="0" smtClean="0"/>
              <a:t> </a:t>
            </a:r>
            <a:r>
              <a:rPr lang="en-US" dirty="0" smtClean="0"/>
              <a:t>deployment.</a:t>
            </a:r>
          </a:p>
          <a:p>
            <a:endParaRPr lang="en-US" dirty="0" smtClean="0"/>
          </a:p>
          <a:p>
            <a:r>
              <a:rPr lang="en-US" dirty="0" smtClean="0"/>
              <a:t>The bills before congress are S. 1030 (STORAGE Act ) and S. 795 (MLP Parity Act). Details on the California bill</a:t>
            </a:r>
            <a:r>
              <a:rPr lang="en-US" baseline="0" dirty="0" smtClean="0"/>
              <a:t> </a:t>
            </a:r>
            <a:r>
              <a:rPr lang="en-US" dirty="0" smtClean="0"/>
              <a:t>(AB 2514) can be found on the CPUC website: http://www.cpuc.ca.gov/PUC/energy/electric/storage.htm </a:t>
            </a:r>
            <a:endParaRPr lang="en-US" dirty="0"/>
          </a:p>
        </p:txBody>
      </p:sp>
      <p:sp>
        <p:nvSpPr>
          <p:cNvPr id="4" name="Slide Number Placeholder 3"/>
          <p:cNvSpPr>
            <a:spLocks noGrp="1"/>
          </p:cNvSpPr>
          <p:nvPr>
            <p:ph type="sldNum" sz="quarter" idx="10"/>
          </p:nvPr>
        </p:nvSpPr>
        <p:spPr/>
        <p:txBody>
          <a:bodyPr/>
          <a:lstStyle/>
          <a:p>
            <a:fld id="{86A43DF4-8043-4E2C-9F04-8F3497641339}" type="slidenum">
              <a:rPr lang="en-US" altLang="en-US" smtClean="0"/>
              <a:pPr/>
              <a:t>4</a:t>
            </a:fld>
            <a:endParaRPr lang="en-US" altLang="en-US" dirty="0"/>
          </a:p>
        </p:txBody>
      </p:sp>
    </p:spTree>
    <p:extLst>
      <p:ext uri="{BB962C8B-B14F-4D97-AF65-F5344CB8AC3E}">
        <p14:creationId xmlns:p14="http://schemas.microsoft.com/office/powerpoint/2010/main" val="334989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5</a:t>
            </a:fld>
            <a:endParaRPr lang="en-US" dirty="0"/>
          </a:p>
        </p:txBody>
      </p:sp>
    </p:spTree>
    <p:extLst>
      <p:ext uri="{BB962C8B-B14F-4D97-AF65-F5344CB8AC3E}">
        <p14:creationId xmlns:p14="http://schemas.microsoft.com/office/powerpoint/2010/main" val="88065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6</a:t>
            </a:fld>
            <a:endParaRPr lang="en-US" dirty="0"/>
          </a:p>
        </p:txBody>
      </p:sp>
    </p:spTree>
    <p:extLst>
      <p:ext uri="{BB962C8B-B14F-4D97-AF65-F5344CB8AC3E}">
        <p14:creationId xmlns:p14="http://schemas.microsoft.com/office/powerpoint/2010/main" val="175439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7</a:t>
            </a:fld>
            <a:endParaRPr lang="en-US"/>
          </a:p>
        </p:txBody>
      </p:sp>
    </p:spTree>
    <p:extLst>
      <p:ext uri="{BB962C8B-B14F-4D97-AF65-F5344CB8AC3E}">
        <p14:creationId xmlns:p14="http://schemas.microsoft.com/office/powerpoint/2010/main" val="365654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8</a:t>
            </a:fld>
            <a:endParaRPr lang="en-US"/>
          </a:p>
        </p:txBody>
      </p:sp>
    </p:spTree>
    <p:extLst>
      <p:ext uri="{BB962C8B-B14F-4D97-AF65-F5344CB8AC3E}">
        <p14:creationId xmlns:p14="http://schemas.microsoft.com/office/powerpoint/2010/main" val="1461103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6437EC-F1C4-45BF-9E9E-8A2861B9CCDD}" type="slidenum">
              <a:rPr lang="en-US" smtClean="0"/>
              <a:pPr>
                <a:defRPr/>
              </a:pPr>
              <a:t>9</a:t>
            </a:fld>
            <a:endParaRPr lang="en-US"/>
          </a:p>
        </p:txBody>
      </p:sp>
    </p:spTree>
    <p:extLst>
      <p:ext uri="{BB962C8B-B14F-4D97-AF65-F5344CB8AC3E}">
        <p14:creationId xmlns:p14="http://schemas.microsoft.com/office/powerpoint/2010/main" val="519425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accent1"/>
        </a:solidFill>
        <a:effectLst/>
      </p:bgPr>
    </p:bg>
    <p:spTree>
      <p:nvGrpSpPr>
        <p:cNvPr id="1" name=""/>
        <p:cNvGrpSpPr/>
        <p:nvPr/>
      </p:nvGrpSpPr>
      <p:grpSpPr>
        <a:xfrm>
          <a:off x="0" y="0"/>
          <a:ext cx="0" cy="0"/>
          <a:chOff x="0" y="0"/>
          <a:chExt cx="0" cy="0"/>
        </a:xfrm>
      </p:grpSpPr>
      <p:pic>
        <p:nvPicPr>
          <p:cNvPr id="4" name="Picture 6" descr="UL_Enterprise_wht_rgb.gif"/>
          <p:cNvPicPr>
            <a:picLocks noChangeAspect="1"/>
          </p:cNvPicPr>
          <p:nvPr/>
        </p:nvPicPr>
        <p:blipFill>
          <a:blip r:embed="rId2">
            <a:extLst>
              <a:ext uri="{28A0092B-C50C-407E-A947-70E740481C1C}">
                <a14:useLocalDpi xmlns:a14="http://schemas.microsoft.com/office/drawing/2010/main" val="0"/>
              </a:ext>
            </a:extLst>
          </a:blip>
          <a:srcRect r="16216"/>
          <a:stretch>
            <a:fillRect/>
          </a:stretch>
        </p:blipFill>
        <p:spPr bwMode="invGray">
          <a:xfrm>
            <a:off x="6308725" y="328613"/>
            <a:ext cx="2835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199" y="2534248"/>
            <a:ext cx="5548579" cy="1399032"/>
          </a:xfrm>
        </p:spPr>
        <p:txBody>
          <a:bodyPr/>
          <a:lstStyle>
            <a:lvl1pPr algn="l">
              <a:defRPr sz="3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961120"/>
            <a:ext cx="5548579" cy="1773936"/>
          </a:xfrm>
        </p:spPr>
        <p:txBody>
          <a:bodyPr>
            <a:normAutofit/>
          </a:bodyPr>
          <a:lstStyle>
            <a:lvl1pPr marL="0" indent="0" algn="l">
              <a:buNone/>
              <a:defRPr sz="16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38699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3" name="Picture 4" descr="ul_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1938" y="482600"/>
            <a:ext cx="8048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88365"/>
            <a:ext cx="5486400" cy="1145591"/>
          </a:xfrm>
        </p:spPr>
        <p:txBody>
          <a:bodyPr/>
          <a:lstStyle>
            <a:lvl1pPr algn="l">
              <a:defRPr sz="30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7792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r="16216"/>
          <a:stretch>
            <a:fillRect/>
          </a:stretch>
        </p:blipFill>
        <p:spPr bwMode="auto">
          <a:xfrm>
            <a:off x="6308725" y="328613"/>
            <a:ext cx="2835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199" y="2532888"/>
            <a:ext cx="5570525" cy="1399032"/>
          </a:xfrm>
        </p:spPr>
        <p:txBody>
          <a:bodyPr/>
          <a:lstStyle>
            <a:lvl1pPr algn="l">
              <a:defRPr sz="3000" b="1">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959352"/>
            <a:ext cx="5570525" cy="1773936"/>
          </a:xfrm>
        </p:spPr>
        <p:txBody>
          <a:bodyPr>
            <a:normAutofit/>
          </a:bodyPr>
          <a:lstStyle>
            <a:lvl1pPr marL="0" indent="0" algn="l">
              <a:buNone/>
              <a:defRPr sz="1600" b="1">
                <a:solidFill>
                  <a:schemeClr val="accent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8170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700067"/>
            <a:ext cx="8229600" cy="3426095"/>
          </a:xfrm>
        </p:spPr>
        <p:txBody>
          <a:bodyPr>
            <a:normAutofit/>
          </a:bodyPr>
          <a:lstStyle>
            <a:lvl1pPr>
              <a:defRPr sz="2600" b="1" cap="none" baseline="0">
                <a:solidFill>
                  <a:schemeClr val="bg1">
                    <a:lumMod val="50000"/>
                  </a:schemeClr>
                </a:solidFill>
                <a:latin typeface="Arial" pitchFamily="34" charset="0"/>
                <a:cs typeface="Arial" pitchFamily="34" charset="0"/>
              </a:defRPr>
            </a:lvl1pPr>
            <a:lvl2pPr marL="0" indent="0">
              <a:buFontTx/>
              <a:buNone/>
              <a:defRPr sz="2600" b="1" cap="none" baseline="0">
                <a:solidFill>
                  <a:schemeClr val="bg1">
                    <a:lumMod val="50000"/>
                  </a:schemeClr>
                </a:solidFill>
                <a:latin typeface="Arial" pitchFamily="34" charset="0"/>
                <a:cs typeface="Arial" pitchFamily="34" charset="0"/>
              </a:defRPr>
            </a:lvl2pPr>
            <a:lvl3pPr marL="0" indent="0">
              <a:buFontTx/>
              <a:buNone/>
              <a:defRPr sz="2600" b="1" cap="none" baseline="0">
                <a:solidFill>
                  <a:schemeClr val="bg1">
                    <a:lumMod val="50000"/>
                  </a:schemeClr>
                </a:solidFill>
                <a:latin typeface="Arial" pitchFamily="34" charset="0"/>
                <a:cs typeface="Arial" pitchFamily="34" charset="0"/>
              </a:defRPr>
            </a:lvl3pPr>
            <a:lvl4pPr marL="0" indent="0">
              <a:buFontTx/>
              <a:buNone/>
              <a:defRPr sz="2600" b="1" cap="none" baseline="0">
                <a:solidFill>
                  <a:schemeClr val="bg1">
                    <a:lumMod val="50000"/>
                  </a:schemeClr>
                </a:solidFill>
                <a:latin typeface="Arial" pitchFamily="34" charset="0"/>
                <a:cs typeface="Arial" pitchFamily="34" charset="0"/>
              </a:defRPr>
            </a:lvl4pPr>
            <a:lvl5pPr marL="0" indent="0">
              <a:buFontTx/>
              <a:buNone/>
              <a:defRPr sz="2600" b="1" cap="none" baseline="0">
                <a:solidFill>
                  <a:schemeClr val="bg1">
                    <a:lumMod val="50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6571B159-DB8A-4ED0-8719-9F9525C157F8}" type="slidenum">
              <a:rPr lang="en-US"/>
              <a:pPr>
                <a:defRPr/>
              </a:pPr>
              <a:t>‹#›</a:t>
            </a:fld>
            <a:endParaRPr lang="en-US"/>
          </a:p>
        </p:txBody>
      </p:sp>
    </p:spTree>
    <p:extLst>
      <p:ext uri="{BB962C8B-B14F-4D97-AF65-F5344CB8AC3E}">
        <p14:creationId xmlns:p14="http://schemas.microsoft.com/office/powerpoint/2010/main" val="250405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E6380C14-F453-4C68-817F-1260BE52AA50}" type="slidenum">
              <a:rPr lang="en-US"/>
              <a:pPr>
                <a:defRPr/>
              </a:pPr>
              <a:t>‹#›</a:t>
            </a:fld>
            <a:endParaRPr lang="en-US"/>
          </a:p>
        </p:txBody>
      </p:sp>
    </p:spTree>
    <p:extLst>
      <p:ext uri="{BB962C8B-B14F-4D97-AF65-F5344CB8AC3E}">
        <p14:creationId xmlns:p14="http://schemas.microsoft.com/office/powerpoint/2010/main" val="416934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r="79"/>
          <a:stretch>
            <a:fillRect/>
          </a:stretch>
        </p:blipFill>
        <p:spPr bwMode="auto">
          <a:xfrm>
            <a:off x="7132638" y="274638"/>
            <a:ext cx="16462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61246"/>
            <a:ext cx="5943600" cy="1143000"/>
          </a:xfrm>
        </p:spPr>
        <p:txBody>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457200" y="2743200"/>
            <a:ext cx="8229600" cy="3416299"/>
          </a:xfrm>
        </p:spPr>
        <p:txBody>
          <a:bodyPr>
            <a:normAutofit/>
          </a:bodyPr>
          <a:lstStyle>
            <a:lvl1pPr>
              <a:defRPr sz="1600" b="1">
                <a:solidFill>
                  <a:schemeClr val="accent1"/>
                </a:solidFill>
                <a:latin typeface="Arial" pitchFamily="34" charset="0"/>
                <a:cs typeface="Arial" pitchFamily="34" charset="0"/>
              </a:defRPr>
            </a:lvl1pPr>
            <a:lvl2pPr marL="0" indent="0">
              <a:buFontTx/>
              <a:buNone/>
              <a:defRPr sz="1600" b="0">
                <a:solidFill>
                  <a:schemeClr val="accent1"/>
                </a:solidFill>
                <a:latin typeface="Arial" pitchFamily="34" charset="0"/>
                <a:cs typeface="Arial" pitchFamily="34" charset="0"/>
              </a:defRPr>
            </a:lvl2pPr>
            <a:lvl3pPr marL="0" indent="0">
              <a:buFontTx/>
              <a:buNone/>
              <a:defRPr sz="1600" b="0">
                <a:solidFill>
                  <a:schemeClr val="accent1"/>
                </a:solidFill>
                <a:latin typeface="Arial" pitchFamily="34" charset="0"/>
                <a:cs typeface="Arial" pitchFamily="34" charset="0"/>
              </a:defRPr>
            </a:lvl3pPr>
            <a:lvl4pPr marL="0" indent="0">
              <a:buFontTx/>
              <a:buNone/>
              <a:defRPr sz="1600" b="0">
                <a:solidFill>
                  <a:schemeClr val="accent1"/>
                </a:solidFill>
                <a:latin typeface="Arial" pitchFamily="34" charset="0"/>
                <a:cs typeface="Arial" pitchFamily="34" charset="0"/>
              </a:defRPr>
            </a:lvl4pPr>
            <a:lvl5pPr marL="0" indent="0">
              <a:buFontTx/>
              <a:buNone/>
              <a:defRPr sz="1600" b="0">
                <a:solidFill>
                  <a:schemeClr val="accent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FAAB4049-0DC6-4BA8-A8D2-420C31327A10}" type="slidenum">
              <a:rPr lang="en-US"/>
              <a:pPr>
                <a:defRPr/>
              </a:pPr>
              <a:t>‹#›</a:t>
            </a:fld>
            <a:endParaRPr lang="en-US"/>
          </a:p>
        </p:txBody>
      </p:sp>
    </p:spTree>
    <p:extLst>
      <p:ext uri="{BB962C8B-B14F-4D97-AF65-F5344CB8AC3E}">
        <p14:creationId xmlns:p14="http://schemas.microsoft.com/office/powerpoint/2010/main" val="426397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C300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Geneva" charset="-128"/>
              <a:cs typeface="Arial" pitchFamily="34" charset="0"/>
            </a:endParaRPr>
          </a:p>
        </p:txBody>
      </p:sp>
      <p:pic>
        <p:nvPicPr>
          <p:cNvPr id="4" name="Picture 6" descr="ul_patter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9" y="2532888"/>
            <a:ext cx="7984403" cy="1600200"/>
          </a:xfrm>
        </p:spPr>
        <p:txBody>
          <a:bodyPr/>
          <a:lstStyle>
            <a:lvl1pPr algn="l">
              <a:defRPr sz="30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37801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lnSpc>
                <a:spcPct val="100000"/>
              </a:lnSpc>
              <a:spcBef>
                <a:spcPts val="1200"/>
              </a:spcBef>
              <a:defRPr sz="1800"/>
            </a:lvl1pPr>
            <a:lvl2pPr>
              <a:lnSpc>
                <a:spcPct val="100000"/>
              </a:lnSpc>
              <a:spcBef>
                <a:spcPts val="1200"/>
              </a:spcBef>
              <a:buFont typeface="Arial" pitchFamily="34" charset="0"/>
              <a:buChar char="•"/>
              <a:defRPr sz="1600"/>
            </a:lvl2pPr>
            <a:lvl3pPr>
              <a:lnSpc>
                <a:spcPct val="100000"/>
              </a:lnSpc>
              <a:spcBef>
                <a:spcPts val="1200"/>
              </a:spcBef>
              <a:buFont typeface="Arial" pitchFamily="34" charset="0"/>
              <a:buChar char="−"/>
              <a:defRPr sz="1400"/>
            </a:lvl3pPr>
            <a:lvl4pPr>
              <a:lnSpc>
                <a:spcPct val="100000"/>
              </a:lnSpc>
              <a:spcBef>
                <a:spcPts val="1200"/>
              </a:spcBef>
              <a:buFont typeface="Arial" pitchFamily="34" charset="0"/>
              <a:buChar char="−"/>
              <a:defRPr sz="1400"/>
            </a:lvl4pPr>
            <a:lvl5pPr>
              <a:lnSpc>
                <a:spcPct val="100000"/>
              </a:lnSpc>
              <a:spcBef>
                <a:spcPts val="1200"/>
              </a:spcBef>
              <a:buFont typeface="Arial" pitchFamily="34" charset="0"/>
              <a:buChar cha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spcBef>
                <a:spcPts val="1200"/>
              </a:spcBef>
              <a:defRPr sz="1800"/>
            </a:lvl1pPr>
            <a:lvl2pPr>
              <a:spcBef>
                <a:spcPts val="1200"/>
              </a:spcBef>
              <a:buFont typeface="Arial" pitchFamily="34" charset="0"/>
              <a:buChar char="•"/>
              <a:defRPr sz="1600"/>
            </a:lvl2pPr>
            <a:lvl3pPr>
              <a:spcBef>
                <a:spcPts val="1200"/>
              </a:spcBef>
              <a:buFont typeface="Arial" pitchFamily="34" charset="0"/>
              <a:buChar char="‒"/>
              <a:defRPr sz="1400"/>
            </a:lvl3pPr>
            <a:lvl4pPr>
              <a:spcBef>
                <a:spcPts val="1200"/>
              </a:spcBef>
              <a:buFont typeface="Arial" pitchFamily="34" charset="0"/>
              <a:buChar char="‒"/>
              <a:defRPr sz="1400"/>
            </a:lvl4pPr>
            <a:lvl5pPr>
              <a:spcBef>
                <a:spcPts val="1200"/>
              </a:spcBef>
              <a:buFont typeface="Arial" pitchFamily="34" charset="0"/>
              <a:buChar cha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pPr>
              <a:defRPr/>
            </a:pPr>
            <a:fld id="{59E6A6A3-F7F2-443E-BE08-3BB75B6AD4B0}" type="slidenum">
              <a:rPr lang="en-US"/>
              <a:pPr>
                <a:defRPr/>
              </a:pPr>
              <a:t>‹#›</a:t>
            </a:fld>
            <a:endParaRPr lang="en-US"/>
          </a:p>
        </p:txBody>
      </p:sp>
    </p:spTree>
    <p:extLst>
      <p:ext uri="{BB962C8B-B14F-4D97-AF65-F5344CB8AC3E}">
        <p14:creationId xmlns:p14="http://schemas.microsoft.com/office/powerpoint/2010/main" val="288363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4"/>
          <p:cNvSpPr>
            <a:spLocks noGrp="1"/>
          </p:cNvSpPr>
          <p:nvPr>
            <p:ph type="sldNum" sz="quarter" idx="10"/>
          </p:nvPr>
        </p:nvSpPr>
        <p:spPr/>
        <p:txBody>
          <a:bodyPr/>
          <a:lstStyle>
            <a:lvl1pPr>
              <a:defRPr/>
            </a:lvl1pPr>
          </a:lstStyle>
          <a:p>
            <a:pPr>
              <a:defRPr/>
            </a:pPr>
            <a:fld id="{E6D1E654-2E22-4D56-A7E2-8F7473A043AB}" type="slidenum">
              <a:rPr lang="en-US"/>
              <a:pPr>
                <a:defRPr/>
              </a:pPr>
              <a:t>‹#›</a:t>
            </a:fld>
            <a:endParaRPr lang="en-US"/>
          </a:p>
        </p:txBody>
      </p:sp>
    </p:spTree>
    <p:extLst>
      <p:ext uri="{BB962C8B-B14F-4D97-AF65-F5344CB8AC3E}">
        <p14:creationId xmlns:p14="http://schemas.microsoft.com/office/powerpoint/2010/main" val="14087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UL_Enterprise_red_rgb.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p:txBody>
          <a:bodyPr/>
          <a:lstStyle>
            <a:lvl1pPr>
              <a:defRPr/>
            </a:lvl1pPr>
          </a:lstStyle>
          <a:p>
            <a:pPr>
              <a:defRPr/>
            </a:pPr>
            <a:fld id="{5AD28055-568C-4AF3-8C05-A132F8B44A23}" type="slidenum">
              <a:rPr lang="en-US"/>
              <a:pPr>
                <a:defRPr/>
              </a:pPr>
              <a:t>‹#›</a:t>
            </a:fld>
            <a:endParaRPr lang="en-US"/>
          </a:p>
        </p:txBody>
      </p:sp>
    </p:spTree>
    <p:extLst>
      <p:ext uri="{BB962C8B-B14F-4D97-AF65-F5344CB8AC3E}">
        <p14:creationId xmlns:p14="http://schemas.microsoft.com/office/powerpoint/2010/main" val="295196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045450" y="6276975"/>
            <a:ext cx="641350" cy="365125"/>
          </a:xfrm>
          <a:prstGeom prst="rect">
            <a:avLst/>
          </a:prstGeom>
        </p:spPr>
        <p:txBody>
          <a:bodyPr vert="horz" wrap="square" lIns="91440" tIns="45720" rIns="91440" bIns="45720" numCol="1" anchor="ctr" anchorCtr="0" compatLnSpc="1">
            <a:prstTxWarp prst="textNoShape">
              <a:avLst/>
            </a:prstTxWarp>
          </a:bodyPr>
          <a:lstStyle>
            <a:lvl1pPr algn="r">
              <a:defRPr sz="1000">
                <a:latin typeface="Arial" charset="0"/>
                <a:ea typeface="Geneva" charset="0"/>
                <a:cs typeface="Geneva" charset="0"/>
              </a:defRPr>
            </a:lvl1pPr>
          </a:lstStyle>
          <a:p>
            <a:pPr>
              <a:defRPr/>
            </a:pPr>
            <a:fld id="{A0F2F5C3-EA45-4363-B275-D2461536C9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hf hdr="0"/>
  <p:txStyles>
    <p:titleStyle>
      <a:lvl1pPr algn="l" defTabSz="457200" rtl="0" eaLnBrk="1" fontAlgn="base" hangingPunct="1">
        <a:spcBef>
          <a:spcPct val="0"/>
        </a:spcBef>
        <a:spcAft>
          <a:spcPct val="0"/>
        </a:spcAft>
        <a:defRPr sz="2800" b="1" kern="1200">
          <a:solidFill>
            <a:schemeClr val="accent1"/>
          </a:solidFill>
          <a:latin typeface="Arial"/>
          <a:ea typeface="Geneva" charset="-128"/>
          <a:cs typeface="Geneva" charset="0"/>
        </a:defRPr>
      </a:lvl1pPr>
      <a:lvl2pPr algn="l" defTabSz="457200" rtl="0" eaLnBrk="1" fontAlgn="base" hangingPunct="1">
        <a:spcBef>
          <a:spcPct val="0"/>
        </a:spcBef>
        <a:spcAft>
          <a:spcPct val="0"/>
        </a:spcAft>
        <a:defRPr sz="2800" b="1">
          <a:solidFill>
            <a:schemeClr val="accent1"/>
          </a:solidFill>
          <a:latin typeface="Arial" charset="0"/>
          <a:ea typeface="Geneva" charset="-128"/>
          <a:cs typeface="Geneva" charset="0"/>
        </a:defRPr>
      </a:lvl2pPr>
      <a:lvl3pPr algn="l" defTabSz="457200" rtl="0" eaLnBrk="1" fontAlgn="base" hangingPunct="1">
        <a:spcBef>
          <a:spcPct val="0"/>
        </a:spcBef>
        <a:spcAft>
          <a:spcPct val="0"/>
        </a:spcAft>
        <a:defRPr sz="2800" b="1">
          <a:solidFill>
            <a:schemeClr val="accent1"/>
          </a:solidFill>
          <a:latin typeface="Arial" charset="0"/>
          <a:ea typeface="Geneva" charset="-128"/>
          <a:cs typeface="Geneva" charset="0"/>
        </a:defRPr>
      </a:lvl3pPr>
      <a:lvl4pPr algn="l" defTabSz="457200" rtl="0" eaLnBrk="1" fontAlgn="base" hangingPunct="1">
        <a:spcBef>
          <a:spcPct val="0"/>
        </a:spcBef>
        <a:spcAft>
          <a:spcPct val="0"/>
        </a:spcAft>
        <a:defRPr sz="2800" b="1">
          <a:solidFill>
            <a:schemeClr val="accent1"/>
          </a:solidFill>
          <a:latin typeface="Arial" charset="0"/>
          <a:ea typeface="Geneva" charset="-128"/>
          <a:cs typeface="Geneva" charset="0"/>
        </a:defRPr>
      </a:lvl4pPr>
      <a:lvl5pPr algn="l" defTabSz="457200" rtl="0" eaLnBrk="1" fontAlgn="base" hangingPunct="1">
        <a:spcBef>
          <a:spcPct val="0"/>
        </a:spcBef>
        <a:spcAft>
          <a:spcPct val="0"/>
        </a:spcAft>
        <a:defRPr sz="2800" b="1">
          <a:solidFill>
            <a:schemeClr val="accent1"/>
          </a:solidFill>
          <a:latin typeface="Arial" charset="0"/>
          <a:ea typeface="Geneva" charset="-128"/>
          <a:cs typeface="Geneva" charset="0"/>
        </a:defRPr>
      </a:lvl5pPr>
      <a:lvl6pPr marL="457200" algn="l" defTabSz="457200" rtl="0" eaLnBrk="1" fontAlgn="base" hangingPunct="1">
        <a:spcBef>
          <a:spcPct val="0"/>
        </a:spcBef>
        <a:spcAft>
          <a:spcPct val="0"/>
        </a:spcAft>
        <a:defRPr sz="2800" b="1">
          <a:solidFill>
            <a:schemeClr val="accent1"/>
          </a:solidFill>
          <a:latin typeface="Helvetica" charset="0"/>
        </a:defRPr>
      </a:lvl6pPr>
      <a:lvl7pPr marL="914400" algn="l" defTabSz="457200" rtl="0" eaLnBrk="1" fontAlgn="base" hangingPunct="1">
        <a:spcBef>
          <a:spcPct val="0"/>
        </a:spcBef>
        <a:spcAft>
          <a:spcPct val="0"/>
        </a:spcAft>
        <a:defRPr sz="2800" b="1">
          <a:solidFill>
            <a:schemeClr val="accent1"/>
          </a:solidFill>
          <a:latin typeface="Helvetica" charset="0"/>
        </a:defRPr>
      </a:lvl7pPr>
      <a:lvl8pPr marL="1371600" algn="l" defTabSz="457200" rtl="0" eaLnBrk="1" fontAlgn="base" hangingPunct="1">
        <a:spcBef>
          <a:spcPct val="0"/>
        </a:spcBef>
        <a:spcAft>
          <a:spcPct val="0"/>
        </a:spcAft>
        <a:defRPr sz="2800" b="1">
          <a:solidFill>
            <a:schemeClr val="accent1"/>
          </a:solidFill>
          <a:latin typeface="Helvetica" charset="0"/>
        </a:defRPr>
      </a:lvl8pPr>
      <a:lvl9pPr marL="1828800" algn="l" defTabSz="457200" rtl="0" eaLnBrk="1" fontAlgn="base" hangingPunct="1">
        <a:spcBef>
          <a:spcPct val="0"/>
        </a:spcBef>
        <a:spcAft>
          <a:spcPct val="0"/>
        </a:spcAft>
        <a:defRPr sz="2800" b="1">
          <a:solidFill>
            <a:schemeClr val="accent1"/>
          </a:solidFill>
          <a:latin typeface="Helvetica" charset="0"/>
        </a:defRPr>
      </a:lvl9pPr>
    </p:titleStyle>
    <p:bodyStyle>
      <a:lvl1pPr marL="342900" indent="-342900" algn="l" defTabSz="457200" rtl="0" eaLnBrk="1" fontAlgn="base" hangingPunct="1">
        <a:spcBef>
          <a:spcPct val="20000"/>
        </a:spcBef>
        <a:spcAft>
          <a:spcPct val="0"/>
        </a:spcAft>
        <a:defRPr sz="2000" kern="1200">
          <a:solidFill>
            <a:schemeClr val="tx1"/>
          </a:solidFill>
          <a:latin typeface="Arial"/>
          <a:ea typeface="Geneva" charset="-128"/>
          <a:cs typeface="Geneva" charset="0"/>
        </a:defRPr>
      </a:lvl1pPr>
      <a:lvl2pPr marL="344488" indent="-171450" algn="l" defTabSz="457200" rtl="0" eaLnBrk="1" fontAlgn="base" hangingPunct="1">
        <a:spcBef>
          <a:spcPts val="1200"/>
        </a:spcBef>
        <a:spcAft>
          <a:spcPct val="0"/>
        </a:spcAft>
        <a:buFont typeface="Arial" pitchFamily="34" charset="0"/>
        <a:buChar char="•"/>
        <a:defRPr kern="1200">
          <a:solidFill>
            <a:schemeClr val="tx1"/>
          </a:solidFill>
          <a:latin typeface="Arial"/>
          <a:ea typeface="Arial Unicode MS" pitchFamily="34" charset="-128"/>
          <a:cs typeface="Arial Unicode MS" pitchFamily="34" charset="-128"/>
        </a:defRPr>
      </a:lvl2pPr>
      <a:lvl3pPr marL="569913" indent="-225425" algn="l" defTabSz="457200" rtl="0" eaLnBrk="1" fontAlgn="base" hangingPunct="1">
        <a:spcBef>
          <a:spcPts val="600"/>
        </a:spcBef>
        <a:spcAft>
          <a:spcPct val="0"/>
        </a:spcAft>
        <a:buFont typeface="Arial" pitchFamily="34" charset="0"/>
        <a:buChar char="-"/>
        <a:defRPr sz="1600" kern="1200">
          <a:solidFill>
            <a:schemeClr val="tx1"/>
          </a:solidFill>
          <a:latin typeface="Arial"/>
          <a:ea typeface="Arial Unicode MS" pitchFamily="34" charset="-128"/>
          <a:cs typeface="Arial Unicode MS" pitchFamily="34" charset="-128"/>
        </a:defRPr>
      </a:lvl3pPr>
      <a:lvl4pPr marL="801688" indent="-231775" algn="l" defTabSz="457200" rtl="0" eaLnBrk="1" fontAlgn="base" hangingPunct="1">
        <a:spcBef>
          <a:spcPts val="600"/>
        </a:spcBef>
        <a:spcAft>
          <a:spcPct val="0"/>
        </a:spcAft>
        <a:buFont typeface="Arial" pitchFamily="34" charset="0"/>
        <a:buChar char="•"/>
        <a:defRPr sz="1600" kern="1200">
          <a:solidFill>
            <a:schemeClr val="tx1"/>
          </a:solidFill>
          <a:latin typeface="Arial"/>
          <a:ea typeface="Arial Unicode MS" pitchFamily="34" charset="-128"/>
          <a:cs typeface="Arial Unicode MS" pitchFamily="34" charset="-128"/>
        </a:defRPr>
      </a:lvl4pPr>
      <a:lvl5pPr marL="974725" indent="-173038" algn="l" defTabSz="457200" rtl="0" eaLnBrk="1" fontAlgn="base" hangingPunct="1">
        <a:spcBef>
          <a:spcPts val="600"/>
        </a:spcBef>
        <a:spcAft>
          <a:spcPct val="0"/>
        </a:spcAft>
        <a:buFont typeface="Arial" pitchFamily="34" charset="0"/>
        <a:buChar char="-"/>
        <a:defRPr sz="1600" kern="1200">
          <a:solidFill>
            <a:schemeClr val="tx1"/>
          </a:solidFill>
          <a:latin typeface="Arial"/>
          <a:ea typeface="Arial Unicode MS" pitchFamily="34" charset="-128"/>
          <a:cs typeface="Arial Unicode MS"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statter911.com/2014/09/14/caught-video-explosion-warehouse-fire-seriously-injures-three-firefighters/"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3758539"/>
            <a:ext cx="9144000" cy="1014495"/>
          </a:xfrm>
        </p:spPr>
        <p:txBody>
          <a:bodyPr/>
          <a:lstStyle/>
          <a:p>
            <a:pPr algn="ctr"/>
            <a:r>
              <a:rPr lang="en-US" sz="3200" dirty="0"/>
              <a:t>Fire Safety for New Battery </a:t>
            </a:r>
            <a:r>
              <a:rPr lang="en-US" sz="3200" dirty="0" smtClean="0"/>
              <a:t>Technologies </a:t>
            </a:r>
            <a:r>
              <a:rPr lang="en-US" dirty="0"/>
              <a:t>What's in Store for Your </a:t>
            </a:r>
            <a:r>
              <a:rPr lang="en-US" dirty="0" smtClean="0"/>
              <a:t>Jurisdiction?</a:t>
            </a:r>
            <a:r>
              <a:rPr lang="en-US" sz="3200" dirty="0"/>
              <a:t/>
            </a:r>
            <a:br>
              <a:rPr lang="en-US" sz="3200" dirty="0"/>
            </a:br>
            <a:endParaRPr lang="en-US" sz="3200" dirty="0"/>
          </a:p>
        </p:txBody>
      </p:sp>
      <p:pic>
        <p:nvPicPr>
          <p:cNvPr id="3074" name="Picture 2" descr="http://energyclub.stanford.edu/wp-content/uploads/2013/06/Energy-storage-is-expected-to-play-a-pivotal-role-in-enabling-the-increased-penetration-of-renewable-resources-on-the-gr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615" y="136607"/>
            <a:ext cx="4354284" cy="32692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0052" y="5023262"/>
            <a:ext cx="5545777" cy="830997"/>
          </a:xfrm>
          <a:prstGeom prst="rect">
            <a:avLst/>
          </a:prstGeom>
          <a:noFill/>
        </p:spPr>
        <p:txBody>
          <a:bodyPr wrap="square" rtlCol="0">
            <a:spAutoFit/>
          </a:bodyPr>
          <a:lstStyle/>
          <a:p>
            <a:pPr algn="ctr"/>
            <a:r>
              <a:rPr lang="en-US" sz="2400" dirty="0" smtClean="0">
                <a:solidFill>
                  <a:schemeClr val="bg1"/>
                </a:solidFill>
                <a:cs typeface="Arial" pitchFamily="34" charset="0"/>
              </a:rPr>
              <a:t>Kelly Nicolello</a:t>
            </a:r>
            <a:endParaRPr lang="en-US" sz="2400" dirty="0" smtClean="0">
              <a:solidFill>
                <a:schemeClr val="bg1"/>
              </a:solidFill>
              <a:cs typeface="Arial" pitchFamily="34" charset="0"/>
            </a:endParaRPr>
          </a:p>
          <a:p>
            <a:pPr algn="ctr"/>
            <a:r>
              <a:rPr lang="en-US" sz="2400" dirty="0" smtClean="0">
                <a:solidFill>
                  <a:schemeClr val="bg1"/>
                </a:solidFill>
                <a:cs typeface="Arial" pitchFamily="34" charset="0"/>
              </a:rPr>
              <a:t>Senior Regulatory Engineer</a:t>
            </a:r>
            <a:endParaRPr lang="en-US" sz="2400" dirty="0" smtClean="0">
              <a:solidFill>
                <a:schemeClr val="bg1"/>
              </a:solidFill>
              <a:cs typeface="Arial" pitchFamily="34" charset="0"/>
            </a:endParaRPr>
          </a:p>
        </p:txBody>
      </p:sp>
    </p:spTree>
    <p:extLst>
      <p:ext uri="{BB962C8B-B14F-4D97-AF65-F5344CB8AC3E}">
        <p14:creationId xmlns:p14="http://schemas.microsoft.com/office/powerpoint/2010/main" val="67252822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normAutofit/>
          </a:bodyPr>
          <a:lstStyle/>
          <a:p>
            <a:r>
              <a:rPr lang="en-US" sz="3200" dirty="0" smtClean="0">
                <a:latin typeface="Arial" panose="020B0604020202020204" pitchFamily="34" charset="0"/>
                <a:cs typeface="Arial" panose="020B0604020202020204" pitchFamily="34" charset="0"/>
              </a:rPr>
              <a:t>Li-ion Batteries – Abnormal Charging</a:t>
            </a:r>
            <a:endParaRPr lang="en-US" sz="3200" dirty="0">
              <a:latin typeface="Arial" panose="020B0604020202020204" pitchFamily="34" charset="0"/>
              <a:cs typeface="Arial" panose="020B0604020202020204" pitchFamily="34" charset="0"/>
            </a:endParaRPr>
          </a:p>
        </p:txBody>
      </p:sp>
      <p:pic>
        <p:nvPicPr>
          <p:cNvPr id="6" name="Battery Abnormal charging_ BAST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86000" y="1524000"/>
            <a:ext cx="4572000" cy="34290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10</a:t>
            </a:fld>
            <a:endParaRPr lang="en-US"/>
          </a:p>
        </p:txBody>
      </p:sp>
    </p:spTree>
    <p:extLst>
      <p:ext uri="{BB962C8B-B14F-4D97-AF65-F5344CB8AC3E}">
        <p14:creationId xmlns:p14="http://schemas.microsoft.com/office/powerpoint/2010/main" val="3812408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89" y="268657"/>
            <a:ext cx="8747166" cy="942625"/>
          </a:xfrm>
        </p:spPr>
        <p:txBody>
          <a:bodyPr>
            <a:normAutofit/>
          </a:bodyPr>
          <a:lstStyle/>
          <a:p>
            <a:r>
              <a:rPr lang="en-US" sz="3200" dirty="0" smtClean="0">
                <a:latin typeface="Arial" panose="020B0604020202020204" pitchFamily="34" charset="0"/>
                <a:cs typeface="Arial" panose="020B0604020202020204" pitchFamily="34" charset="0"/>
              </a:rPr>
              <a:t>Fire Code Battery System Requirements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39439" y="1502884"/>
            <a:ext cx="6728361" cy="5130141"/>
          </a:xfrm>
        </p:spPr>
        <p:txBody>
          <a:bodyPr>
            <a:normAutofit/>
          </a:bodyPr>
          <a:lstStyle/>
          <a:p>
            <a:r>
              <a:rPr lang="en-US" sz="2800" dirty="0" smtClean="0"/>
              <a:t>Since 1997 (lead-acid) battery systems allowed in </a:t>
            </a:r>
            <a:r>
              <a:rPr lang="en-US" sz="2800" dirty="0" smtClean="0">
                <a:solidFill>
                  <a:srgbClr val="C00000"/>
                </a:solidFill>
              </a:rPr>
              <a:t>incidental use areas </a:t>
            </a:r>
            <a:endParaRPr lang="en-US" sz="2800" dirty="0" smtClean="0"/>
          </a:p>
          <a:p>
            <a:r>
              <a:rPr lang="en-US" sz="2800" dirty="0"/>
              <a:t>1 or 2 hour </a:t>
            </a:r>
            <a:r>
              <a:rPr lang="en-US" sz="2800" dirty="0" smtClean="0"/>
              <a:t>fire-rated separations</a:t>
            </a:r>
            <a:endParaRPr lang="en-US" sz="2800" dirty="0"/>
          </a:p>
          <a:p>
            <a:r>
              <a:rPr lang="en-US" sz="2800" dirty="0" smtClean="0"/>
              <a:t>Hazmat requirements exempted</a:t>
            </a:r>
          </a:p>
          <a:p>
            <a:r>
              <a:rPr lang="en-US" sz="2800" dirty="0" smtClean="0"/>
              <a:t>Spill control, ventilation, smoke detection</a:t>
            </a:r>
          </a:p>
          <a:p>
            <a:r>
              <a:rPr lang="en-US" sz="2800" dirty="0" smtClean="0"/>
              <a:t>Battery quantities unlimited</a:t>
            </a:r>
          </a:p>
          <a:p>
            <a:r>
              <a:rPr lang="en-US" sz="2800" dirty="0" smtClean="0"/>
              <a:t>Location in building not regulated</a:t>
            </a:r>
          </a:p>
          <a:p>
            <a:r>
              <a:rPr lang="en-US" sz="2800" dirty="0" smtClean="0"/>
              <a:t>Standby &amp; </a:t>
            </a:r>
            <a:r>
              <a:rPr lang="en-US" sz="2800" dirty="0"/>
              <a:t>emergency power, </a:t>
            </a:r>
            <a:r>
              <a:rPr lang="en-US" sz="2800" dirty="0" smtClean="0"/>
              <a:t>UPS use</a:t>
            </a:r>
            <a:endParaRPr lang="en-US" sz="2400" dirty="0"/>
          </a:p>
        </p:txBody>
      </p:sp>
      <p:pic>
        <p:nvPicPr>
          <p:cNvPr id="1026" name="Picture 2" descr="C:\Users\20969.GLOBAL\AppData\Local\Microsoft\Windows\Temporary Internet Files\Content.IE5\KK5LXS6G\1024px-Building_ico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02884"/>
            <a:ext cx="2282042" cy="38528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4049486"/>
            <a:ext cx="1751610" cy="664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5706477"/>
            <a:ext cx="8416344" cy="492443"/>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Current codes do not adequately protect newer battery technologies</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35889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Addressing New Potential Hazards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8135" y="1524000"/>
            <a:ext cx="8505409" cy="3429000"/>
          </a:xfrm>
        </p:spPr>
        <p:txBody>
          <a:bodyPr/>
          <a:lstStyle/>
          <a:p>
            <a:r>
              <a:rPr lang="en-US" sz="2800" dirty="0" smtClean="0">
                <a:latin typeface="Arial Narrow" panose="020B0606020202030204" pitchFamily="34" charset="0"/>
              </a:rPr>
              <a:t>How can you address ESS hazards not covered by the code?</a:t>
            </a:r>
          </a:p>
          <a:p>
            <a:r>
              <a:rPr lang="en-US" sz="2800" dirty="0" smtClean="0">
                <a:latin typeface="Arial Narrow" panose="020B0606020202030204" pitchFamily="34" charset="0"/>
              </a:rPr>
              <a:t>Large quantities of Lithium-ion batteries</a:t>
            </a:r>
          </a:p>
          <a:p>
            <a:r>
              <a:rPr lang="en-US" sz="2800" dirty="0" smtClean="0">
                <a:latin typeface="Arial Narrow" panose="020B0606020202030204" pitchFamily="34" charset="0"/>
              </a:rPr>
              <a:t>New battery and other ESS technologies</a:t>
            </a:r>
          </a:p>
          <a:p>
            <a:r>
              <a:rPr lang="en-US" sz="2800" dirty="0" smtClean="0">
                <a:latin typeface="Arial Narrow" panose="020B0606020202030204" pitchFamily="34" charset="0"/>
              </a:rPr>
              <a:t>Proven effective protection methods not yet available</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12</a:t>
            </a:fld>
            <a:endParaRPr lang="en-US" dirty="0"/>
          </a:p>
        </p:txBody>
      </p:sp>
      <p:sp>
        <p:nvSpPr>
          <p:cNvPr id="5" name="TextBox 4"/>
          <p:cNvSpPr txBox="1"/>
          <p:nvPr/>
        </p:nvSpPr>
        <p:spPr>
          <a:xfrm>
            <a:off x="665018" y="5179504"/>
            <a:ext cx="8208526" cy="892552"/>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Concern - New ESS technologies and applications are arriving before code requirements can address potential hazards </a:t>
            </a:r>
            <a:endParaRPr lang="en-US" sz="2600" dirty="0">
              <a:solidFill>
                <a:schemeClr val="bg1"/>
              </a:solidFill>
              <a:latin typeface="Arial Narrow" panose="020B0606020202030204" pitchFamily="34" charset="0"/>
              <a:ea typeface="Geneva" charset="-128"/>
            </a:endParaRPr>
          </a:p>
        </p:txBody>
      </p:sp>
      <p:sp>
        <p:nvSpPr>
          <p:cNvPr id="7" name="TextBox 6"/>
          <p:cNvSpPr txBox="1"/>
          <p:nvPr/>
        </p:nvSpPr>
        <p:spPr>
          <a:xfrm>
            <a:off x="457200" y="5228868"/>
            <a:ext cx="8529160" cy="892552"/>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What do fire </a:t>
            </a:r>
            <a:r>
              <a:rPr lang="en-US" sz="2600" dirty="0">
                <a:solidFill>
                  <a:schemeClr val="bg1"/>
                </a:solidFill>
                <a:latin typeface="Arial Narrow" panose="020B0606020202030204" pitchFamily="34" charset="0"/>
                <a:ea typeface="Geneva" charset="-128"/>
              </a:rPr>
              <a:t>and emergency </a:t>
            </a:r>
            <a:r>
              <a:rPr lang="en-US" sz="2600" dirty="0" smtClean="0">
                <a:solidFill>
                  <a:schemeClr val="bg1"/>
                </a:solidFill>
                <a:latin typeface="Arial Narrow" panose="020B0606020202030204" pitchFamily="34" charset="0"/>
                <a:ea typeface="Geneva" charset="-128"/>
              </a:rPr>
              <a:t>services need to know to respond to incidents</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1169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80" y="237507"/>
            <a:ext cx="8942120" cy="847622"/>
          </a:xfrm>
        </p:spPr>
        <p:txBody>
          <a:bodyPr>
            <a:normAutofit/>
          </a:bodyPr>
          <a:lstStyle/>
          <a:p>
            <a:r>
              <a:rPr lang="en-US" sz="3200" dirty="0" smtClean="0">
                <a:latin typeface="Arial" panose="020B0604020202020204" pitchFamily="34" charset="0"/>
                <a:cs typeface="Arial" panose="020B0604020202020204" pitchFamily="34" charset="0"/>
              </a:rPr>
              <a:t>Proposed Battery System Requirements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77538"/>
            <a:ext cx="8229600" cy="4748626"/>
          </a:xfrm>
        </p:spPr>
        <p:txBody>
          <a:bodyPr/>
          <a:lstStyle/>
          <a:p>
            <a:r>
              <a:rPr lang="en-US" sz="2800" dirty="0" smtClean="0">
                <a:latin typeface="Arial Narrow" panose="020B0606020202030204" pitchFamily="34" charset="0"/>
              </a:rPr>
              <a:t>NFPA 1 TC approved new battery system requirements</a:t>
            </a:r>
          </a:p>
          <a:p>
            <a:r>
              <a:rPr lang="en-US" sz="2800" dirty="0" smtClean="0">
                <a:latin typeface="Arial Narrow" panose="020B0606020202030204" pitchFamily="34" charset="0"/>
              </a:rPr>
              <a:t>Proposal F95-16 for the IFC/IBC </a:t>
            </a:r>
            <a:r>
              <a:rPr lang="en-US" sz="2800" dirty="0">
                <a:latin typeface="Arial Narrow" panose="020B0606020202030204" pitchFamily="34" charset="0"/>
              </a:rPr>
              <a:t>and </a:t>
            </a:r>
            <a:r>
              <a:rPr lang="en-US" sz="2800" dirty="0" smtClean="0">
                <a:latin typeface="Arial Narrow" panose="020B0606020202030204" pitchFamily="34" charset="0"/>
              </a:rPr>
              <a:t>RB171-16 for the IRC were approved at ICC Public Comment Hearings</a:t>
            </a:r>
          </a:p>
          <a:p>
            <a:r>
              <a:rPr lang="en-US" sz="2800" dirty="0" smtClean="0">
                <a:latin typeface="Arial Narrow" panose="020B0606020202030204" pitchFamily="34" charset="0"/>
              </a:rPr>
              <a:t>Intent - Both 2018 fire </a:t>
            </a:r>
            <a:r>
              <a:rPr lang="en-US" sz="2800" dirty="0">
                <a:latin typeface="Arial Narrow" panose="020B0606020202030204" pitchFamily="34" charset="0"/>
              </a:rPr>
              <a:t>codes </a:t>
            </a:r>
            <a:r>
              <a:rPr lang="en-US" sz="2800" dirty="0" smtClean="0">
                <a:latin typeface="Arial Narrow" panose="020B0606020202030204" pitchFamily="34" charset="0"/>
              </a:rPr>
              <a:t>will include similar requirements</a:t>
            </a:r>
          </a:p>
          <a:p>
            <a:r>
              <a:rPr lang="en-US" sz="2800" dirty="0" smtClean="0">
                <a:latin typeface="Arial Narrow" panose="020B0606020202030204" pitchFamily="34" charset="0"/>
              </a:rPr>
              <a:t>NFPA 855 TC recently formed to develop an ESS standard</a:t>
            </a:r>
            <a:endParaRPr lang="en-US" sz="2800" dirty="0">
              <a:latin typeface="Arial Narrow" panose="020B0606020202030204"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13</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878" y="4271963"/>
            <a:ext cx="1547432" cy="199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310" y="4271962"/>
            <a:ext cx="1547431" cy="199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593" y="4271963"/>
            <a:ext cx="1525285" cy="199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191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81" y="570016"/>
            <a:ext cx="8942120" cy="847622"/>
          </a:xfrm>
        </p:spPr>
        <p:txBody>
          <a:bodyPr/>
          <a:lstStyle/>
          <a:p>
            <a:r>
              <a:rPr lang="en-US" dirty="0" smtClean="0"/>
              <a:t>Considerations behind the IFC Code Proposals</a:t>
            </a:r>
            <a:endParaRPr lang="en-US" dirty="0"/>
          </a:p>
        </p:txBody>
      </p:sp>
      <p:sp>
        <p:nvSpPr>
          <p:cNvPr id="3" name="Content Placeholder 2"/>
          <p:cNvSpPr>
            <a:spLocks noGrp="1"/>
          </p:cNvSpPr>
          <p:nvPr>
            <p:ph idx="1"/>
          </p:nvPr>
        </p:nvSpPr>
        <p:spPr>
          <a:xfrm>
            <a:off x="457200" y="1330036"/>
            <a:ext cx="8229600" cy="4796127"/>
          </a:xfrm>
        </p:spPr>
        <p:txBody>
          <a:bodyPr/>
          <a:lstStyle/>
          <a:p>
            <a:r>
              <a:rPr lang="en-US" sz="2800" dirty="0" smtClean="0">
                <a:latin typeface="Arial Narrow" panose="020B0606020202030204" pitchFamily="34" charset="0"/>
              </a:rPr>
              <a:t>Section </a:t>
            </a:r>
            <a:r>
              <a:rPr lang="en-US" sz="2800" dirty="0">
                <a:latin typeface="Arial Narrow" panose="020B0606020202030204" pitchFamily="34" charset="0"/>
              </a:rPr>
              <a:t>608 </a:t>
            </a:r>
            <a:r>
              <a:rPr lang="en-US" sz="2800" dirty="0" smtClean="0">
                <a:latin typeface="Arial Narrow" panose="020B0606020202030204" pitchFamily="34" charset="0"/>
              </a:rPr>
              <a:t>addresses lead acid battery system hazards</a:t>
            </a:r>
          </a:p>
          <a:p>
            <a:r>
              <a:rPr lang="en-US" sz="2800" dirty="0" smtClean="0">
                <a:latin typeface="Arial Narrow" panose="020B0606020202030204" pitchFamily="34" charset="0"/>
              </a:rPr>
              <a:t>Covers lithium batteries but doesn’t effectively address associated hazards</a:t>
            </a:r>
          </a:p>
          <a:p>
            <a:r>
              <a:rPr lang="en-US" sz="2800" dirty="0" smtClean="0">
                <a:latin typeface="Arial Narrow" panose="020B0606020202030204" pitchFamily="34" charset="0"/>
              </a:rPr>
              <a:t>Does not regulate other battery technologies – outside of scope of Section 608 </a:t>
            </a:r>
          </a:p>
          <a:p>
            <a:r>
              <a:rPr lang="en-US" sz="2800" dirty="0" smtClean="0">
                <a:latin typeface="Arial Narrow" panose="020B0606020202030204" pitchFamily="34" charset="0"/>
              </a:rPr>
              <a:t>Societal </a:t>
            </a:r>
            <a:r>
              <a:rPr lang="en-US" sz="2800" dirty="0">
                <a:latin typeface="Arial Narrow" panose="020B0606020202030204" pitchFamily="34" charset="0"/>
              </a:rPr>
              <a:t>needs </a:t>
            </a:r>
            <a:r>
              <a:rPr lang="en-US" sz="2800" dirty="0" smtClean="0">
                <a:latin typeface="Arial Narrow" panose="020B0606020202030204" pitchFamily="34" charset="0"/>
              </a:rPr>
              <a:t>for ESS installations</a:t>
            </a:r>
          </a:p>
          <a:p>
            <a:r>
              <a:rPr lang="en-US" sz="2800" dirty="0" smtClean="0">
                <a:latin typeface="Arial Narrow" panose="020B0606020202030204" pitchFamily="34" charset="0"/>
              </a:rPr>
              <a:t>Recognition that additional research, large scale testing and standards are needed to address unknowns </a:t>
            </a:r>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14</a:t>
            </a:fld>
            <a:endParaRPr lang="en-US"/>
          </a:p>
        </p:txBody>
      </p:sp>
    </p:spTree>
    <p:extLst>
      <p:ext uri="{BB962C8B-B14F-4D97-AF65-F5344CB8AC3E}">
        <p14:creationId xmlns:p14="http://schemas.microsoft.com/office/powerpoint/2010/main" val="3111819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pPr algn="ctr"/>
            <a:r>
              <a:rPr lang="en-US" sz="3400" dirty="0">
                <a:latin typeface="Arial Narrow" panose="020B0606020202030204" pitchFamily="34" charset="0"/>
              </a:rPr>
              <a:t>Concepts for Protecting Energy </a:t>
            </a:r>
            <a:r>
              <a:rPr lang="en-US" sz="3400" dirty="0" smtClean="0">
                <a:latin typeface="Arial Narrow" panose="020B0606020202030204" pitchFamily="34" charset="0"/>
              </a:rPr>
              <a:t>Systems</a:t>
            </a:r>
            <a:br>
              <a:rPr lang="en-US" sz="3400" dirty="0" smtClean="0">
                <a:latin typeface="Arial Narrow" panose="020B0606020202030204" pitchFamily="34" charset="0"/>
              </a:rPr>
            </a:br>
            <a:r>
              <a:rPr lang="en-US" dirty="0" smtClean="0">
                <a:latin typeface="Arial Narrow" panose="020B0606020202030204" pitchFamily="34" charset="0"/>
              </a:rPr>
              <a:t>NFPA </a:t>
            </a:r>
            <a:r>
              <a:rPr lang="en-US" dirty="0">
                <a:latin typeface="Arial Narrow" panose="020B0606020202030204" pitchFamily="34" charset="0"/>
              </a:rPr>
              <a:t>550: Guide to the Fire Safety Concepts Tree </a:t>
            </a: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15</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15" y="1755545"/>
            <a:ext cx="7453892" cy="261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7517" y="4374078"/>
            <a:ext cx="3788228" cy="1569660"/>
          </a:xfrm>
          <a:prstGeom prst="rect">
            <a:avLst/>
          </a:prstGeom>
          <a:noFill/>
        </p:spPr>
        <p:txBody>
          <a:bodyPr wrap="square" rtlCol="0">
            <a:spAutoFit/>
          </a:bodyPr>
          <a:lstStyle/>
          <a:p>
            <a:r>
              <a:rPr lang="en-US" sz="2400" dirty="0" smtClean="0">
                <a:solidFill>
                  <a:srgbClr val="C10036"/>
                </a:solidFill>
                <a:latin typeface="Arial Narrow" panose="020B0606020202030204" pitchFamily="34" charset="0"/>
                <a:cs typeface="Arial" pitchFamily="34" charset="0"/>
              </a:rPr>
              <a:t>Listed batteries and equipment</a:t>
            </a:r>
          </a:p>
          <a:p>
            <a:r>
              <a:rPr lang="en-US" sz="2400" dirty="0" smtClean="0">
                <a:solidFill>
                  <a:srgbClr val="C10036"/>
                </a:solidFill>
                <a:latin typeface="Arial Narrow" panose="020B0606020202030204" pitchFamily="34" charset="0"/>
                <a:cs typeface="Arial" pitchFamily="34" charset="0"/>
              </a:rPr>
              <a:t>BMS and compatible equipment</a:t>
            </a:r>
          </a:p>
          <a:p>
            <a:r>
              <a:rPr lang="en-US" sz="2400" dirty="0" smtClean="0">
                <a:solidFill>
                  <a:srgbClr val="C10036"/>
                </a:solidFill>
                <a:latin typeface="Arial Narrow" panose="020B0606020202030204" pitchFamily="34" charset="0"/>
                <a:cs typeface="Arial" pitchFamily="34" charset="0"/>
              </a:rPr>
              <a:t>Proper installation</a:t>
            </a:r>
          </a:p>
          <a:p>
            <a:r>
              <a:rPr lang="en-US" sz="2400" dirty="0" smtClean="0">
                <a:solidFill>
                  <a:srgbClr val="C10036"/>
                </a:solidFill>
                <a:latin typeface="Arial Narrow" panose="020B0606020202030204" pitchFamily="34" charset="0"/>
                <a:cs typeface="Arial" pitchFamily="34" charset="0"/>
              </a:rPr>
              <a:t>Ventilation, as needed</a:t>
            </a:r>
          </a:p>
        </p:txBody>
      </p:sp>
      <p:sp>
        <p:nvSpPr>
          <p:cNvPr id="5" name="TextBox 4"/>
          <p:cNvSpPr txBox="1"/>
          <p:nvPr/>
        </p:nvSpPr>
        <p:spPr>
          <a:xfrm>
            <a:off x="4963886" y="4374078"/>
            <a:ext cx="4180114" cy="2677656"/>
          </a:xfrm>
          <a:prstGeom prst="rect">
            <a:avLst/>
          </a:prstGeom>
          <a:noFill/>
        </p:spPr>
        <p:txBody>
          <a:bodyPr wrap="square" rtlCol="0">
            <a:spAutoFit/>
          </a:bodyPr>
          <a:lstStyle/>
          <a:p>
            <a:r>
              <a:rPr lang="en-US" sz="2400" dirty="0" smtClean="0">
                <a:solidFill>
                  <a:srgbClr val="C10036"/>
                </a:solidFill>
                <a:latin typeface="Arial Narrow" panose="020B0606020202030204" pitchFamily="34" charset="0"/>
                <a:cs typeface="Arial" pitchFamily="34" charset="0"/>
              </a:rPr>
              <a:t>Fire-resistive separation</a:t>
            </a:r>
          </a:p>
          <a:p>
            <a:r>
              <a:rPr lang="en-US" sz="2400" dirty="0" smtClean="0">
                <a:solidFill>
                  <a:srgbClr val="C10036"/>
                </a:solidFill>
                <a:latin typeface="Arial Narrow" panose="020B0606020202030204" pitchFamily="34" charset="0"/>
                <a:cs typeface="Arial" pitchFamily="34" charset="0"/>
              </a:rPr>
              <a:t>Suppression and control</a:t>
            </a:r>
          </a:p>
          <a:p>
            <a:r>
              <a:rPr lang="en-US" sz="2400" dirty="0" smtClean="0">
                <a:solidFill>
                  <a:srgbClr val="C10036"/>
                </a:solidFill>
                <a:latin typeface="Arial Narrow" panose="020B0606020202030204" pitchFamily="34" charset="0"/>
                <a:cs typeface="Arial" pitchFamily="34" charset="0"/>
              </a:rPr>
              <a:t>Array spacing and MAQs</a:t>
            </a:r>
          </a:p>
          <a:p>
            <a:r>
              <a:rPr lang="en-US" sz="2400" dirty="0" smtClean="0">
                <a:solidFill>
                  <a:srgbClr val="C10036"/>
                </a:solidFill>
                <a:latin typeface="Arial Narrow" panose="020B0606020202030204" pitchFamily="34" charset="0"/>
                <a:cs typeface="Arial" pitchFamily="34" charset="0"/>
              </a:rPr>
              <a:t>Location in building or on property</a:t>
            </a:r>
          </a:p>
          <a:p>
            <a:r>
              <a:rPr lang="en-US" sz="2400" dirty="0" smtClean="0">
                <a:solidFill>
                  <a:srgbClr val="C10036"/>
                </a:solidFill>
                <a:latin typeface="Arial Narrow" panose="020B0606020202030204" pitchFamily="34" charset="0"/>
                <a:cs typeface="Arial" pitchFamily="34" charset="0"/>
              </a:rPr>
              <a:t>Signage </a:t>
            </a:r>
          </a:p>
          <a:p>
            <a:endParaRPr lang="en-US" sz="2400" dirty="0" smtClean="0">
              <a:solidFill>
                <a:srgbClr val="C10036"/>
              </a:solidFill>
              <a:latin typeface="Arial Narrow" panose="020B0606020202030204" pitchFamily="34" charset="0"/>
              <a:cs typeface="Arial" pitchFamily="34" charset="0"/>
            </a:endParaRPr>
          </a:p>
          <a:p>
            <a:endParaRPr lang="en-US" sz="2400" dirty="0" err="1" smtClean="0">
              <a:solidFill>
                <a:srgbClr val="C10036"/>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175962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IFC Proposal - Threshold Limits</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16</a:t>
            </a:fld>
            <a:endParaRPr lang="en-US"/>
          </a:p>
        </p:txBody>
      </p:sp>
      <p:sp>
        <p:nvSpPr>
          <p:cNvPr id="3" name="TextBox 2"/>
          <p:cNvSpPr txBox="1"/>
          <p:nvPr/>
        </p:nvSpPr>
        <p:spPr>
          <a:xfrm>
            <a:off x="415636" y="1140030"/>
            <a:ext cx="8407730" cy="2246769"/>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threshold</a:t>
            </a:r>
          </a:p>
          <a:p>
            <a:r>
              <a:rPr lang="en-US" sz="2800" dirty="0" smtClean="0">
                <a:latin typeface="Arial Narrow" panose="020B0606020202030204" pitchFamily="34" charset="0"/>
                <a:cs typeface="Arial" pitchFamily="34" charset="0"/>
              </a:rPr>
              <a:t>50 </a:t>
            </a:r>
            <a:r>
              <a:rPr lang="en-US" sz="2800" dirty="0">
                <a:latin typeface="Arial Narrow" panose="020B0606020202030204" pitchFamily="34" charset="0"/>
                <a:cs typeface="Arial" pitchFamily="34" charset="0"/>
              </a:rPr>
              <a:t>gallons </a:t>
            </a:r>
            <a:r>
              <a:rPr lang="en-US" sz="2800" dirty="0" smtClean="0">
                <a:latin typeface="Arial Narrow" panose="020B0606020202030204" pitchFamily="34" charset="0"/>
                <a:cs typeface="Arial" pitchFamily="34" charset="0"/>
              </a:rPr>
              <a:t>electrolyte for lead-acid</a:t>
            </a:r>
            <a:r>
              <a:rPr lang="en-US" sz="2800" dirty="0">
                <a:latin typeface="Arial Narrow" panose="020B0606020202030204" pitchFamily="34" charset="0"/>
                <a:cs typeface="Arial" pitchFamily="34" charset="0"/>
              </a:rPr>
              <a:t>, </a:t>
            </a:r>
            <a:r>
              <a:rPr lang="en-US" sz="2800" dirty="0" smtClean="0">
                <a:latin typeface="Arial Narrow" panose="020B0606020202030204" pitchFamily="34" charset="0"/>
                <a:cs typeface="Arial" pitchFamily="34" charset="0"/>
              </a:rPr>
              <a:t>Ni-Cad, VRLA </a:t>
            </a:r>
          </a:p>
          <a:p>
            <a:r>
              <a:rPr lang="en-US" sz="2800" dirty="0" smtClean="0">
                <a:latin typeface="Arial Narrow" panose="020B0606020202030204" pitchFamily="34" charset="0"/>
                <a:cs typeface="Arial" pitchFamily="34" charset="0"/>
              </a:rPr>
              <a:t>1,000 </a:t>
            </a:r>
            <a:r>
              <a:rPr lang="en-US" sz="2800" dirty="0">
                <a:latin typeface="Arial Narrow" panose="020B0606020202030204" pitchFamily="34" charset="0"/>
                <a:cs typeface="Arial" pitchFamily="34" charset="0"/>
              </a:rPr>
              <a:t>pounds </a:t>
            </a:r>
            <a:r>
              <a:rPr lang="en-US" sz="2800" dirty="0" smtClean="0">
                <a:latin typeface="Arial Narrow" panose="020B0606020202030204" pitchFamily="34" charset="0"/>
                <a:cs typeface="Arial" pitchFamily="34" charset="0"/>
              </a:rPr>
              <a:t>for lithium-ion </a:t>
            </a:r>
            <a:r>
              <a:rPr lang="en-US" sz="2800" dirty="0">
                <a:latin typeface="Arial Narrow" panose="020B0606020202030204" pitchFamily="34" charset="0"/>
                <a:cs typeface="Arial" pitchFamily="34" charset="0"/>
              </a:rPr>
              <a:t>and lithium metal </a:t>
            </a:r>
            <a:r>
              <a:rPr lang="en-US" sz="2800" dirty="0" smtClean="0">
                <a:latin typeface="Arial Narrow" panose="020B0606020202030204" pitchFamily="34" charset="0"/>
                <a:cs typeface="Arial" pitchFamily="34" charset="0"/>
              </a:rPr>
              <a:t>polymer</a:t>
            </a:r>
          </a:p>
          <a:p>
            <a:r>
              <a:rPr lang="en-US" sz="2800" dirty="0" smtClean="0">
                <a:latin typeface="Arial Narrow" panose="020B0606020202030204" pitchFamily="34" charset="0"/>
                <a:cs typeface="Arial" pitchFamily="34" charset="0"/>
              </a:rPr>
              <a:t>Other technologies not covered</a:t>
            </a:r>
          </a:p>
          <a:p>
            <a:r>
              <a:rPr lang="en-US" sz="2800" dirty="0" smtClean="0">
                <a:latin typeface="Arial Narrow" panose="020B0606020202030204" pitchFamily="34" charset="0"/>
                <a:cs typeface="Arial" pitchFamily="34" charset="0"/>
              </a:rPr>
              <a:t>Use - Standby and emergency </a:t>
            </a:r>
            <a:r>
              <a:rPr lang="en-US" sz="2800" dirty="0">
                <a:latin typeface="Arial Narrow" panose="020B0606020202030204" pitchFamily="34" charset="0"/>
                <a:cs typeface="Arial" pitchFamily="34" charset="0"/>
              </a:rPr>
              <a:t>power or </a:t>
            </a:r>
            <a:r>
              <a:rPr lang="en-US" sz="2800" dirty="0" smtClean="0">
                <a:latin typeface="Arial Narrow" panose="020B0606020202030204" pitchFamily="34" charset="0"/>
                <a:cs typeface="Arial" pitchFamily="34" charset="0"/>
              </a:rPr>
              <a:t>UPS</a:t>
            </a:r>
          </a:p>
        </p:txBody>
      </p:sp>
      <p:sp>
        <p:nvSpPr>
          <p:cNvPr id="7" name="TextBox 6"/>
          <p:cNvSpPr txBox="1"/>
          <p:nvPr/>
        </p:nvSpPr>
        <p:spPr>
          <a:xfrm>
            <a:off x="415637" y="3593610"/>
            <a:ext cx="8407730" cy="2677656"/>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2018 threshold </a:t>
            </a:r>
          </a:p>
          <a:p>
            <a:r>
              <a:rPr lang="en-US" sz="2800" dirty="0" smtClean="0">
                <a:latin typeface="Arial Narrow" panose="020B0606020202030204" pitchFamily="34" charset="0"/>
                <a:cs typeface="Arial" pitchFamily="34" charset="0"/>
              </a:rPr>
              <a:t>Lead </a:t>
            </a:r>
            <a:r>
              <a:rPr lang="en-US" sz="2800" dirty="0">
                <a:latin typeface="Arial Narrow" panose="020B0606020202030204" pitchFamily="34" charset="0"/>
                <a:cs typeface="Arial" pitchFamily="34" charset="0"/>
              </a:rPr>
              <a:t>acid, </a:t>
            </a:r>
            <a:r>
              <a:rPr lang="en-US" sz="2800" dirty="0" smtClean="0">
                <a:latin typeface="Arial Narrow" panose="020B0606020202030204" pitchFamily="34" charset="0"/>
                <a:cs typeface="Arial" pitchFamily="34" charset="0"/>
              </a:rPr>
              <a:t>Ni-Cad - 70 </a:t>
            </a:r>
            <a:r>
              <a:rPr lang="en-US" sz="2800" dirty="0">
                <a:latin typeface="Arial Narrow" panose="020B0606020202030204" pitchFamily="34" charset="0"/>
                <a:cs typeface="Arial" pitchFamily="34" charset="0"/>
              </a:rPr>
              <a:t>KWh </a:t>
            </a:r>
            <a:r>
              <a:rPr lang="en-US" sz="2800" dirty="0" smtClean="0">
                <a:latin typeface="Arial Narrow" panose="020B0606020202030204" pitchFamily="34" charset="0"/>
                <a:cs typeface="Arial" pitchFamily="34" charset="0"/>
              </a:rPr>
              <a:t> </a:t>
            </a:r>
          </a:p>
          <a:p>
            <a:r>
              <a:rPr lang="en-US" sz="2800" dirty="0" smtClean="0">
                <a:latin typeface="Arial Narrow" panose="020B0606020202030204" pitchFamily="34" charset="0"/>
                <a:cs typeface="Arial" pitchFamily="34" charset="0"/>
              </a:rPr>
              <a:t>Lithium</a:t>
            </a:r>
            <a:r>
              <a:rPr lang="en-US" sz="2800" dirty="0">
                <a:latin typeface="Arial Narrow" panose="020B0606020202030204" pitchFamily="34" charset="0"/>
                <a:cs typeface="Arial" pitchFamily="34" charset="0"/>
              </a:rPr>
              <a:t>, </a:t>
            </a:r>
            <a:r>
              <a:rPr lang="en-US" sz="2800" dirty="0" smtClean="0">
                <a:latin typeface="Arial Narrow" panose="020B0606020202030204" pitchFamily="34" charset="0"/>
                <a:cs typeface="Arial" pitchFamily="34" charset="0"/>
              </a:rPr>
              <a:t>sodium all types - 20 </a:t>
            </a:r>
            <a:r>
              <a:rPr lang="en-US" sz="2800" dirty="0">
                <a:latin typeface="Arial Narrow" panose="020B0606020202030204" pitchFamily="34" charset="0"/>
                <a:cs typeface="Arial" pitchFamily="34" charset="0"/>
              </a:rPr>
              <a:t>KWh </a:t>
            </a:r>
            <a:r>
              <a:rPr lang="en-US" sz="2800" dirty="0" smtClean="0">
                <a:latin typeface="Arial Narrow" panose="020B0606020202030204" pitchFamily="34" charset="0"/>
                <a:cs typeface="Arial" pitchFamily="34" charset="0"/>
              </a:rPr>
              <a:t> </a:t>
            </a:r>
            <a:endParaRPr lang="en-US" sz="2800" dirty="0">
              <a:latin typeface="Arial Narrow" panose="020B0606020202030204" pitchFamily="34" charset="0"/>
              <a:cs typeface="Arial" pitchFamily="34" charset="0"/>
            </a:endParaRPr>
          </a:p>
          <a:p>
            <a:r>
              <a:rPr lang="en-US" sz="2800" dirty="0" smtClean="0">
                <a:latin typeface="Arial Narrow" panose="020B0606020202030204" pitchFamily="34" charset="0"/>
                <a:cs typeface="Arial" pitchFamily="34" charset="0"/>
              </a:rPr>
              <a:t>Flow </a:t>
            </a:r>
            <a:r>
              <a:rPr lang="en-US" sz="2800" dirty="0">
                <a:latin typeface="Arial Narrow" panose="020B0606020202030204" pitchFamily="34" charset="0"/>
                <a:cs typeface="Arial" pitchFamily="34" charset="0"/>
              </a:rPr>
              <a:t>batteries </a:t>
            </a:r>
            <a:r>
              <a:rPr lang="en-US" sz="2800" dirty="0" smtClean="0">
                <a:latin typeface="Arial Narrow" panose="020B0606020202030204" pitchFamily="34" charset="0"/>
                <a:cs typeface="Arial" pitchFamily="34" charset="0"/>
              </a:rPr>
              <a:t>- 20 </a:t>
            </a:r>
            <a:r>
              <a:rPr lang="en-US" sz="2800" dirty="0">
                <a:latin typeface="Arial Narrow" panose="020B0606020202030204" pitchFamily="34" charset="0"/>
                <a:cs typeface="Arial" pitchFamily="34" charset="0"/>
              </a:rPr>
              <a:t>KWh </a:t>
            </a:r>
          </a:p>
          <a:p>
            <a:r>
              <a:rPr lang="en-US" sz="2800" dirty="0">
                <a:latin typeface="Arial Narrow" panose="020B0606020202030204" pitchFamily="34" charset="0"/>
                <a:cs typeface="Arial" pitchFamily="34" charset="0"/>
              </a:rPr>
              <a:t>Other </a:t>
            </a:r>
            <a:r>
              <a:rPr lang="en-US" sz="2800" dirty="0" smtClean="0">
                <a:latin typeface="Arial Narrow" panose="020B0606020202030204" pitchFamily="34" charset="0"/>
                <a:cs typeface="Arial" pitchFamily="34" charset="0"/>
              </a:rPr>
              <a:t>battery </a:t>
            </a:r>
            <a:r>
              <a:rPr lang="en-US" sz="2800" dirty="0">
                <a:latin typeface="Arial Narrow" panose="020B0606020202030204" pitchFamily="34" charset="0"/>
                <a:cs typeface="Arial" pitchFamily="34" charset="0"/>
              </a:rPr>
              <a:t>technologies 10 KWh </a:t>
            </a:r>
            <a:endParaRPr lang="en-US" sz="2800" dirty="0" smtClean="0">
              <a:latin typeface="Arial Narrow" panose="020B0606020202030204" pitchFamily="34" charset="0"/>
              <a:cs typeface="Arial" pitchFamily="34" charset="0"/>
            </a:endParaRPr>
          </a:p>
          <a:p>
            <a:r>
              <a:rPr lang="en-US" sz="2800" dirty="0" smtClean="0">
                <a:latin typeface="Arial Narrow" panose="020B0606020202030204" pitchFamily="34" charset="0"/>
                <a:cs typeface="Arial" pitchFamily="34" charset="0"/>
              </a:rPr>
              <a:t>Use - No limitations</a:t>
            </a:r>
          </a:p>
        </p:txBody>
      </p:sp>
    </p:spTree>
    <p:extLst>
      <p:ext uri="{BB962C8B-B14F-4D97-AF65-F5344CB8AC3E}">
        <p14:creationId xmlns:p14="http://schemas.microsoft.com/office/powerpoint/2010/main" val="1735268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2018 IFC – General</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17</a:t>
            </a:fld>
            <a:endParaRPr lang="en-US"/>
          </a:p>
        </p:txBody>
      </p:sp>
      <p:sp>
        <p:nvSpPr>
          <p:cNvPr id="7" name="TextBox 6"/>
          <p:cNvSpPr txBox="1"/>
          <p:nvPr/>
        </p:nvSpPr>
        <p:spPr>
          <a:xfrm>
            <a:off x="439388" y="1182919"/>
            <a:ext cx="8407730" cy="3108543"/>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dirty="0" smtClean="0">
                <a:latin typeface="Arial Narrow" panose="020B0606020202030204" pitchFamily="34" charset="0"/>
                <a:cs typeface="Arial" pitchFamily="34" charset="0"/>
              </a:rPr>
              <a:t>Installation permits</a:t>
            </a:r>
          </a:p>
          <a:p>
            <a:r>
              <a:rPr lang="en-US" sz="2800" dirty="0" smtClean="0">
                <a:latin typeface="Arial Narrow" panose="020B0606020202030204" pitchFamily="34" charset="0"/>
                <a:cs typeface="Arial" pitchFamily="34" charset="0"/>
              </a:rPr>
              <a:t>Construction documents</a:t>
            </a:r>
          </a:p>
          <a:p>
            <a:r>
              <a:rPr lang="en-US" sz="2800" dirty="0" smtClean="0">
                <a:latin typeface="Arial Narrow" panose="020B0606020202030204" pitchFamily="34" charset="0"/>
                <a:cs typeface="Arial" pitchFamily="34" charset="0"/>
              </a:rPr>
              <a:t>Hazard </a:t>
            </a:r>
            <a:r>
              <a:rPr lang="en-US" sz="2800" dirty="0">
                <a:latin typeface="Arial Narrow" panose="020B0606020202030204" pitchFamily="34" charset="0"/>
                <a:cs typeface="Arial" pitchFamily="34" charset="0"/>
              </a:rPr>
              <a:t>mitigation </a:t>
            </a:r>
            <a:r>
              <a:rPr lang="en-US" sz="2800" dirty="0" smtClean="0">
                <a:latin typeface="Arial Narrow" panose="020B0606020202030204" pitchFamily="34" charset="0"/>
                <a:cs typeface="Arial" pitchFamily="34" charset="0"/>
              </a:rPr>
              <a:t>analysis (HMA) shall </a:t>
            </a:r>
            <a:r>
              <a:rPr lang="en-US" sz="2800" dirty="0">
                <a:latin typeface="Arial Narrow" panose="020B0606020202030204" pitchFamily="34" charset="0"/>
                <a:cs typeface="Arial" pitchFamily="34" charset="0"/>
              </a:rPr>
              <a:t>be provided </a:t>
            </a:r>
            <a:r>
              <a:rPr lang="en-US" sz="2800" dirty="0" smtClean="0">
                <a:latin typeface="Arial Narrow" panose="020B0606020202030204" pitchFamily="34" charset="0"/>
                <a:cs typeface="Arial" pitchFamily="34" charset="0"/>
              </a:rPr>
              <a:t>for: </a:t>
            </a:r>
          </a:p>
          <a:p>
            <a:pPr marL="514350" indent="-514350">
              <a:buAutoNum type="arabicPeriod"/>
            </a:pPr>
            <a:r>
              <a:rPr lang="en-US" sz="2800" dirty="0" smtClean="0">
                <a:latin typeface="Arial Narrow" panose="020B0606020202030204" pitchFamily="34" charset="0"/>
                <a:cs typeface="Arial" pitchFamily="34" charset="0"/>
              </a:rPr>
              <a:t>Battery </a:t>
            </a:r>
            <a:r>
              <a:rPr lang="en-US" sz="2800" dirty="0">
                <a:latin typeface="Arial Narrow" panose="020B0606020202030204" pitchFamily="34" charset="0"/>
                <a:cs typeface="Arial" pitchFamily="34" charset="0"/>
              </a:rPr>
              <a:t>technologies not specifically </a:t>
            </a:r>
            <a:r>
              <a:rPr lang="en-US" sz="2800" dirty="0" smtClean="0">
                <a:latin typeface="Arial Narrow" panose="020B0606020202030204" pitchFamily="34" charset="0"/>
                <a:cs typeface="Arial" pitchFamily="34" charset="0"/>
              </a:rPr>
              <a:t>covered</a:t>
            </a:r>
          </a:p>
          <a:p>
            <a:pPr marL="514350" indent="-514350">
              <a:buAutoNum type="arabicPeriod"/>
            </a:pPr>
            <a:r>
              <a:rPr lang="en-US" sz="2800" dirty="0" smtClean="0">
                <a:latin typeface="Arial Narrow" panose="020B0606020202030204" pitchFamily="34" charset="0"/>
                <a:cs typeface="Arial" pitchFamily="34" charset="0"/>
              </a:rPr>
              <a:t>Multiple battery technologies </a:t>
            </a:r>
            <a:r>
              <a:rPr lang="en-US" sz="2800" dirty="0">
                <a:latin typeface="Arial Narrow" panose="020B0606020202030204" pitchFamily="34" charset="0"/>
                <a:cs typeface="Arial" pitchFamily="34" charset="0"/>
              </a:rPr>
              <a:t>in a room </a:t>
            </a:r>
            <a:r>
              <a:rPr lang="en-US" sz="2800" dirty="0" smtClean="0">
                <a:latin typeface="Arial Narrow" panose="020B0606020202030204" pitchFamily="34" charset="0"/>
                <a:cs typeface="Arial" pitchFamily="34" charset="0"/>
              </a:rPr>
              <a:t>with a </a:t>
            </a:r>
            <a:r>
              <a:rPr lang="en-US" sz="2800" dirty="0">
                <a:latin typeface="Arial Narrow" panose="020B0606020202030204" pitchFamily="34" charset="0"/>
                <a:cs typeface="Arial" pitchFamily="34" charset="0"/>
              </a:rPr>
              <a:t>potential for adverse </a:t>
            </a:r>
            <a:r>
              <a:rPr lang="en-US" sz="2800" dirty="0" smtClean="0">
                <a:latin typeface="Arial Narrow" panose="020B0606020202030204" pitchFamily="34" charset="0"/>
                <a:cs typeface="Arial" pitchFamily="34" charset="0"/>
              </a:rPr>
              <a:t>interactions</a:t>
            </a:r>
          </a:p>
          <a:p>
            <a:r>
              <a:rPr lang="en-US" sz="2800" dirty="0" smtClean="0">
                <a:latin typeface="Arial Narrow" panose="020B0606020202030204" pitchFamily="34" charset="0"/>
                <a:cs typeface="Arial" pitchFamily="34" charset="0"/>
              </a:rPr>
              <a:t>3</a:t>
            </a:r>
            <a:r>
              <a:rPr lang="en-US" sz="2800" dirty="0">
                <a:latin typeface="Arial Narrow" panose="020B0606020202030204" pitchFamily="34" charset="0"/>
                <a:cs typeface="Arial" pitchFamily="34" charset="0"/>
              </a:rPr>
              <a:t>. When allowed as a basis for increasing </a:t>
            </a:r>
            <a:r>
              <a:rPr lang="en-US" sz="2800" dirty="0" smtClean="0">
                <a:latin typeface="Arial Narrow" panose="020B0606020202030204" pitchFamily="34" charset="0"/>
                <a:cs typeface="Arial" pitchFamily="34" charset="0"/>
              </a:rPr>
              <a:t>MAQs</a:t>
            </a:r>
            <a:endParaRPr lang="en-US" sz="2800"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216783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2018 IFC – General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18</a:t>
            </a:fld>
            <a:endParaRPr lang="en-US"/>
          </a:p>
        </p:txBody>
      </p:sp>
      <p:sp>
        <p:nvSpPr>
          <p:cNvPr id="7" name="TextBox 6"/>
          <p:cNvSpPr txBox="1"/>
          <p:nvPr/>
        </p:nvSpPr>
        <p:spPr>
          <a:xfrm>
            <a:off x="439388" y="1182919"/>
            <a:ext cx="8407730" cy="3970318"/>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dirty="0" smtClean="0">
                <a:latin typeface="Arial Narrow" panose="020B0606020202030204" pitchFamily="34" charset="0"/>
                <a:cs typeface="Arial" pitchFamily="34" charset="0"/>
              </a:rPr>
              <a:t>The HMA will evaluate </a:t>
            </a:r>
            <a:r>
              <a:rPr lang="en-US" sz="2800" dirty="0">
                <a:latin typeface="Arial Narrow" panose="020B0606020202030204" pitchFamily="34" charset="0"/>
                <a:cs typeface="Arial" pitchFamily="34" charset="0"/>
              </a:rPr>
              <a:t>the consequences of </a:t>
            </a:r>
            <a:r>
              <a:rPr lang="en-US" sz="2800" dirty="0" smtClean="0">
                <a:latin typeface="Arial Narrow" panose="020B0606020202030204" pitchFamily="34" charset="0"/>
                <a:cs typeface="Arial" pitchFamily="34" charset="0"/>
              </a:rPr>
              <a:t>failure modes </a:t>
            </a:r>
            <a:endParaRPr lang="en-US" sz="2800" dirty="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Thermal </a:t>
            </a:r>
            <a:r>
              <a:rPr lang="en-US" sz="2800" dirty="0">
                <a:latin typeface="Arial Narrow" panose="020B0606020202030204" pitchFamily="34" charset="0"/>
                <a:cs typeface="Arial" pitchFamily="34" charset="0"/>
              </a:rPr>
              <a:t>runaway </a:t>
            </a:r>
            <a:r>
              <a:rPr lang="en-US" sz="2800" dirty="0" smtClean="0">
                <a:latin typeface="Arial Narrow" panose="020B0606020202030204" pitchFamily="34" charset="0"/>
                <a:cs typeface="Arial" pitchFamily="34" charset="0"/>
              </a:rPr>
              <a:t>in </a:t>
            </a:r>
            <a:r>
              <a:rPr lang="en-US" sz="2800" dirty="0">
                <a:latin typeface="Arial Narrow" panose="020B0606020202030204" pitchFamily="34" charset="0"/>
                <a:cs typeface="Arial" pitchFamily="34" charset="0"/>
              </a:rPr>
              <a:t>a single battery </a:t>
            </a:r>
            <a:r>
              <a:rPr lang="en-US" sz="2800" dirty="0" smtClean="0">
                <a:latin typeface="Arial Narrow" panose="020B0606020202030204" pitchFamily="34" charset="0"/>
                <a:cs typeface="Arial" pitchFamily="34" charset="0"/>
              </a:rPr>
              <a:t>array</a:t>
            </a:r>
            <a:endParaRPr lang="en-US" sz="2800" dirty="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Failure </a:t>
            </a:r>
            <a:r>
              <a:rPr lang="en-US" sz="2800" dirty="0">
                <a:latin typeface="Arial Narrow" panose="020B0606020202030204" pitchFamily="34" charset="0"/>
                <a:cs typeface="Arial" pitchFamily="34" charset="0"/>
              </a:rPr>
              <a:t>of </a:t>
            </a:r>
            <a:r>
              <a:rPr lang="en-US" sz="2800" dirty="0" smtClean="0">
                <a:latin typeface="Arial Narrow" panose="020B0606020202030204" pitchFamily="34" charset="0"/>
                <a:cs typeface="Arial" pitchFamily="34" charset="0"/>
              </a:rPr>
              <a:t>the </a:t>
            </a:r>
            <a:r>
              <a:rPr lang="en-US" sz="2800" dirty="0">
                <a:latin typeface="Arial Narrow" panose="020B0606020202030204" pitchFamily="34" charset="0"/>
                <a:cs typeface="Arial" pitchFamily="34" charset="0"/>
              </a:rPr>
              <a:t>energy management </a:t>
            </a:r>
            <a:r>
              <a:rPr lang="en-US" sz="2800" dirty="0" smtClean="0">
                <a:latin typeface="Arial Narrow" panose="020B0606020202030204" pitchFamily="34" charset="0"/>
                <a:cs typeface="Arial" pitchFamily="34" charset="0"/>
              </a:rPr>
              <a:t>system</a:t>
            </a:r>
            <a:endParaRPr lang="en-US" sz="2800" dirty="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Failure </a:t>
            </a:r>
            <a:r>
              <a:rPr lang="en-US" sz="2800" dirty="0">
                <a:latin typeface="Arial Narrow" panose="020B0606020202030204" pitchFamily="34" charset="0"/>
                <a:cs typeface="Arial" pitchFamily="34" charset="0"/>
              </a:rPr>
              <a:t>of </a:t>
            </a:r>
            <a:r>
              <a:rPr lang="en-US" sz="2800" dirty="0" smtClean="0">
                <a:latin typeface="Arial Narrow" panose="020B0606020202030204" pitchFamily="34" charset="0"/>
                <a:cs typeface="Arial" pitchFamily="34" charset="0"/>
              </a:rPr>
              <a:t>ventilation system</a:t>
            </a:r>
            <a:endParaRPr lang="en-US" sz="2800" dirty="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Voltage </a:t>
            </a:r>
            <a:r>
              <a:rPr lang="en-US" sz="2800" dirty="0">
                <a:latin typeface="Arial Narrow" panose="020B0606020202030204" pitchFamily="34" charset="0"/>
                <a:cs typeface="Arial" pitchFamily="34" charset="0"/>
              </a:rPr>
              <a:t>surges on the primary </a:t>
            </a:r>
            <a:endParaRPr lang="en-US" sz="2800" dirty="0" smtClean="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Short </a:t>
            </a:r>
            <a:r>
              <a:rPr lang="en-US" sz="2800" dirty="0">
                <a:latin typeface="Arial Narrow" panose="020B0606020202030204" pitchFamily="34" charset="0"/>
                <a:cs typeface="Arial" pitchFamily="34" charset="0"/>
              </a:rPr>
              <a:t>circuits on the load side of the </a:t>
            </a:r>
            <a:r>
              <a:rPr lang="en-US" sz="2800" dirty="0" smtClean="0">
                <a:latin typeface="Arial Narrow" panose="020B0606020202030204" pitchFamily="34" charset="0"/>
                <a:cs typeface="Arial" pitchFamily="34" charset="0"/>
              </a:rPr>
              <a:t>batteries</a:t>
            </a:r>
            <a:endParaRPr lang="en-US" sz="2800" dirty="0">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Failure </a:t>
            </a:r>
            <a:r>
              <a:rPr lang="en-US" sz="2800" dirty="0">
                <a:latin typeface="Arial Narrow" panose="020B0606020202030204" pitchFamily="34" charset="0"/>
                <a:cs typeface="Arial" pitchFamily="34" charset="0"/>
              </a:rPr>
              <a:t>of the smoke </a:t>
            </a:r>
            <a:r>
              <a:rPr lang="en-US" sz="2800" dirty="0" smtClean="0">
                <a:latin typeface="Arial Narrow" panose="020B0606020202030204" pitchFamily="34" charset="0"/>
                <a:cs typeface="Arial" pitchFamily="34" charset="0"/>
              </a:rPr>
              <a:t>or gas detection</a:t>
            </a:r>
            <a:r>
              <a:rPr lang="en-US" sz="2800" dirty="0">
                <a:latin typeface="Arial Narrow" panose="020B0606020202030204" pitchFamily="34" charset="0"/>
                <a:cs typeface="Arial" pitchFamily="34" charset="0"/>
              </a:rPr>
              <a:t>, fire </a:t>
            </a:r>
            <a:r>
              <a:rPr lang="en-US" sz="2800" dirty="0" smtClean="0">
                <a:latin typeface="Arial Narrow" panose="020B0606020202030204" pitchFamily="34" charset="0"/>
                <a:cs typeface="Arial" pitchFamily="34" charset="0"/>
              </a:rPr>
              <a:t>suppression</a:t>
            </a:r>
            <a:endParaRPr lang="en-US" sz="2800" dirty="0">
              <a:latin typeface="Arial Narrow" panose="020B0606020202030204" pitchFamily="34" charset="0"/>
              <a:cs typeface="Arial" pitchFamily="34" charset="0"/>
            </a:endParaRPr>
          </a:p>
          <a:p>
            <a:r>
              <a:rPr lang="en-US" sz="2800" dirty="0" smtClean="0">
                <a:latin typeface="Arial Narrow" panose="020B0606020202030204" pitchFamily="34" charset="0"/>
                <a:cs typeface="Arial" pitchFamily="34" charset="0"/>
              </a:rPr>
              <a:t>The </a:t>
            </a:r>
            <a:r>
              <a:rPr lang="en-US" sz="2800" dirty="0">
                <a:latin typeface="Arial Narrow" panose="020B0606020202030204" pitchFamily="34" charset="0"/>
                <a:cs typeface="Arial" pitchFamily="34" charset="0"/>
              </a:rPr>
              <a:t>fire code official is authorized to approve the hazardous mitigation analysis </a:t>
            </a:r>
            <a:r>
              <a:rPr lang="en-US" sz="2800" dirty="0" smtClean="0">
                <a:latin typeface="Arial Narrow" panose="020B0606020202030204" pitchFamily="34" charset="0"/>
                <a:cs typeface="Arial" pitchFamily="34" charset="0"/>
              </a:rPr>
              <a:t>based on the HMA.</a:t>
            </a:r>
            <a:endParaRPr lang="en-US" sz="2800" dirty="0">
              <a:latin typeface="Arial Narrow" panose="020B0606020202030204" pitchFamily="34" charset="0"/>
              <a:cs typeface="Arial" pitchFamily="34" charset="0"/>
            </a:endParaRPr>
          </a:p>
        </p:txBody>
      </p:sp>
      <p:sp>
        <p:nvSpPr>
          <p:cNvPr id="5" name="TextBox 4"/>
          <p:cNvSpPr txBox="1"/>
          <p:nvPr/>
        </p:nvSpPr>
        <p:spPr>
          <a:xfrm>
            <a:off x="430774" y="5538310"/>
            <a:ext cx="8416344" cy="492443"/>
          </a:xfrm>
          <a:prstGeom prst="rect">
            <a:avLst/>
          </a:prstGeom>
          <a:solidFill>
            <a:schemeClr val="accent1"/>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The HMA is a tool to address unknowns with new technologies</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412085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2018 IFC – General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19</a:t>
            </a:fld>
            <a:endParaRPr lang="en-US"/>
          </a:p>
        </p:txBody>
      </p:sp>
      <p:sp>
        <p:nvSpPr>
          <p:cNvPr id="7" name="TextBox 6"/>
          <p:cNvSpPr txBox="1"/>
          <p:nvPr/>
        </p:nvSpPr>
        <p:spPr>
          <a:xfrm>
            <a:off x="439388" y="1293658"/>
            <a:ext cx="8407730" cy="2246769"/>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dirty="0" smtClean="0">
                <a:latin typeface="Arial Narrow" panose="020B0606020202030204" pitchFamily="34" charset="0"/>
                <a:cs typeface="Arial" pitchFamily="34" charset="0"/>
              </a:rPr>
              <a:t>Seismic </a:t>
            </a:r>
            <a:r>
              <a:rPr lang="en-US" sz="2800" dirty="0">
                <a:latin typeface="Arial Narrow" panose="020B0606020202030204" pitchFamily="34" charset="0"/>
                <a:cs typeface="Arial" pitchFamily="34" charset="0"/>
              </a:rPr>
              <a:t>and structural </a:t>
            </a:r>
            <a:r>
              <a:rPr lang="en-US" sz="2800" dirty="0" smtClean="0">
                <a:latin typeface="Arial Narrow" panose="020B0606020202030204" pitchFamily="34" charset="0"/>
                <a:cs typeface="Arial" pitchFamily="34" charset="0"/>
              </a:rPr>
              <a:t>design per IBC Chapter </a:t>
            </a:r>
            <a:r>
              <a:rPr lang="en-US" sz="2800" dirty="0">
                <a:latin typeface="Arial Narrow" panose="020B0606020202030204" pitchFamily="34" charset="0"/>
                <a:cs typeface="Arial" pitchFamily="34" charset="0"/>
              </a:rPr>
              <a:t>16 </a:t>
            </a:r>
            <a:endParaRPr lang="en-US" sz="2800" dirty="0" smtClean="0">
              <a:latin typeface="Arial Narrow" panose="020B0606020202030204" pitchFamily="34" charset="0"/>
              <a:cs typeface="Arial" pitchFamily="34" charset="0"/>
            </a:endParaRPr>
          </a:p>
          <a:p>
            <a:r>
              <a:rPr lang="en-US" sz="2800" dirty="0" smtClean="0">
                <a:latin typeface="Arial Narrow" panose="020B0606020202030204" pitchFamily="34" charset="0"/>
                <a:cs typeface="Arial" pitchFamily="34" charset="0"/>
              </a:rPr>
              <a:t>Vehicle </a:t>
            </a:r>
            <a:r>
              <a:rPr lang="en-US" sz="2800" dirty="0">
                <a:latin typeface="Arial Narrow" panose="020B0606020202030204" pitchFamily="34" charset="0"/>
                <a:cs typeface="Arial" pitchFamily="34" charset="0"/>
              </a:rPr>
              <a:t>impact </a:t>
            </a:r>
            <a:r>
              <a:rPr lang="en-US" sz="2800" dirty="0" smtClean="0">
                <a:latin typeface="Arial Narrow" panose="020B0606020202030204" pitchFamily="34" charset="0"/>
                <a:cs typeface="Arial" pitchFamily="34" charset="0"/>
              </a:rPr>
              <a:t>protection</a:t>
            </a:r>
          </a:p>
          <a:p>
            <a:r>
              <a:rPr lang="en-US" sz="2800" dirty="0" smtClean="0">
                <a:latin typeface="Arial Narrow" panose="020B0606020202030204" pitchFamily="34" charset="0"/>
                <a:cs typeface="Arial" pitchFamily="34" charset="0"/>
              </a:rPr>
              <a:t>Combustible storage not allowed in battery </a:t>
            </a:r>
            <a:r>
              <a:rPr lang="en-US" sz="2800" dirty="0">
                <a:latin typeface="Arial Narrow" panose="020B0606020202030204" pitchFamily="34" charset="0"/>
                <a:cs typeface="Arial" pitchFamily="34" charset="0"/>
              </a:rPr>
              <a:t>rooms, cabinets </a:t>
            </a:r>
            <a:r>
              <a:rPr lang="en-US" sz="2800" dirty="0" smtClean="0">
                <a:latin typeface="Arial Narrow" panose="020B0606020202030204" pitchFamily="34" charset="0"/>
                <a:cs typeface="Arial" pitchFamily="34" charset="0"/>
              </a:rPr>
              <a:t>Testing</a:t>
            </a:r>
            <a:r>
              <a:rPr lang="en-US" sz="2800" dirty="0">
                <a:latin typeface="Arial Narrow" panose="020B0606020202030204" pitchFamily="34" charset="0"/>
                <a:cs typeface="Arial" pitchFamily="34" charset="0"/>
              </a:rPr>
              <a:t>, maintenance and </a:t>
            </a:r>
            <a:r>
              <a:rPr lang="en-US" sz="2800" dirty="0" smtClean="0">
                <a:latin typeface="Arial Narrow" panose="020B0606020202030204" pitchFamily="34" charset="0"/>
                <a:cs typeface="Arial" pitchFamily="34" charset="0"/>
              </a:rPr>
              <a:t>repairs per the manufacturer’s instructions</a:t>
            </a:r>
            <a:endParaRPr lang="en-US" sz="2800" dirty="0">
              <a:latin typeface="Arial Narrow" panose="020B0606020202030204"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126" y="3669850"/>
            <a:ext cx="3976254" cy="29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234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title"/>
          </p:nvPr>
        </p:nvSpPr>
        <p:spPr>
          <a:xfrm>
            <a:off x="190005" y="296883"/>
            <a:ext cx="8728364" cy="859497"/>
          </a:xfrm>
        </p:spPr>
        <p:txBody>
          <a:bodyPr>
            <a:normAutofit/>
          </a:bodyPr>
          <a:lstStyle/>
          <a:p>
            <a:r>
              <a:rPr lang="en-US" altLang="en-US" sz="3200" dirty="0" smtClean="0">
                <a:latin typeface="Arial" pitchFamily="34" charset="0"/>
                <a:ea typeface="ＭＳ Ｐゴシック" pitchFamily="34" charset="-128"/>
              </a:rPr>
              <a:t>Energy Storage </a:t>
            </a:r>
            <a:r>
              <a:rPr lang="en-US" altLang="en-US" sz="3200" dirty="0">
                <a:latin typeface="Arial" pitchFamily="34" charset="0"/>
                <a:ea typeface="ＭＳ Ｐゴシック" pitchFamily="34" charset="-128"/>
              </a:rPr>
              <a:t>System (ESS) Applications</a:t>
            </a:r>
            <a:endParaRPr lang="en-US" altLang="en-US" sz="3200" dirty="0" smtClean="0">
              <a:latin typeface="Arial" pitchFamily="34" charset="0"/>
              <a:ea typeface="ＭＳ Ｐゴシック" pitchFamily="34" charset="-128"/>
            </a:endParaRPr>
          </a:p>
        </p:txBody>
      </p:sp>
      <p:sp>
        <p:nvSpPr>
          <p:cNvPr id="16386" name="Content Placeholder 4"/>
          <p:cNvSpPr>
            <a:spLocks noGrp="1"/>
          </p:cNvSpPr>
          <p:nvPr>
            <p:ph idx="1"/>
          </p:nvPr>
        </p:nvSpPr>
        <p:spPr>
          <a:xfrm>
            <a:off x="308758" y="1971304"/>
            <a:ext cx="5260769" cy="3395951"/>
          </a:xfrm>
        </p:spPr>
        <p:txBody>
          <a:bodyPr>
            <a:normAutofit lnSpcReduction="10000"/>
          </a:bodyPr>
          <a:lstStyle/>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Facility emergency and standby power</a:t>
            </a:r>
          </a:p>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Uninterruptable power supplies</a:t>
            </a:r>
          </a:p>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Telecommunication system continuity </a:t>
            </a:r>
          </a:p>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Web oriented data centers   </a:t>
            </a:r>
          </a:p>
          <a:p>
            <a:pPr marL="0" indent="0" defTabSz="914400" eaLnBrk="1" hangingPunct="1">
              <a:spcAft>
                <a:spcPct val="30000"/>
              </a:spcAft>
            </a:pPr>
            <a:endParaRPr lang="en-US" altLang="en-US" sz="2800" dirty="0" smtClean="0">
              <a:latin typeface="Arial Narrow" panose="020B0606020202030204" pitchFamily="34" charset="0"/>
              <a:ea typeface="ＭＳ Ｐゴシック" pitchFamily="34" charset="-128"/>
              <a:cs typeface="Arial" pitchFamily="34" charset="0"/>
            </a:endParaRPr>
          </a:p>
        </p:txBody>
      </p:sp>
      <p:sp>
        <p:nvSpPr>
          <p:cNvPr id="16387" name="Slide Number Placeholder 8"/>
          <p:cNvSpPr>
            <a:spLocks noGrp="1"/>
          </p:cNvSpPr>
          <p:nvPr>
            <p:ph type="sldNum" sz="quarter" idx="4294967295"/>
          </p:nvPr>
        </p:nvSpPr>
        <p:spPr bwMode="auto">
          <a:xfrm>
            <a:off x="6457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A4CE935-E308-4FF4-BEB7-A2636676ED8E}" type="slidenum">
              <a:rPr lang="en-US" altLang="en-US" sz="1000"/>
              <a:pPr eaLnBrk="1" hangingPunct="1"/>
              <a:t>2</a:t>
            </a:fld>
            <a:endParaRPr lang="en-US" altLang="en-US" sz="1000" dirty="0"/>
          </a:p>
        </p:txBody>
      </p:sp>
      <p:pic>
        <p:nvPicPr>
          <p:cNvPr id="1026" name="Picture 2" descr="C:\Users\20969\Pictures\2016-08-27\7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143" y="1840674"/>
            <a:ext cx="3823855" cy="2867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758" y="1132630"/>
            <a:ext cx="7956468" cy="553998"/>
          </a:xfrm>
          <a:prstGeom prst="rect">
            <a:avLst/>
          </a:prstGeom>
          <a:noFill/>
        </p:spPr>
        <p:txBody>
          <a:bodyPr wrap="square" rtlCol="0">
            <a:spAutoFit/>
          </a:bodyPr>
          <a:lstStyle/>
          <a:p>
            <a:pPr marL="0" indent="0" defTabSz="914400" eaLnBrk="1" hangingPunct="1">
              <a:spcAft>
                <a:spcPct val="30000"/>
              </a:spcAft>
            </a:pPr>
            <a:r>
              <a:rPr lang="en-US" altLang="en-US" sz="3000" dirty="0">
                <a:solidFill>
                  <a:srgbClr val="C10036"/>
                </a:solidFill>
                <a:latin typeface="Arial Narrow" panose="020B0606020202030204" pitchFamily="34" charset="0"/>
                <a:ea typeface="ＭＳ Ｐゴシック" pitchFamily="34" charset="-128"/>
                <a:cs typeface="Arial" pitchFamily="34" charset="0"/>
              </a:rPr>
              <a:t>Historical stationary battery system applications</a:t>
            </a:r>
          </a:p>
        </p:txBody>
      </p:sp>
    </p:spTree>
    <p:extLst>
      <p:ext uri="{BB962C8B-B14F-4D97-AF65-F5344CB8AC3E}">
        <p14:creationId xmlns:p14="http://schemas.microsoft.com/office/powerpoint/2010/main" val="4186248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Location </a:t>
            </a:r>
            <a:r>
              <a:rPr lang="en-US" sz="3400" dirty="0">
                <a:latin typeface="Arial Narrow" panose="020B0606020202030204" pitchFamily="34" charset="0"/>
              </a:rPr>
              <a:t>and </a:t>
            </a:r>
            <a:r>
              <a:rPr lang="en-US" sz="3400" dirty="0" smtClean="0">
                <a:latin typeface="Arial Narrow" panose="020B0606020202030204" pitchFamily="34" charset="0"/>
              </a:rPr>
              <a:t>Construction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20</a:t>
            </a:fld>
            <a:endParaRPr lang="en-US"/>
          </a:p>
        </p:txBody>
      </p:sp>
      <p:sp>
        <p:nvSpPr>
          <p:cNvPr id="7" name="TextBox 6"/>
          <p:cNvSpPr txBox="1"/>
          <p:nvPr/>
        </p:nvSpPr>
        <p:spPr>
          <a:xfrm>
            <a:off x="403760" y="2446316"/>
            <a:ext cx="8419606" cy="3539430"/>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2018 </a:t>
            </a:r>
            <a:r>
              <a:rPr lang="en-US" sz="2800" b="1" dirty="0">
                <a:solidFill>
                  <a:srgbClr val="C10036"/>
                </a:solidFill>
                <a:latin typeface="Arial Narrow" panose="020B0606020202030204" pitchFamily="34" charset="0"/>
                <a:cs typeface="Arial" pitchFamily="34" charset="0"/>
              </a:rPr>
              <a:t>IFC </a:t>
            </a:r>
          </a:p>
          <a:p>
            <a:r>
              <a:rPr lang="en-US" sz="2800" dirty="0" smtClean="0">
                <a:latin typeface="Arial Narrow" panose="020B0606020202030204" pitchFamily="34" charset="0"/>
                <a:cs typeface="Arial" pitchFamily="34" charset="0"/>
              </a:rPr>
              <a:t>Battery room floor &lt; 75 </a:t>
            </a:r>
            <a:r>
              <a:rPr lang="en-US" sz="2800" dirty="0">
                <a:latin typeface="Arial Narrow" panose="020B0606020202030204" pitchFamily="34" charset="0"/>
                <a:cs typeface="Arial" pitchFamily="34" charset="0"/>
              </a:rPr>
              <a:t>feet </a:t>
            </a:r>
            <a:r>
              <a:rPr lang="en-US" sz="2800" dirty="0" smtClean="0">
                <a:latin typeface="Arial Narrow" panose="020B0606020202030204" pitchFamily="34" charset="0"/>
                <a:cs typeface="Arial" pitchFamily="34" charset="0"/>
              </a:rPr>
              <a:t>above </a:t>
            </a:r>
            <a:r>
              <a:rPr lang="en-US" sz="2800" dirty="0">
                <a:latin typeface="Arial Narrow" panose="020B0606020202030204" pitchFamily="34" charset="0"/>
                <a:cs typeface="Arial" pitchFamily="34" charset="0"/>
              </a:rPr>
              <a:t>the lowest level of fire department </a:t>
            </a:r>
            <a:r>
              <a:rPr lang="en-US" sz="2800" dirty="0" smtClean="0">
                <a:latin typeface="Arial Narrow" panose="020B0606020202030204" pitchFamily="34" charset="0"/>
                <a:cs typeface="Arial" pitchFamily="34" charset="0"/>
              </a:rPr>
              <a:t>vehicle access</a:t>
            </a:r>
            <a:r>
              <a:rPr lang="en-US" sz="2800" dirty="0">
                <a:latin typeface="Arial Narrow" panose="020B0606020202030204" pitchFamily="34" charset="0"/>
                <a:cs typeface="Arial" pitchFamily="34" charset="0"/>
              </a:rPr>
              <a:t>, </a:t>
            </a:r>
            <a:r>
              <a:rPr lang="en-US" sz="2800" dirty="0" smtClean="0">
                <a:latin typeface="Arial Narrow" panose="020B0606020202030204" pitchFamily="34" charset="0"/>
                <a:cs typeface="Arial" pitchFamily="34" charset="0"/>
              </a:rPr>
              <a:t>and &lt; 30 </a:t>
            </a:r>
            <a:r>
              <a:rPr lang="en-US" sz="2800" dirty="0">
                <a:latin typeface="Arial Narrow" panose="020B0606020202030204" pitchFamily="34" charset="0"/>
                <a:cs typeface="Arial" pitchFamily="34" charset="0"/>
              </a:rPr>
              <a:t>feet </a:t>
            </a:r>
            <a:r>
              <a:rPr lang="en-US" sz="2800" dirty="0" smtClean="0">
                <a:latin typeface="Arial Narrow" panose="020B0606020202030204" pitchFamily="34" charset="0"/>
                <a:cs typeface="Arial" pitchFamily="34" charset="0"/>
              </a:rPr>
              <a:t>below </a:t>
            </a:r>
            <a:r>
              <a:rPr lang="en-US" sz="2800" dirty="0">
                <a:latin typeface="Arial Narrow" panose="020B0606020202030204" pitchFamily="34" charset="0"/>
                <a:cs typeface="Arial" pitchFamily="34" charset="0"/>
              </a:rPr>
              <a:t>the </a:t>
            </a:r>
            <a:r>
              <a:rPr lang="en-US" sz="2800" dirty="0" smtClean="0">
                <a:latin typeface="Arial Narrow" panose="020B0606020202030204" pitchFamily="34" charset="0"/>
                <a:cs typeface="Arial" pitchFamily="34" charset="0"/>
              </a:rPr>
              <a:t>lowest </a:t>
            </a:r>
            <a:r>
              <a:rPr lang="en-US" sz="2800" dirty="0">
                <a:latin typeface="Arial Narrow" panose="020B0606020202030204" pitchFamily="34" charset="0"/>
                <a:cs typeface="Arial" pitchFamily="34" charset="0"/>
              </a:rPr>
              <a:t>level of exit </a:t>
            </a:r>
            <a:r>
              <a:rPr lang="en-US" sz="2800" dirty="0" smtClean="0">
                <a:latin typeface="Arial Narrow" panose="020B0606020202030204" pitchFamily="34" charset="0"/>
                <a:cs typeface="Arial" pitchFamily="34" charset="0"/>
              </a:rPr>
              <a:t>discharge</a:t>
            </a:r>
            <a:r>
              <a:rPr lang="en-US" sz="2800" dirty="0">
                <a:latin typeface="Arial Narrow" panose="020B0606020202030204" pitchFamily="34" charset="0"/>
                <a:cs typeface="Arial" pitchFamily="34" charset="0"/>
              </a:rPr>
              <a:t/>
            </a:r>
            <a:br>
              <a:rPr lang="en-US" sz="2800" dirty="0">
                <a:latin typeface="Arial Narrow" panose="020B0606020202030204" pitchFamily="34" charset="0"/>
                <a:cs typeface="Arial" pitchFamily="34" charset="0"/>
              </a:rPr>
            </a:br>
            <a:r>
              <a:rPr lang="en-US" sz="2800" dirty="0">
                <a:latin typeface="Arial Narrow" panose="020B0606020202030204" pitchFamily="34" charset="0"/>
                <a:cs typeface="Arial" pitchFamily="34" charset="0"/>
              </a:rPr>
              <a:t>Exception: Installations on noncombustible rooftops </a:t>
            </a:r>
            <a:r>
              <a:rPr lang="en-US" sz="2800" dirty="0" smtClean="0">
                <a:latin typeface="Arial Narrow" panose="020B0606020202030204" pitchFamily="34" charset="0"/>
                <a:cs typeface="Arial" pitchFamily="34" charset="0"/>
              </a:rPr>
              <a:t>&gt; 75 </a:t>
            </a:r>
            <a:r>
              <a:rPr lang="en-US" sz="2800" dirty="0">
                <a:latin typeface="Arial Narrow" panose="020B0606020202030204" pitchFamily="34" charset="0"/>
                <a:cs typeface="Arial" pitchFamily="34" charset="0"/>
              </a:rPr>
              <a:t>feet </a:t>
            </a:r>
            <a:r>
              <a:rPr lang="en-US" sz="2800" dirty="0" smtClean="0">
                <a:latin typeface="Arial Narrow" panose="020B0606020202030204" pitchFamily="34" charset="0"/>
                <a:cs typeface="Arial" pitchFamily="34" charset="0"/>
              </a:rPr>
              <a:t>that </a:t>
            </a:r>
            <a:r>
              <a:rPr lang="en-US" sz="2800" dirty="0">
                <a:latin typeface="Arial Narrow" panose="020B0606020202030204" pitchFamily="34" charset="0"/>
                <a:cs typeface="Arial" pitchFamily="34" charset="0"/>
              </a:rPr>
              <a:t>do not obstruct fire department rooftop operations </a:t>
            </a:r>
            <a:r>
              <a:rPr lang="en-US" sz="2800" dirty="0" smtClean="0">
                <a:latin typeface="Arial Narrow" panose="020B0606020202030204" pitchFamily="34" charset="0"/>
                <a:cs typeface="Arial" pitchFamily="34" charset="0"/>
              </a:rPr>
              <a:t>when approved by </a:t>
            </a:r>
            <a:r>
              <a:rPr lang="en-US" sz="2800" dirty="0">
                <a:latin typeface="Arial Narrow" panose="020B0606020202030204" pitchFamily="34" charset="0"/>
                <a:cs typeface="Arial" pitchFamily="34" charset="0"/>
              </a:rPr>
              <a:t>the fire code official.</a:t>
            </a:r>
            <a:br>
              <a:rPr lang="en-US" sz="2800" dirty="0">
                <a:latin typeface="Arial Narrow" panose="020B0606020202030204" pitchFamily="34" charset="0"/>
                <a:cs typeface="Arial" pitchFamily="34" charset="0"/>
              </a:rPr>
            </a:br>
            <a:endParaRPr lang="en-US" sz="2800" dirty="0">
              <a:latin typeface="Arial Narrow" panose="020B0606020202030204" pitchFamily="34" charset="0"/>
              <a:cs typeface="Arial" pitchFamily="34" charset="0"/>
            </a:endParaRPr>
          </a:p>
        </p:txBody>
      </p:sp>
      <p:sp>
        <p:nvSpPr>
          <p:cNvPr id="5" name="TextBox 4"/>
          <p:cNvSpPr txBox="1"/>
          <p:nvPr/>
        </p:nvSpPr>
        <p:spPr>
          <a:xfrm>
            <a:off x="415636" y="1140030"/>
            <a:ext cx="8407730" cy="954107"/>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IFC </a:t>
            </a:r>
          </a:p>
          <a:p>
            <a:r>
              <a:rPr lang="en-US" sz="2800" dirty="0" smtClean="0">
                <a:latin typeface="Arial Narrow" panose="020B0606020202030204" pitchFamily="34" charset="0"/>
                <a:cs typeface="Arial" pitchFamily="34" charset="0"/>
              </a:rPr>
              <a:t>No restrictions on location in a building or on the property</a:t>
            </a:r>
          </a:p>
        </p:txBody>
      </p:sp>
    </p:spTree>
    <p:extLst>
      <p:ext uri="{BB962C8B-B14F-4D97-AF65-F5344CB8AC3E}">
        <p14:creationId xmlns:p14="http://schemas.microsoft.com/office/powerpoint/2010/main" val="2414507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Fire-Resistive Separations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21</a:t>
            </a:fld>
            <a:endParaRPr lang="en-US"/>
          </a:p>
        </p:txBody>
      </p:sp>
      <p:sp>
        <p:nvSpPr>
          <p:cNvPr id="7" name="TextBox 6"/>
          <p:cNvSpPr txBox="1"/>
          <p:nvPr/>
        </p:nvSpPr>
        <p:spPr>
          <a:xfrm>
            <a:off x="427512" y="3218212"/>
            <a:ext cx="8419606" cy="954107"/>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2018 </a:t>
            </a:r>
            <a:r>
              <a:rPr lang="en-US" sz="2800" b="1" dirty="0">
                <a:solidFill>
                  <a:srgbClr val="C10036"/>
                </a:solidFill>
                <a:latin typeface="Arial Narrow" panose="020B0606020202030204" pitchFamily="34" charset="0"/>
                <a:cs typeface="Arial" pitchFamily="34" charset="0"/>
              </a:rPr>
              <a:t>IFC </a:t>
            </a:r>
          </a:p>
          <a:p>
            <a:r>
              <a:rPr lang="en-US" sz="2800" dirty="0" smtClean="0">
                <a:latin typeface="Arial Narrow" panose="020B0606020202030204" pitchFamily="34" charset="0"/>
                <a:cs typeface="Arial" pitchFamily="34" charset="0"/>
              </a:rPr>
              <a:t>No changes, still allowed in incidental use areas</a:t>
            </a:r>
            <a:endParaRPr lang="en-US" sz="2800" dirty="0">
              <a:latin typeface="Arial Narrow" panose="020B0606020202030204" pitchFamily="34" charset="0"/>
              <a:cs typeface="Arial" pitchFamily="34" charset="0"/>
            </a:endParaRPr>
          </a:p>
        </p:txBody>
      </p:sp>
      <p:sp>
        <p:nvSpPr>
          <p:cNvPr id="5" name="TextBox 4"/>
          <p:cNvSpPr txBox="1"/>
          <p:nvPr/>
        </p:nvSpPr>
        <p:spPr>
          <a:xfrm>
            <a:off x="415636" y="1140030"/>
            <a:ext cx="8407730" cy="1815882"/>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IFC </a:t>
            </a:r>
          </a:p>
          <a:p>
            <a:r>
              <a:rPr lang="en-US" sz="2800" dirty="0" smtClean="0">
                <a:latin typeface="Arial Narrow" panose="020B0606020202030204" pitchFamily="34" charset="0"/>
                <a:cs typeface="Arial" pitchFamily="34" charset="0"/>
              </a:rPr>
              <a:t>Battery room must be separated </a:t>
            </a:r>
            <a:r>
              <a:rPr lang="en-US" sz="2800" dirty="0">
                <a:latin typeface="Arial Narrow" panose="020B0606020202030204" pitchFamily="34" charset="0"/>
                <a:cs typeface="Arial" pitchFamily="34" charset="0"/>
              </a:rPr>
              <a:t>from other areas of the building in accordance with Section 509.1 of the International </a:t>
            </a:r>
            <a:r>
              <a:rPr lang="en-US" sz="2800" dirty="0" smtClean="0">
                <a:latin typeface="Arial Narrow" panose="020B0606020202030204" pitchFamily="34" charset="0"/>
                <a:cs typeface="Arial" pitchFamily="34" charset="0"/>
              </a:rPr>
              <a:t>Building (1 or 2 hours depending on adjacent occupancy)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320" y="4281671"/>
            <a:ext cx="3044228" cy="257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086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New Stationary Storage Battery Concepts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22</a:t>
            </a:fld>
            <a:endParaRPr lang="en-US"/>
          </a:p>
        </p:txBody>
      </p:sp>
      <p:sp>
        <p:nvSpPr>
          <p:cNvPr id="3" name="TextBox 2"/>
          <p:cNvSpPr txBox="1"/>
          <p:nvPr/>
        </p:nvSpPr>
        <p:spPr>
          <a:xfrm>
            <a:off x="380010" y="1531917"/>
            <a:ext cx="8306790" cy="1231106"/>
          </a:xfrm>
          <a:prstGeom prst="rect">
            <a:avLst/>
          </a:prstGeom>
          <a:noFill/>
        </p:spPr>
        <p:txBody>
          <a:bodyPr wrap="square" rtlCol="0">
            <a:spAutoFit/>
          </a:bodyPr>
          <a:lstStyle/>
          <a:p>
            <a:r>
              <a:rPr lang="en-US" sz="2800" dirty="0" smtClean="0">
                <a:latin typeface="Arial Narrow" panose="020B0606020202030204" pitchFamily="34" charset="0"/>
                <a:cs typeface="Arial" pitchFamily="34" charset="0"/>
              </a:rPr>
              <a:t>Pre-packaged stationary storage battery system</a:t>
            </a:r>
          </a:p>
          <a:p>
            <a:r>
              <a:rPr lang="en-US" sz="2800" dirty="0" smtClean="0">
                <a:latin typeface="Arial Narrow" panose="020B0606020202030204" pitchFamily="34" charset="0"/>
                <a:cs typeface="Arial" pitchFamily="34" charset="0"/>
              </a:rPr>
              <a:t>Pre-engineered </a:t>
            </a:r>
            <a:r>
              <a:rPr lang="en-US" sz="2800" dirty="0">
                <a:latin typeface="Arial Narrow" panose="020B0606020202030204" pitchFamily="34" charset="0"/>
                <a:cs typeface="Arial" pitchFamily="34" charset="0"/>
              </a:rPr>
              <a:t>stationary storage battery system</a:t>
            </a:r>
          </a:p>
          <a:p>
            <a:endParaRPr lang="en-US" dirty="0" smtClean="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6669"/>
            <a:ext cx="3386923" cy="201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407" y="2633106"/>
            <a:ext cx="28956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595" y="3942237"/>
            <a:ext cx="2401290" cy="270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626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Battery Arrangements  </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23</a:t>
            </a:fld>
            <a:endParaRPr lang="en-US"/>
          </a:p>
        </p:txBody>
      </p:sp>
      <p:sp>
        <p:nvSpPr>
          <p:cNvPr id="7" name="TextBox 6"/>
          <p:cNvSpPr txBox="1"/>
          <p:nvPr/>
        </p:nvSpPr>
        <p:spPr>
          <a:xfrm>
            <a:off x="403760" y="2240895"/>
            <a:ext cx="8419606" cy="4401205"/>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IFC 2018</a:t>
            </a:r>
            <a:endParaRPr lang="en-US" sz="2800" b="1" dirty="0">
              <a:solidFill>
                <a:srgbClr val="C10036"/>
              </a:solidFill>
              <a:latin typeface="Arial Narrow" panose="020B0606020202030204" pitchFamily="34" charset="0"/>
              <a:cs typeface="Arial"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Storage batteries, prepackaged , and </a:t>
            </a:r>
            <a:r>
              <a:rPr lang="en-US" sz="2800" dirty="0">
                <a:latin typeface="Arial Narrow" panose="020B0606020202030204" pitchFamily="34" charset="0"/>
                <a:cs typeface="Arial" pitchFamily="34" charset="0"/>
              </a:rPr>
              <a:t>pre-engineered </a:t>
            </a:r>
            <a:r>
              <a:rPr lang="en-US" sz="2800" dirty="0" smtClean="0">
                <a:latin typeface="Arial Narrow" panose="020B0606020202030204" pitchFamily="34" charset="0"/>
                <a:cs typeface="Arial" pitchFamily="34" charset="0"/>
              </a:rPr>
              <a:t>battery </a:t>
            </a:r>
            <a:r>
              <a:rPr lang="en-US" sz="2800" dirty="0">
                <a:latin typeface="Arial Narrow" panose="020B0606020202030204" pitchFamily="34" charset="0"/>
                <a:cs typeface="Arial" pitchFamily="34" charset="0"/>
              </a:rPr>
              <a:t>systems </a:t>
            </a:r>
            <a:r>
              <a:rPr lang="en-US" sz="2800" dirty="0" smtClean="0">
                <a:latin typeface="Arial Narrow" panose="020B0606020202030204" pitchFamily="34" charset="0"/>
                <a:cs typeface="Arial" pitchFamily="34" charset="0"/>
              </a:rPr>
              <a:t>must be </a:t>
            </a:r>
            <a:r>
              <a:rPr lang="en-US" sz="2800" dirty="0">
                <a:latin typeface="Arial Narrow" panose="020B0606020202030204" pitchFamily="34" charset="0"/>
                <a:cs typeface="Arial" pitchFamily="34" charset="0"/>
              </a:rPr>
              <a:t>segregated </a:t>
            </a:r>
            <a:r>
              <a:rPr lang="en-US" sz="2800" dirty="0" smtClean="0">
                <a:latin typeface="Arial Narrow" panose="020B0606020202030204" pitchFamily="34" charset="0"/>
                <a:cs typeface="Arial" pitchFamily="34" charset="0"/>
              </a:rPr>
              <a:t>into arrays </a:t>
            </a:r>
            <a:r>
              <a:rPr lang="en-US" sz="2800" dirty="0">
                <a:latin typeface="Arial Narrow" panose="020B0606020202030204" pitchFamily="34" charset="0"/>
                <a:cs typeface="Arial" pitchFamily="34" charset="0"/>
              </a:rPr>
              <a:t>not exceeding 50 KWh </a:t>
            </a:r>
            <a:r>
              <a:rPr lang="en-US" sz="2800" dirty="0" smtClean="0">
                <a:latin typeface="Arial Narrow" panose="020B0606020202030204" pitchFamily="34" charset="0"/>
                <a:cs typeface="Arial" pitchFamily="34" charset="0"/>
              </a:rPr>
              <a:t>each</a:t>
            </a: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Each battery array must be </a:t>
            </a:r>
            <a:r>
              <a:rPr lang="en-US" sz="2800" dirty="0">
                <a:latin typeface="Arial Narrow" panose="020B0606020202030204" pitchFamily="34" charset="0"/>
                <a:cs typeface="Arial" pitchFamily="34" charset="0"/>
              </a:rPr>
              <a:t>spaced </a:t>
            </a:r>
            <a:r>
              <a:rPr lang="en-US" sz="2800" dirty="0" smtClean="0">
                <a:latin typeface="Arial Narrow" panose="020B0606020202030204" pitchFamily="34" charset="0"/>
                <a:cs typeface="Arial" pitchFamily="34" charset="0"/>
              </a:rPr>
              <a:t>three </a:t>
            </a:r>
            <a:r>
              <a:rPr lang="en-US" sz="2800" dirty="0">
                <a:latin typeface="Arial Narrow" panose="020B0606020202030204" pitchFamily="34" charset="0"/>
                <a:cs typeface="Arial" pitchFamily="34" charset="0"/>
              </a:rPr>
              <a:t>feet </a:t>
            </a:r>
            <a:r>
              <a:rPr lang="en-US" sz="2800" dirty="0" smtClean="0">
                <a:latin typeface="Arial Narrow" panose="020B0606020202030204" pitchFamily="34" charset="0"/>
                <a:cs typeface="Arial" pitchFamily="34" charset="0"/>
              </a:rPr>
              <a:t>from </a:t>
            </a:r>
            <a:r>
              <a:rPr lang="en-US" sz="2800" dirty="0">
                <a:latin typeface="Arial Narrow" panose="020B0606020202030204" pitchFamily="34" charset="0"/>
                <a:cs typeface="Arial" pitchFamily="34" charset="0"/>
              </a:rPr>
              <a:t>other stationary battery arrays </a:t>
            </a:r>
            <a:r>
              <a:rPr lang="en-US" sz="2800" dirty="0" smtClean="0">
                <a:latin typeface="Arial Narrow" panose="020B0606020202030204" pitchFamily="34" charset="0"/>
                <a:cs typeface="Arial" pitchFamily="34" charset="0"/>
              </a:rPr>
              <a:t>and from </a:t>
            </a:r>
            <a:r>
              <a:rPr lang="en-US" sz="2800" dirty="0">
                <a:latin typeface="Arial Narrow" panose="020B0606020202030204" pitchFamily="34" charset="0"/>
                <a:cs typeface="Arial" pitchFamily="34" charset="0"/>
              </a:rPr>
              <a:t>walls in the storage </a:t>
            </a:r>
            <a:r>
              <a:rPr lang="en-US" sz="2800" dirty="0" smtClean="0">
                <a:latin typeface="Arial Narrow" panose="020B0606020202030204" pitchFamily="34" charset="0"/>
                <a:cs typeface="Arial" pitchFamily="34" charset="0"/>
              </a:rPr>
              <a:t>room</a:t>
            </a:r>
          </a:p>
          <a:p>
            <a:pPr lvl="2"/>
            <a:r>
              <a:rPr lang="en-US" sz="2800" dirty="0" smtClean="0">
                <a:latin typeface="Arial Narrow" panose="020B0606020202030204" pitchFamily="34" charset="0"/>
                <a:cs typeface="Arial" pitchFamily="34" charset="0"/>
              </a:rPr>
              <a:t>Exceptions: </a:t>
            </a:r>
          </a:p>
          <a:p>
            <a:pPr lvl="2"/>
            <a:r>
              <a:rPr lang="en-US" sz="2800" dirty="0" smtClean="0">
                <a:latin typeface="Arial Narrow" panose="020B0606020202030204" pitchFamily="34" charset="0"/>
                <a:cs typeface="Arial" pitchFamily="34" charset="0"/>
              </a:rPr>
              <a:t>1.Lead </a:t>
            </a:r>
            <a:r>
              <a:rPr lang="en-US" sz="2800" dirty="0">
                <a:latin typeface="Arial Narrow" panose="020B0606020202030204" pitchFamily="34" charset="0"/>
                <a:cs typeface="Arial" pitchFamily="34" charset="0"/>
              </a:rPr>
              <a:t>acid batteries </a:t>
            </a:r>
            <a:r>
              <a:rPr lang="en-US" sz="2800" dirty="0" smtClean="0">
                <a:latin typeface="Arial Narrow" panose="020B0606020202030204" pitchFamily="34" charset="0"/>
                <a:cs typeface="Arial" pitchFamily="34" charset="0"/>
              </a:rPr>
              <a:t>arrays</a:t>
            </a:r>
            <a:endParaRPr lang="en-US" sz="2800" dirty="0">
              <a:latin typeface="Arial Narrow" panose="020B0606020202030204" pitchFamily="34" charset="0"/>
              <a:cs typeface="Arial" pitchFamily="34" charset="0"/>
            </a:endParaRPr>
          </a:p>
          <a:p>
            <a:pPr lvl="2"/>
            <a:r>
              <a:rPr lang="en-US" sz="2800" dirty="0">
                <a:latin typeface="Arial Narrow" panose="020B0606020202030204" pitchFamily="34" charset="0"/>
                <a:cs typeface="Arial" pitchFamily="34" charset="0"/>
              </a:rPr>
              <a:t>2. Listed pre-engineered </a:t>
            </a:r>
            <a:r>
              <a:rPr lang="en-US" sz="2800" dirty="0" smtClean="0">
                <a:latin typeface="Arial Narrow" panose="020B0606020202030204" pitchFamily="34" charset="0"/>
                <a:cs typeface="Arial" pitchFamily="34" charset="0"/>
              </a:rPr>
              <a:t>and prepackaged battery </a:t>
            </a:r>
            <a:r>
              <a:rPr lang="en-US" sz="2800" dirty="0">
                <a:latin typeface="Arial Narrow" panose="020B0606020202030204" pitchFamily="34" charset="0"/>
                <a:cs typeface="Arial" pitchFamily="34" charset="0"/>
              </a:rPr>
              <a:t>systems </a:t>
            </a:r>
            <a:r>
              <a:rPr lang="en-US" sz="2800" dirty="0" smtClean="0">
                <a:latin typeface="Arial Narrow" panose="020B0606020202030204" pitchFamily="34" charset="0"/>
                <a:cs typeface="Arial" pitchFamily="34" charset="0"/>
              </a:rPr>
              <a:t>may be 250 KWh</a:t>
            </a:r>
            <a:endParaRPr lang="en-US" sz="2800" dirty="0">
              <a:latin typeface="Arial Narrow" panose="020B0606020202030204" pitchFamily="34" charset="0"/>
              <a:cs typeface="Arial" pitchFamily="34" charset="0"/>
            </a:endParaRPr>
          </a:p>
        </p:txBody>
      </p:sp>
      <p:sp>
        <p:nvSpPr>
          <p:cNvPr id="5" name="TextBox 4"/>
          <p:cNvSpPr txBox="1"/>
          <p:nvPr/>
        </p:nvSpPr>
        <p:spPr>
          <a:xfrm>
            <a:off x="415636" y="1049501"/>
            <a:ext cx="8407730" cy="954107"/>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IFC </a:t>
            </a:r>
          </a:p>
          <a:p>
            <a:r>
              <a:rPr lang="en-US" sz="2800" dirty="0" smtClean="0">
                <a:latin typeface="Arial Narrow" panose="020B0606020202030204" pitchFamily="34" charset="0"/>
                <a:cs typeface="Arial" pitchFamily="34" charset="0"/>
              </a:rPr>
              <a:t>No restrictions on battery arrangements within the room</a:t>
            </a:r>
          </a:p>
        </p:txBody>
      </p:sp>
    </p:spTree>
    <p:extLst>
      <p:ext uri="{BB962C8B-B14F-4D97-AF65-F5344CB8AC3E}">
        <p14:creationId xmlns:p14="http://schemas.microsoft.com/office/powerpoint/2010/main" val="2887031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mj-lt"/>
              </a:rPr>
              <a:t>New Battery Array Concepts</a:t>
            </a:r>
            <a:endParaRPr lang="en-US" sz="3200" dirty="0">
              <a:latin typeface="+mj-lt"/>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2576" y="4597544"/>
            <a:ext cx="1200827" cy="11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E6380C14-F453-4C68-817F-1260BE52AA50}" type="slidenum">
              <a:rPr lang="en-US" smtClean="0"/>
              <a:pPr>
                <a:defRPr/>
              </a:pPr>
              <a:t>24</a:t>
            </a:fld>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211" y="2778251"/>
            <a:ext cx="950275" cy="91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348" y="3912178"/>
            <a:ext cx="1102600" cy="106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614" y="3866093"/>
            <a:ext cx="11223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732" y="2898381"/>
            <a:ext cx="891061" cy="85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485" y="3420094"/>
            <a:ext cx="1023247" cy="98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793" y="3371717"/>
            <a:ext cx="927416" cy="89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220" y="3235242"/>
            <a:ext cx="981358" cy="94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501" y="2366210"/>
            <a:ext cx="868231" cy="83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776616" y="1543792"/>
            <a:ext cx="0" cy="736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681687" y="2280062"/>
            <a:ext cx="3094930" cy="129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776617" y="2280062"/>
            <a:ext cx="2930469" cy="1475350"/>
          </a:xfrm>
          <a:prstGeom prst="line">
            <a:avLst/>
          </a:prstGeom>
        </p:spPr>
        <p:style>
          <a:lnRef idx="2">
            <a:schemeClr val="accent1"/>
          </a:lnRef>
          <a:fillRef idx="0">
            <a:schemeClr val="accent1"/>
          </a:fillRef>
          <a:effectRef idx="1">
            <a:schemeClr val="accent1"/>
          </a:effectRef>
          <a:fontRef idx="minor">
            <a:schemeClr val="tx1"/>
          </a:fontRef>
        </p:style>
      </p:cxnSp>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792" y="2790121"/>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317" y="2995391"/>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27647">
            <a:off x="4314512" y="4208022"/>
            <a:ext cx="3626752" cy="139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descr="C:\Users\20969.GLOBAL\AppData\Local\Microsoft\Windows\Temporary Internet Files\Content.IE5\2CE8475C\zeimusu-Fire-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0673" y="2257014"/>
            <a:ext cx="663349" cy="944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1779" y="1979153"/>
            <a:ext cx="3333926" cy="523220"/>
          </a:xfrm>
          <a:prstGeom prst="rect">
            <a:avLst/>
          </a:prstGeom>
          <a:noFill/>
        </p:spPr>
        <p:txBody>
          <a:bodyPr wrap="square" rtlCol="0">
            <a:spAutoFit/>
          </a:bodyPr>
          <a:lstStyle/>
          <a:p>
            <a:pPr algn="ctr"/>
            <a:r>
              <a:rPr lang="en-US" sz="2800" dirty="0" smtClean="0">
                <a:latin typeface="Arial Narrow" panose="020B0606020202030204" pitchFamily="34" charset="0"/>
              </a:rPr>
              <a:t>Max</a:t>
            </a:r>
            <a:r>
              <a:rPr lang="en-US" sz="2800" dirty="0">
                <a:latin typeface="Arial Narrow" panose="020B0606020202030204" pitchFamily="34" charset="0"/>
              </a:rPr>
              <a:t>. 50 KWh </a:t>
            </a:r>
            <a:r>
              <a:rPr lang="en-US" sz="2800" dirty="0" smtClean="0">
                <a:latin typeface="Arial Narrow" panose="020B0606020202030204" pitchFamily="34" charset="0"/>
              </a:rPr>
              <a:t>each </a:t>
            </a:r>
          </a:p>
        </p:txBody>
      </p:sp>
      <p:sp>
        <p:nvSpPr>
          <p:cNvPr id="5" name="TextBox 4"/>
          <p:cNvSpPr txBox="1"/>
          <p:nvPr/>
        </p:nvSpPr>
        <p:spPr>
          <a:xfrm>
            <a:off x="5498275" y="1543792"/>
            <a:ext cx="3384468" cy="954107"/>
          </a:xfrm>
          <a:prstGeom prst="rect">
            <a:avLst/>
          </a:prstGeom>
          <a:noFill/>
        </p:spPr>
        <p:txBody>
          <a:bodyPr wrap="square" rtlCol="0">
            <a:spAutoFit/>
          </a:bodyPr>
          <a:lstStyle/>
          <a:p>
            <a:pPr lvl="0" algn="ctr"/>
            <a:r>
              <a:rPr lang="en-US" sz="2800" dirty="0" smtClean="0">
                <a:solidFill>
                  <a:prstClr val="black"/>
                </a:solidFill>
                <a:latin typeface="Arial Narrow" panose="020B0606020202030204" pitchFamily="34" charset="0"/>
              </a:rPr>
              <a:t>Max</a:t>
            </a:r>
            <a:r>
              <a:rPr lang="en-US" sz="2800" dirty="0">
                <a:solidFill>
                  <a:prstClr val="black"/>
                </a:solidFill>
                <a:latin typeface="Arial Narrow" panose="020B0606020202030204" pitchFamily="34" charset="0"/>
              </a:rPr>
              <a:t>. </a:t>
            </a:r>
            <a:r>
              <a:rPr lang="en-US" sz="2800" dirty="0" smtClean="0">
                <a:solidFill>
                  <a:prstClr val="black"/>
                </a:solidFill>
                <a:latin typeface="Arial Narrow" panose="020B0606020202030204" pitchFamily="34" charset="0"/>
              </a:rPr>
              <a:t>250 </a:t>
            </a:r>
            <a:r>
              <a:rPr lang="en-US" sz="2800" dirty="0">
                <a:solidFill>
                  <a:prstClr val="black"/>
                </a:solidFill>
                <a:latin typeface="Arial Narrow" panose="020B0606020202030204" pitchFamily="34" charset="0"/>
              </a:rPr>
              <a:t>KWh </a:t>
            </a:r>
            <a:r>
              <a:rPr lang="en-US" sz="2800" dirty="0" smtClean="0">
                <a:solidFill>
                  <a:prstClr val="black"/>
                </a:solidFill>
                <a:latin typeface="Arial Narrow" panose="020B0606020202030204" pitchFamily="34" charset="0"/>
              </a:rPr>
              <a:t>each for listed systems </a:t>
            </a:r>
            <a:endParaRPr lang="en-US" sz="2800" dirty="0">
              <a:solidFill>
                <a:prstClr val="black"/>
              </a:solidFill>
              <a:latin typeface="Arial Narrow" panose="020B0606020202030204" pitchFamily="34" charset="0"/>
            </a:endParaRPr>
          </a:p>
        </p:txBody>
      </p:sp>
      <p:sp>
        <p:nvSpPr>
          <p:cNvPr id="7" name="TextBox 6"/>
          <p:cNvSpPr txBox="1"/>
          <p:nvPr/>
        </p:nvSpPr>
        <p:spPr>
          <a:xfrm>
            <a:off x="6638043" y="4652982"/>
            <a:ext cx="2841029" cy="1384995"/>
          </a:xfrm>
          <a:prstGeom prst="rect">
            <a:avLst/>
          </a:prstGeom>
          <a:solidFill>
            <a:schemeClr val="bg1"/>
          </a:solidFill>
        </p:spPr>
        <p:txBody>
          <a:bodyPr wrap="square" rtlCol="0">
            <a:spAutoFit/>
          </a:bodyPr>
          <a:lstStyle/>
          <a:p>
            <a:r>
              <a:rPr lang="en-US" sz="2800" dirty="0" smtClean="0">
                <a:solidFill>
                  <a:prstClr val="black"/>
                </a:solidFill>
                <a:latin typeface="Arial Narrow" panose="020B0606020202030204" pitchFamily="34" charset="0"/>
                <a:cs typeface="Arial" pitchFamily="34" charset="0"/>
              </a:rPr>
              <a:t>Spaced min. 3 ft. from </a:t>
            </a:r>
            <a:r>
              <a:rPr lang="en-US" sz="2800" dirty="0">
                <a:solidFill>
                  <a:prstClr val="black"/>
                </a:solidFill>
                <a:latin typeface="Arial Narrow" panose="020B0606020202030204" pitchFamily="34" charset="0"/>
                <a:cs typeface="Arial" pitchFamily="34" charset="0"/>
              </a:rPr>
              <a:t>other </a:t>
            </a:r>
            <a:r>
              <a:rPr lang="en-US" sz="2800" dirty="0" smtClean="0">
                <a:solidFill>
                  <a:prstClr val="black"/>
                </a:solidFill>
                <a:latin typeface="Arial Narrow" panose="020B0606020202030204" pitchFamily="34" charset="0"/>
                <a:cs typeface="Arial" pitchFamily="34" charset="0"/>
              </a:rPr>
              <a:t>arrays </a:t>
            </a:r>
            <a:r>
              <a:rPr lang="en-US" sz="2800" dirty="0">
                <a:solidFill>
                  <a:prstClr val="black"/>
                </a:solidFill>
                <a:latin typeface="Arial Narrow" panose="020B0606020202030204" pitchFamily="34" charset="0"/>
                <a:cs typeface="Arial" pitchFamily="34" charset="0"/>
              </a:rPr>
              <a:t>and from </a:t>
            </a:r>
            <a:r>
              <a:rPr lang="en-US" sz="2800" dirty="0" smtClean="0">
                <a:solidFill>
                  <a:prstClr val="black"/>
                </a:solidFill>
                <a:latin typeface="Arial Narrow" panose="020B0606020202030204" pitchFamily="34" charset="0"/>
                <a:cs typeface="Arial" pitchFamily="34" charset="0"/>
              </a:rPr>
              <a:t>walls</a:t>
            </a:r>
            <a:endParaRPr lang="en-US" dirty="0"/>
          </a:p>
        </p:txBody>
      </p:sp>
      <p:sp>
        <p:nvSpPr>
          <p:cNvPr id="24" name="TextBox 23"/>
          <p:cNvSpPr txBox="1"/>
          <p:nvPr/>
        </p:nvSpPr>
        <p:spPr>
          <a:xfrm>
            <a:off x="77755" y="4253095"/>
            <a:ext cx="3621974" cy="1815882"/>
          </a:xfrm>
          <a:prstGeom prst="rect">
            <a:avLst/>
          </a:prstGeom>
          <a:noFill/>
        </p:spPr>
        <p:txBody>
          <a:bodyPr wrap="square" rtlCol="0">
            <a:spAutoFit/>
          </a:bodyPr>
          <a:lstStyle/>
          <a:p>
            <a:r>
              <a:rPr lang="en-US" sz="2800" dirty="0" smtClean="0">
                <a:solidFill>
                  <a:prstClr val="black"/>
                </a:solidFill>
                <a:latin typeface="Arial Narrow" panose="020B0606020202030204" pitchFamily="34" charset="0"/>
                <a:cs typeface="Arial" pitchFamily="34" charset="0"/>
              </a:rPr>
              <a:t>Other arrangements       as </a:t>
            </a:r>
            <a:r>
              <a:rPr lang="en-US" sz="2800" dirty="0">
                <a:solidFill>
                  <a:prstClr val="black"/>
                </a:solidFill>
                <a:latin typeface="Arial Narrow" panose="020B0606020202030204" pitchFamily="34" charset="0"/>
                <a:cs typeface="Arial" pitchFamily="34" charset="0"/>
              </a:rPr>
              <a:t>approved </a:t>
            </a:r>
            <a:r>
              <a:rPr lang="en-US" sz="2800" dirty="0" smtClean="0">
                <a:solidFill>
                  <a:prstClr val="black"/>
                </a:solidFill>
                <a:latin typeface="Arial Narrow" panose="020B0606020202030204" pitchFamily="34" charset="0"/>
                <a:cs typeface="Arial" pitchFamily="34" charset="0"/>
              </a:rPr>
              <a:t>by AHJ based </a:t>
            </a:r>
            <a:r>
              <a:rPr lang="en-US" sz="2800" dirty="0">
                <a:solidFill>
                  <a:prstClr val="black"/>
                </a:solidFill>
                <a:latin typeface="Arial Narrow" panose="020B0606020202030204" pitchFamily="34" charset="0"/>
                <a:cs typeface="Arial" pitchFamily="34" charset="0"/>
              </a:rPr>
              <a:t>on large scale fire and fault condition testing </a:t>
            </a:r>
            <a:endParaRPr lang="en-US" dirty="0"/>
          </a:p>
        </p:txBody>
      </p:sp>
    </p:spTree>
    <p:extLst>
      <p:ext uri="{BB962C8B-B14F-4D97-AF65-F5344CB8AC3E}">
        <p14:creationId xmlns:p14="http://schemas.microsoft.com/office/powerpoint/2010/main" val="13671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a:latin typeface="Arial Narrow" panose="020B0606020202030204" pitchFamily="34" charset="0"/>
              </a:rPr>
              <a:t>Maximum Allowable Quantities</a:t>
            </a: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25</a:t>
            </a:fld>
            <a:endParaRPr lang="en-US"/>
          </a:p>
        </p:txBody>
      </p:sp>
      <p:sp>
        <p:nvSpPr>
          <p:cNvPr id="7" name="TextBox 6"/>
          <p:cNvSpPr txBox="1"/>
          <p:nvPr/>
        </p:nvSpPr>
        <p:spPr>
          <a:xfrm>
            <a:off x="439385" y="2456795"/>
            <a:ext cx="8419606" cy="3970318"/>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2018 </a:t>
            </a:r>
            <a:r>
              <a:rPr lang="en-US" sz="2800" b="1" dirty="0">
                <a:solidFill>
                  <a:srgbClr val="C10036"/>
                </a:solidFill>
                <a:latin typeface="Arial Narrow" panose="020B0606020202030204" pitchFamily="34" charset="0"/>
                <a:cs typeface="Arial" pitchFamily="34" charset="0"/>
              </a:rPr>
              <a:t>IFC </a:t>
            </a:r>
          </a:p>
          <a:p>
            <a:r>
              <a:rPr lang="en-US" sz="2800" dirty="0" smtClean="0">
                <a:latin typeface="Arial Narrow" panose="020B0606020202030204" pitchFamily="34" charset="0"/>
                <a:cs typeface="Arial" pitchFamily="34" charset="0"/>
              </a:rPr>
              <a:t>MAQ for an incidental use area </a:t>
            </a:r>
            <a:r>
              <a:rPr lang="en-US" sz="2800" dirty="0">
                <a:latin typeface="Arial Narrow" panose="020B0606020202030204" pitchFamily="34" charset="0"/>
                <a:cs typeface="Arial" pitchFamily="34" charset="0"/>
              </a:rPr>
              <a:t>within buildings </a:t>
            </a:r>
            <a:r>
              <a:rPr lang="en-US" sz="2800" dirty="0" smtClean="0">
                <a:latin typeface="Arial Narrow" panose="020B0606020202030204" pitchFamily="34" charset="0"/>
                <a:cs typeface="Arial" pitchFamily="34" charset="0"/>
              </a:rPr>
              <a:t>is 600 KWh </a:t>
            </a: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100 KWh for technologies not covered by the code</a:t>
            </a:r>
          </a:p>
          <a:p>
            <a:pPr marL="457200" indent="-457200">
              <a:buFont typeface="Arial" panose="020B0604020202020204" pitchFamily="34" charset="0"/>
              <a:buChar char="•"/>
            </a:pPr>
            <a:r>
              <a:rPr lang="en-US" sz="2800" dirty="0" smtClean="0">
                <a:latin typeface="Arial Narrow" panose="020B0606020202030204" pitchFamily="34" charset="0"/>
                <a:cs typeface="Arial" pitchFamily="34" charset="0"/>
              </a:rPr>
              <a:t>No limit for lead acid battery systems</a:t>
            </a:r>
          </a:p>
          <a:p>
            <a:r>
              <a:rPr lang="en-US" sz="2800" dirty="0" smtClean="0">
                <a:latin typeface="Arial Narrow" panose="020B0606020202030204" pitchFamily="34" charset="0"/>
                <a:cs typeface="Arial" pitchFamily="34" charset="0"/>
              </a:rPr>
              <a:t>Fire areas containing battery </a:t>
            </a:r>
            <a:r>
              <a:rPr lang="en-US" sz="2800" dirty="0">
                <a:latin typeface="Arial Narrow" panose="020B0606020202030204" pitchFamily="34" charset="0"/>
                <a:cs typeface="Arial" pitchFamily="34" charset="0"/>
              </a:rPr>
              <a:t>systems </a:t>
            </a:r>
            <a:r>
              <a:rPr lang="en-US" sz="2800" dirty="0" smtClean="0">
                <a:latin typeface="Arial Narrow" panose="020B0606020202030204" pitchFamily="34" charset="0"/>
                <a:cs typeface="Arial" pitchFamily="34" charset="0"/>
              </a:rPr>
              <a:t>above the MAQ shall comply with Group </a:t>
            </a:r>
            <a:r>
              <a:rPr lang="en-US" sz="2800" dirty="0">
                <a:latin typeface="Arial Narrow" panose="020B0606020202030204" pitchFamily="34" charset="0"/>
                <a:cs typeface="Arial" pitchFamily="34" charset="0"/>
              </a:rPr>
              <a:t>H </a:t>
            </a:r>
            <a:r>
              <a:rPr lang="en-US" sz="2800" dirty="0" smtClean="0">
                <a:latin typeface="Arial Narrow" panose="020B0606020202030204" pitchFamily="34" charset="0"/>
                <a:cs typeface="Arial" pitchFamily="34" charset="0"/>
              </a:rPr>
              <a:t>requirements</a:t>
            </a:r>
            <a:endParaRPr lang="en-US" sz="2800" dirty="0">
              <a:latin typeface="Arial Narrow" panose="020B0606020202030204" pitchFamily="34" charset="0"/>
              <a:cs typeface="Arial" pitchFamily="34" charset="0"/>
            </a:endParaRPr>
          </a:p>
          <a:p>
            <a:r>
              <a:rPr lang="en-US" sz="2800" dirty="0">
                <a:latin typeface="Arial Narrow" panose="020B0606020202030204" pitchFamily="34" charset="0"/>
                <a:cs typeface="Arial" pitchFamily="34" charset="0"/>
              </a:rPr>
              <a:t>Exception: </a:t>
            </a:r>
            <a:r>
              <a:rPr lang="en-US" sz="2800" dirty="0" smtClean="0">
                <a:latin typeface="Arial Narrow" panose="020B0606020202030204" pitchFamily="34" charset="0"/>
                <a:cs typeface="Arial" pitchFamily="34" charset="0"/>
              </a:rPr>
              <a:t>When approved, larger quantities allowed based on HMA and </a:t>
            </a:r>
            <a:r>
              <a:rPr lang="en-US" sz="2800" dirty="0">
                <a:latin typeface="Arial Narrow" panose="020B0606020202030204" pitchFamily="34" charset="0"/>
                <a:cs typeface="Arial" pitchFamily="34" charset="0"/>
              </a:rPr>
              <a:t>large scale fire and fault condition </a:t>
            </a:r>
            <a:r>
              <a:rPr lang="en-US" sz="2800" dirty="0" smtClean="0">
                <a:latin typeface="Arial Narrow" panose="020B0606020202030204" pitchFamily="34" charset="0"/>
                <a:cs typeface="Arial" pitchFamily="34" charset="0"/>
              </a:rPr>
              <a:t>testing by an approved </a:t>
            </a:r>
            <a:r>
              <a:rPr lang="en-US" sz="2800" dirty="0">
                <a:latin typeface="Arial Narrow" panose="020B0606020202030204" pitchFamily="34" charset="0"/>
                <a:cs typeface="Arial" pitchFamily="34" charset="0"/>
              </a:rPr>
              <a:t>testing laboratory.</a:t>
            </a:r>
          </a:p>
        </p:txBody>
      </p:sp>
      <p:sp>
        <p:nvSpPr>
          <p:cNvPr id="5" name="TextBox 4"/>
          <p:cNvSpPr txBox="1"/>
          <p:nvPr/>
        </p:nvSpPr>
        <p:spPr>
          <a:xfrm>
            <a:off x="415636" y="1049501"/>
            <a:ext cx="8407730" cy="1384995"/>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IFC </a:t>
            </a:r>
          </a:p>
          <a:p>
            <a:r>
              <a:rPr lang="en-US" sz="2800" dirty="0" smtClean="0">
                <a:latin typeface="Arial Narrow" panose="020B0606020202030204" pitchFamily="34" charset="0"/>
                <a:cs typeface="Arial" pitchFamily="34" charset="0"/>
              </a:rPr>
              <a:t>No restrictions on the quantity of batteries in an incidental use area</a:t>
            </a:r>
          </a:p>
        </p:txBody>
      </p:sp>
    </p:spTree>
    <p:extLst>
      <p:ext uri="{BB962C8B-B14F-4D97-AF65-F5344CB8AC3E}">
        <p14:creationId xmlns:p14="http://schemas.microsoft.com/office/powerpoint/2010/main" val="2622481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2018 IFC - Outdoor Installations</a:t>
            </a:r>
            <a:endParaRPr lang="en-US" sz="3400" dirty="0"/>
          </a:p>
        </p:txBody>
      </p:sp>
      <p:sp>
        <p:nvSpPr>
          <p:cNvPr id="3" name="Content Placeholder 2"/>
          <p:cNvSpPr>
            <a:spLocks noGrp="1"/>
          </p:cNvSpPr>
          <p:nvPr>
            <p:ph idx="1"/>
          </p:nvPr>
        </p:nvSpPr>
        <p:spPr>
          <a:xfrm>
            <a:off x="457199" y="1199408"/>
            <a:ext cx="8354291" cy="2410691"/>
          </a:xfrm>
        </p:spPr>
        <p:txBody>
          <a:bodyPr/>
          <a:lstStyle/>
          <a:p>
            <a:r>
              <a:rPr lang="en-US" sz="2800" dirty="0" smtClean="0">
                <a:latin typeface="Arial Narrow" panose="020B0606020202030204" pitchFamily="34" charset="0"/>
              </a:rPr>
              <a:t>Installations in outdoor </a:t>
            </a:r>
            <a:r>
              <a:rPr lang="en-US" sz="2800" dirty="0">
                <a:latin typeface="Arial Narrow" panose="020B0606020202030204" pitchFamily="34" charset="0"/>
              </a:rPr>
              <a:t>enclosures or containers which can be occupied </a:t>
            </a:r>
            <a:r>
              <a:rPr lang="en-US" sz="2800" dirty="0" smtClean="0">
                <a:latin typeface="Arial Narrow" panose="020B0606020202030204" pitchFamily="34" charset="0"/>
              </a:rPr>
              <a:t>are </a:t>
            </a:r>
            <a:r>
              <a:rPr lang="en-US" sz="2800" dirty="0">
                <a:latin typeface="Arial Narrow" panose="020B0606020202030204" pitchFamily="34" charset="0"/>
              </a:rPr>
              <a:t>treated as battery storage </a:t>
            </a:r>
            <a:r>
              <a:rPr lang="en-US" sz="2800" dirty="0" smtClean="0">
                <a:latin typeface="Arial Narrow" panose="020B0606020202030204" pitchFamily="34" charset="0"/>
              </a:rPr>
              <a:t>rooms</a:t>
            </a:r>
            <a:endParaRPr lang="en-US" sz="2800" dirty="0">
              <a:latin typeface="Arial Narrow" panose="020B0606020202030204" pitchFamily="34" charset="0"/>
            </a:endParaRPr>
          </a:p>
          <a:p>
            <a:r>
              <a:rPr lang="en-US" sz="2800" dirty="0">
                <a:latin typeface="Arial Narrow" panose="020B0606020202030204" pitchFamily="34" charset="0"/>
              </a:rPr>
              <a:t>Exception: </a:t>
            </a:r>
            <a:r>
              <a:rPr lang="en-US" sz="2800" dirty="0" smtClean="0">
                <a:latin typeface="Arial Narrow" panose="020B0606020202030204" pitchFamily="34" charset="0"/>
              </a:rPr>
              <a:t>Battery </a:t>
            </a:r>
            <a:r>
              <a:rPr lang="en-US" sz="2800" dirty="0">
                <a:latin typeface="Arial Narrow" panose="020B0606020202030204" pitchFamily="34" charset="0"/>
              </a:rPr>
              <a:t>arrays in noncombustible containers </a:t>
            </a:r>
            <a:r>
              <a:rPr lang="en-US" sz="2800" dirty="0" smtClean="0">
                <a:latin typeface="Arial Narrow" panose="020B0606020202030204" pitchFamily="34" charset="0"/>
              </a:rPr>
              <a:t>are </a:t>
            </a:r>
            <a:r>
              <a:rPr lang="en-US" sz="2800" dirty="0">
                <a:latin typeface="Arial Narrow" panose="020B0606020202030204" pitchFamily="34" charset="0"/>
              </a:rPr>
              <a:t>not </a:t>
            </a:r>
            <a:r>
              <a:rPr lang="en-US" sz="2800" dirty="0" smtClean="0">
                <a:latin typeface="Arial Narrow" panose="020B0606020202030204" pitchFamily="34" charset="0"/>
              </a:rPr>
              <a:t>required </a:t>
            </a:r>
            <a:r>
              <a:rPr lang="en-US" sz="2800" dirty="0">
                <a:latin typeface="Arial Narrow" panose="020B0606020202030204" pitchFamily="34" charset="0"/>
              </a:rPr>
              <a:t>to be spaced three feet </a:t>
            </a:r>
            <a:r>
              <a:rPr lang="en-US" sz="2800" dirty="0" smtClean="0">
                <a:latin typeface="Arial Narrow" panose="020B0606020202030204" pitchFamily="34" charset="0"/>
              </a:rPr>
              <a:t>from </a:t>
            </a:r>
            <a:r>
              <a:rPr lang="en-US" sz="2800" dirty="0">
                <a:latin typeface="Arial Narrow" panose="020B0606020202030204" pitchFamily="34" charset="0"/>
              </a:rPr>
              <a:t>the container walls</a:t>
            </a:r>
            <a:r>
              <a:rPr lang="en-US" sz="2800" dirty="0" smtClean="0">
                <a:latin typeface="Arial Narrow" panose="020B0606020202030204" pitchFamily="34" charset="0"/>
              </a:rPr>
              <a:t>.</a:t>
            </a:r>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26</a:t>
            </a:fld>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8265" y="3882234"/>
            <a:ext cx="4025735" cy="297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199" y="3655181"/>
            <a:ext cx="4934198" cy="1815882"/>
          </a:xfrm>
          <a:prstGeom prst="rect">
            <a:avLst/>
          </a:prstGeom>
          <a:noFill/>
        </p:spPr>
        <p:txBody>
          <a:bodyPr wrap="square" rtlCol="0">
            <a:spAutoFit/>
          </a:bodyPr>
          <a:lstStyle/>
          <a:p>
            <a:pPr marL="342900" lvl="0" indent="-342900">
              <a:spcBef>
                <a:spcPct val="20000"/>
              </a:spcBef>
            </a:pPr>
            <a:r>
              <a:rPr lang="en-US" sz="2800" dirty="0" smtClean="0">
                <a:solidFill>
                  <a:srgbClr val="000000"/>
                </a:solidFill>
                <a:latin typeface="Arial Narrow" panose="020B0606020202030204" pitchFamily="34" charset="0"/>
                <a:ea typeface="Geneva" charset="-128"/>
              </a:rPr>
              <a:t>Outdoor battery </a:t>
            </a:r>
            <a:r>
              <a:rPr lang="en-US" sz="2800" dirty="0">
                <a:solidFill>
                  <a:srgbClr val="000000"/>
                </a:solidFill>
                <a:latin typeface="Arial Narrow" panose="020B0606020202030204" pitchFamily="34" charset="0"/>
                <a:ea typeface="Geneva" charset="-128"/>
              </a:rPr>
              <a:t>systems </a:t>
            </a:r>
            <a:r>
              <a:rPr lang="en-US" sz="2800" dirty="0" smtClean="0">
                <a:solidFill>
                  <a:srgbClr val="000000"/>
                </a:solidFill>
                <a:latin typeface="Arial Narrow" panose="020B0606020202030204" pitchFamily="34" charset="0"/>
                <a:ea typeface="Geneva" charset="-128"/>
              </a:rPr>
              <a:t>must be </a:t>
            </a:r>
            <a:r>
              <a:rPr lang="en-US" sz="2800" dirty="0">
                <a:solidFill>
                  <a:srgbClr val="000000"/>
                </a:solidFill>
                <a:latin typeface="Arial Narrow" panose="020B0606020202030204" pitchFamily="34" charset="0"/>
                <a:ea typeface="Geneva" charset="-128"/>
              </a:rPr>
              <a:t>separated </a:t>
            </a:r>
            <a:r>
              <a:rPr lang="en-US" sz="2800" dirty="0" smtClean="0">
                <a:solidFill>
                  <a:srgbClr val="000000"/>
                </a:solidFill>
                <a:latin typeface="Arial Narrow" panose="020B0606020202030204" pitchFamily="34" charset="0"/>
                <a:ea typeface="Geneva" charset="-128"/>
              </a:rPr>
              <a:t>5 </a:t>
            </a:r>
            <a:r>
              <a:rPr lang="en-US" sz="2800" dirty="0">
                <a:solidFill>
                  <a:srgbClr val="000000"/>
                </a:solidFill>
                <a:latin typeface="Arial Narrow" panose="020B0606020202030204" pitchFamily="34" charset="0"/>
                <a:ea typeface="Geneva" charset="-128"/>
              </a:rPr>
              <a:t>feet from lot lines, public ways, buildings and other exposure hazards</a:t>
            </a:r>
          </a:p>
        </p:txBody>
      </p:sp>
    </p:spTree>
    <p:extLst>
      <p:ext uri="{BB962C8B-B14F-4D97-AF65-F5344CB8AC3E}">
        <p14:creationId xmlns:p14="http://schemas.microsoft.com/office/powerpoint/2010/main" val="1300565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2018 IFC Batteries and Equipment</a:t>
            </a:r>
            <a:endParaRPr lang="en-US" sz="3400" dirty="0"/>
          </a:p>
        </p:txBody>
      </p:sp>
      <p:sp>
        <p:nvSpPr>
          <p:cNvPr id="3" name="Content Placeholder 2"/>
          <p:cNvSpPr>
            <a:spLocks noGrp="1"/>
          </p:cNvSpPr>
          <p:nvPr>
            <p:ph idx="1"/>
          </p:nvPr>
        </p:nvSpPr>
        <p:spPr>
          <a:xfrm>
            <a:off x="457199" y="1199408"/>
            <a:ext cx="8354291" cy="4809506"/>
          </a:xfrm>
        </p:spPr>
        <p:txBody>
          <a:bodyPr/>
          <a:lstStyle/>
          <a:p>
            <a:r>
              <a:rPr lang="en-US" sz="2800" dirty="0" smtClean="0">
                <a:latin typeface="Arial Narrow" panose="020B0606020202030204" pitchFamily="34" charset="0"/>
              </a:rPr>
              <a:t>Storage </a:t>
            </a:r>
            <a:r>
              <a:rPr lang="en-US" sz="2800" dirty="0">
                <a:latin typeface="Arial Narrow" panose="020B0606020202030204" pitchFamily="34" charset="0"/>
              </a:rPr>
              <a:t>batteries </a:t>
            </a:r>
            <a:r>
              <a:rPr lang="en-US" sz="2800" dirty="0" smtClean="0">
                <a:latin typeface="Arial Narrow" panose="020B0606020202030204" pitchFamily="34" charset="0"/>
              </a:rPr>
              <a:t>(except lead-acid) must be UL 1973 listed</a:t>
            </a:r>
            <a:endParaRPr lang="en-US" sz="2800" dirty="0">
              <a:latin typeface="Arial Narrow" panose="020B0606020202030204" pitchFamily="34" charset="0"/>
            </a:endParaRPr>
          </a:p>
          <a:p>
            <a:r>
              <a:rPr lang="en-US" sz="2800" dirty="0" smtClean="0">
                <a:latin typeface="Arial Narrow" panose="020B0606020202030204" pitchFamily="34" charset="0"/>
              </a:rPr>
              <a:t>Prepackaged/pre-engineered systems must be UL 9540 listed</a:t>
            </a:r>
          </a:p>
          <a:p>
            <a:r>
              <a:rPr lang="en-US" sz="2800" dirty="0" smtClean="0">
                <a:latin typeface="Arial Narrow" panose="020B0606020202030204" pitchFamily="34" charset="0"/>
              </a:rPr>
              <a:t>Battery </a:t>
            </a:r>
            <a:r>
              <a:rPr lang="en-US" sz="2800" dirty="0">
                <a:latin typeface="Arial Narrow" panose="020B0606020202030204" pitchFamily="34" charset="0"/>
              </a:rPr>
              <a:t>chargers </a:t>
            </a:r>
            <a:r>
              <a:rPr lang="en-US" sz="2800" dirty="0" smtClean="0">
                <a:latin typeface="Arial Narrow" panose="020B0606020202030204" pitchFamily="34" charset="0"/>
              </a:rPr>
              <a:t>must be listed and compatible </a:t>
            </a:r>
            <a:r>
              <a:rPr lang="en-US" sz="2800" dirty="0">
                <a:latin typeface="Arial Narrow" panose="020B0606020202030204" pitchFamily="34" charset="0"/>
              </a:rPr>
              <a:t>with the battery chemistry and the manufacturer's </a:t>
            </a:r>
            <a:r>
              <a:rPr lang="en-US" sz="2800" dirty="0" smtClean="0">
                <a:latin typeface="Arial Narrow" panose="020B0606020202030204" pitchFamily="34" charset="0"/>
              </a:rPr>
              <a:t>charging </a:t>
            </a:r>
            <a:r>
              <a:rPr lang="en-US" sz="2800" dirty="0">
                <a:latin typeface="Arial Narrow" panose="020B0606020202030204" pitchFamily="34" charset="0"/>
              </a:rPr>
              <a:t>specifications  </a:t>
            </a:r>
            <a:endParaRPr lang="en-US" sz="2800" dirty="0" smtClean="0">
              <a:latin typeface="Arial Narrow" panose="020B0606020202030204" pitchFamily="34" charset="0"/>
            </a:endParaRPr>
          </a:p>
          <a:p>
            <a:r>
              <a:rPr lang="en-US" sz="2800" dirty="0" smtClean="0">
                <a:latin typeface="Arial Narrow" panose="020B0606020202030204" pitchFamily="34" charset="0"/>
              </a:rPr>
              <a:t>Inverters must be listed </a:t>
            </a:r>
            <a:r>
              <a:rPr lang="en-US" sz="2800" dirty="0">
                <a:latin typeface="Arial Narrow" panose="020B0606020202030204" pitchFamily="34" charset="0"/>
              </a:rPr>
              <a:t>and </a:t>
            </a:r>
            <a:r>
              <a:rPr lang="en-US" sz="2800" dirty="0" smtClean="0">
                <a:latin typeface="Arial Narrow" panose="020B0606020202030204" pitchFamily="34" charset="0"/>
              </a:rPr>
              <a:t>suitable for </a:t>
            </a:r>
            <a:r>
              <a:rPr lang="en-US" sz="2800" dirty="0">
                <a:latin typeface="Arial Narrow" panose="020B0606020202030204" pitchFamily="34" charset="0"/>
              </a:rPr>
              <a:t>utility interactive system use </a:t>
            </a:r>
            <a:r>
              <a:rPr lang="en-US" sz="2800" dirty="0" smtClean="0">
                <a:latin typeface="Arial Narrow" panose="020B0606020202030204" pitchFamily="34" charset="0"/>
              </a:rPr>
              <a:t>if operating in parallel with the electrical grid</a:t>
            </a:r>
          </a:p>
          <a:p>
            <a:r>
              <a:rPr lang="en-US" sz="2800" dirty="0" smtClean="0">
                <a:latin typeface="Arial Narrow" panose="020B0606020202030204" pitchFamily="34" charset="0"/>
              </a:rPr>
              <a:t>Vented </a:t>
            </a:r>
            <a:r>
              <a:rPr lang="en-US" sz="2800" dirty="0">
                <a:latin typeface="Arial Narrow" panose="020B0606020202030204" pitchFamily="34" charset="0"/>
              </a:rPr>
              <a:t>batteries </a:t>
            </a:r>
            <a:r>
              <a:rPr lang="en-US" sz="2800" dirty="0" smtClean="0">
                <a:latin typeface="Arial Narrow" panose="020B0606020202030204" pitchFamily="34" charset="0"/>
              </a:rPr>
              <a:t>must include </a:t>
            </a:r>
            <a:r>
              <a:rPr lang="en-US" sz="2800" dirty="0">
                <a:latin typeface="Arial Narrow" panose="020B0606020202030204" pitchFamily="34" charset="0"/>
              </a:rPr>
              <a:t>flame-arresting safety </a:t>
            </a:r>
            <a:r>
              <a:rPr lang="en-US" sz="2800" dirty="0" smtClean="0">
                <a:latin typeface="Arial Narrow" panose="020B0606020202030204" pitchFamily="34" charset="0"/>
              </a:rPr>
              <a:t>caps</a:t>
            </a: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860" y="4615604"/>
            <a:ext cx="2553140" cy="224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768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2018 IFC - Battery {Energy} Management Systems </a:t>
            </a:r>
            <a:endParaRPr lang="en-US" sz="3400" dirty="0">
              <a:latin typeface="Arial Narrow" panose="020B0606020202030204" pitchFamily="34" charset="0"/>
            </a:endParaRPr>
          </a:p>
        </p:txBody>
      </p:sp>
      <p:sp>
        <p:nvSpPr>
          <p:cNvPr id="3" name="Content Placeholder 2"/>
          <p:cNvSpPr>
            <a:spLocks noGrp="1"/>
          </p:cNvSpPr>
          <p:nvPr>
            <p:ph idx="1"/>
          </p:nvPr>
        </p:nvSpPr>
        <p:spPr>
          <a:xfrm>
            <a:off x="406699" y="1417638"/>
            <a:ext cx="8229600" cy="4525963"/>
          </a:xfrm>
        </p:spPr>
        <p:txBody>
          <a:bodyPr/>
          <a:lstStyle/>
          <a:p>
            <a:r>
              <a:rPr lang="en-US" sz="2800" dirty="0">
                <a:latin typeface="Arial Narrow" panose="020B0606020202030204" pitchFamily="34" charset="0"/>
              </a:rPr>
              <a:t>An approved </a:t>
            </a:r>
            <a:r>
              <a:rPr lang="en-US" sz="2800" dirty="0" smtClean="0">
                <a:latin typeface="Arial Narrow" panose="020B0606020202030204" pitchFamily="34" charset="0"/>
              </a:rPr>
              <a:t>BMS must be </a:t>
            </a:r>
            <a:r>
              <a:rPr lang="en-US" sz="2800" dirty="0">
                <a:latin typeface="Arial Narrow" panose="020B0606020202030204" pitchFamily="34" charset="0"/>
              </a:rPr>
              <a:t>provided </a:t>
            </a:r>
            <a:r>
              <a:rPr lang="en-US" sz="2800" dirty="0" smtClean="0">
                <a:latin typeface="Arial Narrow" panose="020B0606020202030204" pitchFamily="34" charset="0"/>
              </a:rPr>
              <a:t>to monitor </a:t>
            </a:r>
            <a:r>
              <a:rPr lang="en-US" sz="2800" dirty="0">
                <a:latin typeface="Arial Narrow" panose="020B0606020202030204" pitchFamily="34" charset="0"/>
              </a:rPr>
              <a:t>and </a:t>
            </a:r>
            <a:r>
              <a:rPr lang="en-US" sz="2800" dirty="0" smtClean="0">
                <a:latin typeface="Arial Narrow" panose="020B0606020202030204" pitchFamily="34" charset="0"/>
              </a:rPr>
              <a:t>balance </a:t>
            </a:r>
            <a:r>
              <a:rPr lang="en-US" sz="2800" dirty="0">
                <a:latin typeface="Arial Narrow" panose="020B0606020202030204" pitchFamily="34" charset="0"/>
              </a:rPr>
              <a:t>cell voltages, currents and temperatures within </a:t>
            </a:r>
            <a:r>
              <a:rPr lang="en-US" sz="2800" dirty="0" smtClean="0">
                <a:latin typeface="Arial Narrow" panose="020B0606020202030204" pitchFamily="34" charset="0"/>
              </a:rPr>
              <a:t>the manufacturer's </a:t>
            </a:r>
            <a:r>
              <a:rPr lang="en-US" sz="2800" dirty="0">
                <a:latin typeface="Arial Narrow" panose="020B0606020202030204" pitchFamily="34" charset="0"/>
              </a:rPr>
              <a:t>specifications. </a:t>
            </a:r>
            <a:endParaRPr lang="en-US" sz="2800" dirty="0" smtClean="0">
              <a:latin typeface="Arial Narrow" panose="020B0606020202030204" pitchFamily="34" charset="0"/>
            </a:endParaRPr>
          </a:p>
          <a:p>
            <a:r>
              <a:rPr lang="en-US" sz="2800" dirty="0" smtClean="0">
                <a:latin typeface="Arial Narrow" panose="020B0606020202030204" pitchFamily="34" charset="0"/>
              </a:rPr>
              <a:t>The BMS must transmit </a:t>
            </a:r>
            <a:r>
              <a:rPr lang="en-US" sz="2800" dirty="0">
                <a:latin typeface="Arial Narrow" panose="020B0606020202030204" pitchFamily="34" charset="0"/>
              </a:rPr>
              <a:t>an alarm </a:t>
            </a:r>
            <a:r>
              <a:rPr lang="en-US" sz="2800" dirty="0" smtClean="0">
                <a:latin typeface="Arial Narrow" panose="020B0606020202030204" pitchFamily="34" charset="0"/>
              </a:rPr>
              <a:t>to </a:t>
            </a:r>
            <a:r>
              <a:rPr lang="en-US" sz="2800" dirty="0">
                <a:latin typeface="Arial Narrow" panose="020B0606020202030204" pitchFamily="34" charset="0"/>
              </a:rPr>
              <a:t>an approved location if </a:t>
            </a:r>
            <a:r>
              <a:rPr lang="en-US" sz="2800" dirty="0" smtClean="0">
                <a:latin typeface="Arial Narrow" panose="020B0606020202030204" pitchFamily="34" charset="0"/>
              </a:rPr>
              <a:t>hazardous </a:t>
            </a:r>
            <a:r>
              <a:rPr lang="en-US" sz="2800" dirty="0">
                <a:latin typeface="Arial Narrow" panose="020B0606020202030204" pitchFamily="34" charset="0"/>
              </a:rPr>
              <a:t>temperatures or other conditions such as short circuits, </a:t>
            </a:r>
            <a:r>
              <a:rPr lang="en-US" sz="2800" dirty="0" smtClean="0">
                <a:latin typeface="Arial Narrow" panose="020B0606020202030204" pitchFamily="34" charset="0"/>
              </a:rPr>
              <a:t>overvoltage or undervoltage are </a:t>
            </a:r>
            <a:r>
              <a:rPr lang="en-US" sz="2800" dirty="0">
                <a:latin typeface="Arial Narrow" panose="020B0606020202030204" pitchFamily="34" charset="0"/>
              </a:rPr>
              <a:t>detected.</a:t>
            </a: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826" y="4245825"/>
            <a:ext cx="3485346" cy="261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8987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Battery Room Protection</a:t>
            </a:r>
            <a:endParaRPr lang="en-US" sz="3400" dirty="0">
              <a:latin typeface="Arial Narrow" panose="020B0606020202030204" pitchFamily="34" charset="0"/>
            </a:endParaRPr>
          </a:p>
        </p:txBody>
      </p:sp>
      <p:sp>
        <p:nvSpPr>
          <p:cNvPr id="3" name="Content Placeholder 2"/>
          <p:cNvSpPr>
            <a:spLocks noGrp="1"/>
          </p:cNvSpPr>
          <p:nvPr>
            <p:ph idx="1"/>
          </p:nvPr>
        </p:nvSpPr>
        <p:spPr>
          <a:xfrm>
            <a:off x="406699" y="1108880"/>
            <a:ext cx="8229600" cy="3973759"/>
          </a:xfrm>
        </p:spPr>
        <p:txBody>
          <a:bodyPr/>
          <a:lstStyle/>
          <a:p>
            <a:r>
              <a:rPr lang="en-US" sz="2800" dirty="0" smtClean="0">
                <a:latin typeface="Arial Narrow" panose="020B0606020202030204" pitchFamily="34" charset="0"/>
              </a:rPr>
              <a:t>Automatic smoke detection system per Section 907.2.</a:t>
            </a:r>
          </a:p>
          <a:p>
            <a:r>
              <a:rPr lang="en-US" sz="2800" dirty="0" smtClean="0">
                <a:latin typeface="Arial Narrow" panose="020B0606020202030204" pitchFamily="34" charset="0"/>
              </a:rPr>
              <a:t>Signage on or near battery room doors:</a:t>
            </a:r>
          </a:p>
          <a:p>
            <a:r>
              <a:rPr lang="en-US" sz="2800" dirty="0">
                <a:latin typeface="Arial Narrow" panose="020B0606020202030204" pitchFamily="34" charset="0"/>
              </a:rPr>
              <a:t>	</a:t>
            </a:r>
            <a:r>
              <a:rPr lang="en-US" sz="2800" dirty="0" smtClean="0">
                <a:latin typeface="Arial Narrow" panose="020B0606020202030204" pitchFamily="34" charset="0"/>
              </a:rPr>
              <a:t>Cautionary markings to identify hazards with specific batteries (corrosives, water reactive, hydrogen gas, Li-ion batteries, etc.)</a:t>
            </a:r>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29</a:t>
            </a:fld>
            <a:endParaRPr 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673" y="4738711"/>
            <a:ext cx="2967491" cy="211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68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title"/>
          </p:nvPr>
        </p:nvSpPr>
        <p:spPr>
          <a:xfrm>
            <a:off x="142503" y="308758"/>
            <a:ext cx="8847117" cy="629394"/>
          </a:xfrm>
        </p:spPr>
        <p:txBody>
          <a:bodyPr>
            <a:normAutofit/>
          </a:bodyPr>
          <a:lstStyle/>
          <a:p>
            <a:r>
              <a:rPr lang="en-US" altLang="en-US" sz="3200" dirty="0">
                <a:latin typeface="Arial" pitchFamily="34" charset="0"/>
                <a:ea typeface="ＭＳ Ｐゴシック" pitchFamily="34" charset="-128"/>
              </a:rPr>
              <a:t>Energy Storage System (ESS) Applications</a:t>
            </a:r>
            <a:endParaRPr lang="en-US" altLang="en-US" sz="3200" dirty="0" smtClean="0">
              <a:latin typeface="Arial" pitchFamily="34" charset="0"/>
              <a:ea typeface="ＭＳ Ｐゴシック" pitchFamily="34" charset="-128"/>
            </a:endParaRPr>
          </a:p>
        </p:txBody>
      </p:sp>
      <p:sp>
        <p:nvSpPr>
          <p:cNvPr id="16386" name="Content Placeholder 4"/>
          <p:cNvSpPr>
            <a:spLocks noGrp="1"/>
          </p:cNvSpPr>
          <p:nvPr>
            <p:ph idx="1"/>
          </p:nvPr>
        </p:nvSpPr>
        <p:spPr>
          <a:xfrm>
            <a:off x="308758" y="1864426"/>
            <a:ext cx="8206592" cy="3942216"/>
          </a:xfrm>
        </p:spPr>
        <p:txBody>
          <a:bodyPr>
            <a:normAutofit/>
          </a:bodyPr>
          <a:lstStyle/>
          <a:p>
            <a:pPr marL="0" indent="0" defTabSz="914400" eaLnBrk="1" hangingPunct="1">
              <a:spcAft>
                <a:spcPct val="30000"/>
              </a:spcAft>
            </a:pPr>
            <a:r>
              <a:rPr lang="en-US" altLang="en-US" sz="2800" dirty="0" smtClean="0">
                <a:latin typeface="Arial Narrow" panose="020B0606020202030204" pitchFamily="34" charset="0"/>
                <a:ea typeface="ＭＳ Ｐゴシック" pitchFamily="34" charset="-128"/>
                <a:cs typeface="Arial" pitchFamily="34" charset="0"/>
              </a:rPr>
              <a:t>Expanding energy storage infrastructure</a:t>
            </a:r>
          </a:p>
          <a:p>
            <a:pPr marL="457200" indent="-457200" defTabSz="914400" eaLnBrk="1" hangingPunct="1">
              <a:spcAft>
                <a:spcPct val="30000"/>
              </a:spcAft>
              <a:buFont typeface="Arial" panose="020B0604020202020204" pitchFamily="34" charset="0"/>
              <a:buChar char="•"/>
            </a:pPr>
            <a:r>
              <a:rPr lang="en-US" altLang="en-US" sz="2800" dirty="0" smtClean="0">
                <a:latin typeface="Arial Narrow" panose="020B0606020202030204" pitchFamily="34" charset="0"/>
                <a:ea typeface="ＭＳ Ｐゴシック" pitchFamily="34" charset="-128"/>
                <a:cs typeface="Arial" pitchFamily="34" charset="0"/>
              </a:rPr>
              <a:t>Grid balancing and resiliency</a:t>
            </a:r>
          </a:p>
          <a:p>
            <a:pPr marL="457200" indent="-457200" defTabSz="914400" eaLnBrk="1" hangingPunct="1">
              <a:spcAft>
                <a:spcPct val="30000"/>
              </a:spcAft>
              <a:buFont typeface="Arial" panose="020B0604020202020204" pitchFamily="34" charset="0"/>
              <a:buChar char="•"/>
            </a:pPr>
            <a:r>
              <a:rPr lang="en-US" altLang="en-US" sz="2800" dirty="0" smtClean="0">
                <a:latin typeface="Arial Narrow" panose="020B0606020202030204" pitchFamily="34" charset="0"/>
                <a:ea typeface="ＭＳ Ｐゴシック" pitchFamily="34" charset="-128"/>
                <a:cs typeface="Arial" pitchFamily="34" charset="0"/>
              </a:rPr>
              <a:t>Load shedding</a:t>
            </a:r>
          </a:p>
          <a:p>
            <a:pPr marL="457200" indent="-457200">
              <a:spcAft>
                <a:spcPct val="30000"/>
              </a:spcAft>
              <a:buFont typeface="Arial" panose="020B0604020202020204" pitchFamily="34" charset="0"/>
              <a:buChar char="•"/>
            </a:pPr>
            <a:r>
              <a:rPr lang="en-US" altLang="en-US" sz="2800" dirty="0">
                <a:latin typeface="Arial Narrow" panose="020B0606020202030204" pitchFamily="34" charset="0"/>
                <a:ea typeface="ＭＳ Ｐゴシック" pitchFamily="34" charset="-128"/>
                <a:cs typeface="Arial" pitchFamily="34" charset="0"/>
              </a:rPr>
              <a:t>Mitigating </a:t>
            </a:r>
            <a:r>
              <a:rPr lang="en-US" altLang="en-US" sz="2800" dirty="0" smtClean="0">
                <a:latin typeface="Arial Narrow" panose="020B0606020202030204" pitchFamily="34" charset="0"/>
                <a:ea typeface="ＭＳ Ｐゴシック" pitchFamily="34" charset="-128"/>
                <a:cs typeface="Arial" pitchFamily="34" charset="0"/>
              </a:rPr>
              <a:t>renewable energy intermittency</a:t>
            </a:r>
          </a:p>
          <a:p>
            <a:pPr>
              <a:spcAft>
                <a:spcPct val="30000"/>
              </a:spcAft>
            </a:pPr>
            <a:r>
              <a:rPr lang="en-US" altLang="en-US" sz="2800" dirty="0" smtClean="0">
                <a:latin typeface="Arial Narrow" panose="020B0606020202030204" pitchFamily="34" charset="0"/>
                <a:ea typeface="ＭＳ Ｐゴシック" pitchFamily="34" charset="-128"/>
                <a:cs typeface="Arial" pitchFamily="34" charset="0"/>
              </a:rPr>
              <a:t>“Smart meter” cost savings</a:t>
            </a:r>
          </a:p>
          <a:p>
            <a:pPr>
              <a:spcAft>
                <a:spcPct val="30000"/>
              </a:spcAft>
            </a:pPr>
            <a:r>
              <a:rPr lang="en-US" altLang="en-US" sz="2800" dirty="0" smtClean="0">
                <a:latin typeface="Arial Narrow" panose="020B0606020202030204" pitchFamily="34" charset="0"/>
                <a:ea typeface="ＭＳ Ｐゴシック" pitchFamily="34" charset="-128"/>
                <a:cs typeface="Arial" pitchFamily="34" charset="0"/>
              </a:rPr>
              <a:t>Commercial and residential applications</a:t>
            </a:r>
          </a:p>
        </p:txBody>
      </p:sp>
      <p:sp>
        <p:nvSpPr>
          <p:cNvPr id="16387" name="Slide Number Placeholder 8"/>
          <p:cNvSpPr>
            <a:spLocks noGrp="1"/>
          </p:cNvSpPr>
          <p:nvPr>
            <p:ph type="sldNum" sz="quarter" idx="4294967295"/>
          </p:nvPr>
        </p:nvSpPr>
        <p:spPr bwMode="auto">
          <a:xfrm>
            <a:off x="6457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A4CE935-E308-4FF4-BEB7-A2636676ED8E}" type="slidenum">
              <a:rPr lang="en-US" altLang="en-US" sz="1000"/>
              <a:pPr eaLnBrk="1" hangingPunct="1"/>
              <a:t>3</a:t>
            </a:fld>
            <a:endParaRPr lang="en-US" altLang="en-US" sz="10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171" y="2173184"/>
            <a:ext cx="3095032" cy="132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0171" y="3498405"/>
            <a:ext cx="3075710" cy="123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8758" y="1215151"/>
            <a:ext cx="8075221" cy="553998"/>
          </a:xfrm>
          <a:prstGeom prst="rect">
            <a:avLst/>
          </a:prstGeom>
          <a:noFill/>
        </p:spPr>
        <p:txBody>
          <a:bodyPr wrap="square" rtlCol="0">
            <a:spAutoFit/>
          </a:bodyPr>
          <a:lstStyle/>
          <a:p>
            <a:pPr marL="0" indent="0" defTabSz="914400" eaLnBrk="1" hangingPunct="1">
              <a:spcAft>
                <a:spcPct val="30000"/>
              </a:spcAft>
            </a:pPr>
            <a:r>
              <a:rPr lang="en-US" altLang="en-US" sz="3000" dirty="0" smtClean="0">
                <a:solidFill>
                  <a:srgbClr val="C10036"/>
                </a:solidFill>
                <a:latin typeface="Arial Narrow" panose="020B0606020202030204" pitchFamily="34" charset="0"/>
                <a:ea typeface="ＭＳ Ｐゴシック" pitchFamily="34" charset="-128"/>
                <a:cs typeface="Arial" pitchFamily="34" charset="0"/>
              </a:rPr>
              <a:t>Evolving </a:t>
            </a:r>
            <a:r>
              <a:rPr lang="en-US" altLang="en-US" sz="3000" dirty="0">
                <a:solidFill>
                  <a:srgbClr val="C10036"/>
                </a:solidFill>
                <a:latin typeface="Arial Narrow" panose="020B0606020202030204" pitchFamily="34" charset="0"/>
                <a:ea typeface="ＭＳ Ｐゴシック" pitchFamily="34" charset="-128"/>
                <a:cs typeface="Arial" pitchFamily="34" charset="0"/>
              </a:rPr>
              <a:t>stationary battery system applications</a:t>
            </a:r>
          </a:p>
        </p:txBody>
      </p:sp>
    </p:spTree>
    <p:extLst>
      <p:ext uri="{BB962C8B-B14F-4D97-AF65-F5344CB8AC3E}">
        <p14:creationId xmlns:p14="http://schemas.microsoft.com/office/powerpoint/2010/main" val="2876192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2018 IFC - Battery Specific Protection</a:t>
            </a:r>
            <a:endParaRPr lang="en-US" sz="3400" dirty="0">
              <a:latin typeface="Arial Narrow" panose="020B0606020202030204" pitchFamily="34" charset="0"/>
            </a:endParaRPr>
          </a:p>
        </p:txBody>
      </p:sp>
      <p:sp>
        <p:nvSpPr>
          <p:cNvPr id="3" name="Content Placeholder 2"/>
          <p:cNvSpPr>
            <a:spLocks noGrp="1"/>
          </p:cNvSpPr>
          <p:nvPr>
            <p:ph idx="1"/>
          </p:nvPr>
        </p:nvSpPr>
        <p:spPr>
          <a:xfrm>
            <a:off x="406699" y="1108880"/>
            <a:ext cx="8229600" cy="3973759"/>
          </a:xfrm>
        </p:spPr>
        <p:txBody>
          <a:bodyPr/>
          <a:lstStyle/>
          <a:p>
            <a:r>
              <a:rPr lang="en-US" sz="2800" dirty="0" smtClean="0">
                <a:latin typeface="Arial Narrow" panose="020B0606020202030204" pitchFamily="34" charset="0"/>
              </a:rPr>
              <a:t>Systems that release toxic/highly toxic gases </a:t>
            </a:r>
            <a:r>
              <a:rPr lang="en-US" sz="2800" dirty="0">
                <a:latin typeface="Arial Narrow" panose="020B0606020202030204" pitchFamily="34" charset="0"/>
              </a:rPr>
              <a:t>during charging, discharging and normal </a:t>
            </a:r>
            <a:r>
              <a:rPr lang="en-US" sz="2800" dirty="0" smtClean="0">
                <a:latin typeface="Arial Narrow" panose="020B0606020202030204" pitchFamily="34" charset="0"/>
              </a:rPr>
              <a:t>use must comply with Chapter 60</a:t>
            </a:r>
          </a:p>
          <a:p>
            <a:r>
              <a:rPr lang="en-US" sz="2800" dirty="0" smtClean="0">
                <a:latin typeface="Arial Narrow" panose="020B0606020202030204" pitchFamily="34" charset="0"/>
              </a:rPr>
              <a:t>Exhaust ventilation is required for system that produce combustible gases during normal use</a:t>
            </a:r>
          </a:p>
          <a:p>
            <a:r>
              <a:rPr lang="en-US" sz="2800" dirty="0" smtClean="0">
                <a:latin typeface="Arial Narrow" panose="020B0606020202030204" pitchFamily="34" charset="0"/>
              </a:rPr>
              <a:t>Spill control and neutralization  required for systems with liquid electrolytes  </a:t>
            </a: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30</a:t>
            </a:fld>
            <a:endParaRPr lang="en-US"/>
          </a:p>
        </p:txBody>
      </p:sp>
    </p:spTree>
    <p:extLst>
      <p:ext uri="{BB962C8B-B14F-4D97-AF65-F5344CB8AC3E}">
        <p14:creationId xmlns:p14="http://schemas.microsoft.com/office/powerpoint/2010/main" val="784313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38"/>
            <a:ext cx="8823365" cy="1143000"/>
          </a:xfrm>
        </p:spPr>
        <p:txBody>
          <a:bodyPr/>
          <a:lstStyle/>
          <a:p>
            <a:r>
              <a:rPr lang="en-US" sz="3400" dirty="0" smtClean="0">
                <a:latin typeface="Arial Narrow" panose="020B0606020202030204" pitchFamily="34" charset="0"/>
              </a:rPr>
              <a:t>Fire Suppression Systems</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31</a:t>
            </a:fld>
            <a:endParaRPr lang="en-US"/>
          </a:p>
        </p:txBody>
      </p:sp>
      <p:sp>
        <p:nvSpPr>
          <p:cNvPr id="7" name="TextBox 6"/>
          <p:cNvSpPr txBox="1"/>
          <p:nvPr/>
        </p:nvSpPr>
        <p:spPr>
          <a:xfrm>
            <a:off x="415636" y="2003608"/>
            <a:ext cx="8419606" cy="2677656"/>
          </a:xfrm>
          <a:prstGeom prst="rect">
            <a:avLst/>
          </a:prstGeom>
          <a:solidFill>
            <a:schemeClr val="accent3">
              <a:lumMod val="40000"/>
              <a:lumOff val="6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2018 </a:t>
            </a:r>
            <a:r>
              <a:rPr lang="en-US" sz="2800" b="1" dirty="0">
                <a:solidFill>
                  <a:srgbClr val="C10036"/>
                </a:solidFill>
                <a:latin typeface="Arial Narrow" panose="020B0606020202030204" pitchFamily="34" charset="0"/>
                <a:cs typeface="Arial" pitchFamily="34" charset="0"/>
              </a:rPr>
              <a:t>IFC </a:t>
            </a:r>
          </a:p>
          <a:p>
            <a:r>
              <a:rPr lang="en-US" sz="2800" dirty="0" smtClean="0">
                <a:latin typeface="Arial Narrow" panose="020B0606020202030204" pitchFamily="34" charset="0"/>
                <a:cs typeface="Arial" pitchFamily="34" charset="0"/>
              </a:rPr>
              <a:t>Battery rooms need a NFPA 13 system </a:t>
            </a:r>
          </a:p>
          <a:p>
            <a:r>
              <a:rPr lang="en-US" sz="2800" dirty="0" smtClean="0">
                <a:latin typeface="Arial Narrow" panose="020B0606020202030204" pitchFamily="34" charset="0"/>
                <a:cs typeface="Arial" pitchFamily="34" charset="0"/>
              </a:rPr>
              <a:t>Commodity </a:t>
            </a:r>
            <a:r>
              <a:rPr lang="en-US" sz="2800" dirty="0">
                <a:latin typeface="Arial Narrow" panose="020B0606020202030204" pitchFamily="34" charset="0"/>
                <a:cs typeface="Arial" pitchFamily="34" charset="0"/>
              </a:rPr>
              <a:t>classifications </a:t>
            </a:r>
            <a:r>
              <a:rPr lang="en-US" sz="2800" dirty="0" smtClean="0">
                <a:latin typeface="Arial Narrow" panose="020B0606020202030204" pitchFamily="34" charset="0"/>
                <a:cs typeface="Arial" pitchFamily="34" charset="0"/>
              </a:rPr>
              <a:t>per Chapter </a:t>
            </a:r>
            <a:r>
              <a:rPr lang="en-US" sz="2800" dirty="0">
                <a:latin typeface="Arial Narrow" panose="020B0606020202030204" pitchFamily="34" charset="0"/>
                <a:cs typeface="Arial" pitchFamily="34" charset="0"/>
              </a:rPr>
              <a:t>5 of NFPA 13. </a:t>
            </a:r>
            <a:endParaRPr lang="en-US" sz="2800" dirty="0" smtClean="0">
              <a:latin typeface="Arial Narrow" panose="020B0606020202030204" pitchFamily="34" charset="0"/>
              <a:cs typeface="Arial" pitchFamily="34" charset="0"/>
            </a:endParaRPr>
          </a:p>
          <a:p>
            <a:r>
              <a:rPr lang="en-US" sz="2800" dirty="0" smtClean="0">
                <a:latin typeface="Arial Narrow" panose="020B0606020202030204" pitchFamily="34" charset="0"/>
                <a:cs typeface="Arial" pitchFamily="34" charset="0"/>
              </a:rPr>
              <a:t>If </a:t>
            </a:r>
            <a:r>
              <a:rPr lang="en-US" sz="2800" dirty="0">
                <a:latin typeface="Arial Narrow" panose="020B0606020202030204" pitchFamily="34" charset="0"/>
                <a:cs typeface="Arial" pitchFamily="34" charset="0"/>
              </a:rPr>
              <a:t>the storage </a:t>
            </a:r>
            <a:r>
              <a:rPr lang="en-US" sz="2800" dirty="0" smtClean="0">
                <a:latin typeface="Arial Narrow" panose="020B0606020202030204" pitchFamily="34" charset="0"/>
                <a:cs typeface="Arial" pitchFamily="34" charset="0"/>
              </a:rPr>
              <a:t>batteries </a:t>
            </a:r>
            <a:r>
              <a:rPr lang="en-US" sz="2800" dirty="0">
                <a:latin typeface="Arial Narrow" panose="020B0606020202030204" pitchFamily="34" charset="0"/>
                <a:cs typeface="Arial" pitchFamily="34" charset="0"/>
              </a:rPr>
              <a:t>are not addressed in Chapter</a:t>
            </a:r>
          </a:p>
          <a:p>
            <a:r>
              <a:rPr lang="en-US" sz="2800" dirty="0">
                <a:latin typeface="Arial Narrow" panose="020B0606020202030204" pitchFamily="34" charset="0"/>
                <a:cs typeface="Arial" pitchFamily="34" charset="0"/>
              </a:rPr>
              <a:t>5 of NFPA 13, the fire </a:t>
            </a:r>
            <a:r>
              <a:rPr lang="en-US" sz="2800" dirty="0" smtClean="0">
                <a:latin typeface="Arial Narrow" panose="020B0606020202030204" pitchFamily="34" charset="0"/>
                <a:cs typeface="Arial" pitchFamily="34" charset="0"/>
              </a:rPr>
              <a:t>official can approve </a:t>
            </a:r>
            <a:r>
              <a:rPr lang="en-US" sz="2800" dirty="0">
                <a:latin typeface="Arial Narrow" panose="020B0606020202030204" pitchFamily="34" charset="0"/>
                <a:cs typeface="Arial" pitchFamily="34" charset="0"/>
              </a:rPr>
              <a:t>the </a:t>
            </a:r>
            <a:r>
              <a:rPr lang="en-US" sz="2800" dirty="0" smtClean="0">
                <a:latin typeface="Arial Narrow" panose="020B0606020202030204" pitchFamily="34" charset="0"/>
                <a:cs typeface="Arial" pitchFamily="34" charset="0"/>
              </a:rPr>
              <a:t> </a:t>
            </a:r>
            <a:r>
              <a:rPr lang="en-US" sz="2800" dirty="0">
                <a:latin typeface="Arial Narrow" panose="020B0606020202030204" pitchFamily="34" charset="0"/>
                <a:cs typeface="Arial" pitchFamily="34" charset="0"/>
              </a:rPr>
              <a:t>system based on full scale fire and fault condition </a:t>
            </a:r>
            <a:r>
              <a:rPr lang="en-US" sz="2800" dirty="0" smtClean="0">
                <a:latin typeface="Arial Narrow" panose="020B0606020202030204" pitchFamily="34" charset="0"/>
                <a:cs typeface="Arial" pitchFamily="34" charset="0"/>
              </a:rPr>
              <a:t>testing</a:t>
            </a:r>
            <a:endParaRPr lang="en-US" sz="2800" dirty="0">
              <a:latin typeface="Arial Narrow" panose="020B0606020202030204" pitchFamily="34" charset="0"/>
              <a:cs typeface="Arial" pitchFamily="34" charset="0"/>
            </a:endParaRPr>
          </a:p>
        </p:txBody>
      </p:sp>
      <p:sp>
        <p:nvSpPr>
          <p:cNvPr id="5" name="TextBox 4"/>
          <p:cNvSpPr txBox="1"/>
          <p:nvPr/>
        </p:nvSpPr>
        <p:spPr>
          <a:xfrm>
            <a:off x="415636" y="1049501"/>
            <a:ext cx="8407730" cy="954107"/>
          </a:xfrm>
          <a:prstGeom prst="rect">
            <a:avLst/>
          </a:prstGeom>
          <a:solidFill>
            <a:schemeClr val="tx2">
              <a:lumMod val="20000"/>
              <a:lumOff val="80000"/>
            </a:schemeClr>
          </a:solidFill>
          <a:ln w="19050">
            <a:solidFill>
              <a:schemeClr val="accent1"/>
            </a:solidFill>
          </a:ln>
        </p:spPr>
        <p:txBody>
          <a:bodyPr wrap="square" rtlCol="0">
            <a:spAutoFit/>
          </a:bodyPr>
          <a:lstStyle/>
          <a:p>
            <a:r>
              <a:rPr lang="en-US" sz="2800" b="1" dirty="0" smtClean="0">
                <a:solidFill>
                  <a:srgbClr val="C10036"/>
                </a:solidFill>
                <a:latin typeface="Arial Narrow" panose="020B0606020202030204" pitchFamily="34" charset="0"/>
                <a:cs typeface="Arial" pitchFamily="34" charset="0"/>
              </a:rPr>
              <a:t>Current IFC </a:t>
            </a:r>
          </a:p>
          <a:p>
            <a:r>
              <a:rPr lang="en-US" sz="2800" dirty="0" smtClean="0">
                <a:latin typeface="Arial Narrow" panose="020B0606020202030204" pitchFamily="34" charset="0"/>
                <a:cs typeface="Arial" pitchFamily="34" charset="0"/>
              </a:rPr>
              <a:t>Not required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247" y="4905375"/>
            <a:ext cx="28575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313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Fire Suppression Systems - Discussion</a:t>
            </a:r>
            <a:endParaRPr lang="en-US" sz="3400" dirty="0">
              <a:latin typeface="Arial Narrow" panose="020B0606020202030204" pitchFamily="34" charset="0"/>
            </a:endParaRPr>
          </a:p>
        </p:txBody>
      </p:sp>
      <p:sp>
        <p:nvSpPr>
          <p:cNvPr id="3" name="Content Placeholder 2"/>
          <p:cNvSpPr>
            <a:spLocks noGrp="1"/>
          </p:cNvSpPr>
          <p:nvPr>
            <p:ph idx="1"/>
          </p:nvPr>
        </p:nvSpPr>
        <p:spPr>
          <a:xfrm>
            <a:off x="454190" y="949614"/>
            <a:ext cx="8229600" cy="936048"/>
          </a:xfrm>
        </p:spPr>
        <p:txBody>
          <a:bodyPr/>
          <a:lstStyle/>
          <a:p>
            <a:r>
              <a:rPr lang="en-US" sz="2800" dirty="0" smtClean="0">
                <a:latin typeface="Arial Narrow" panose="020B0606020202030204" pitchFamily="34" charset="0"/>
              </a:rPr>
              <a:t>How to protect battery rooms and exposures if no sprinklers are listed for use with battery systems? </a:t>
            </a:r>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32</a:t>
            </a:fld>
            <a:endParaRPr lang="en-US"/>
          </a:p>
        </p:txBody>
      </p:sp>
      <p:sp>
        <p:nvSpPr>
          <p:cNvPr id="5" name="TextBox 4"/>
          <p:cNvSpPr txBox="1"/>
          <p:nvPr/>
        </p:nvSpPr>
        <p:spPr>
          <a:xfrm>
            <a:off x="1816924" y="1885662"/>
            <a:ext cx="4999511" cy="369332"/>
          </a:xfrm>
          <a:prstGeom prst="rect">
            <a:avLst/>
          </a:prstGeom>
          <a:noFill/>
        </p:spPr>
        <p:txBody>
          <a:bodyPr wrap="square" rtlCol="0">
            <a:spAutoFit/>
          </a:bodyPr>
          <a:lstStyle/>
          <a:p>
            <a:pPr algn="ctr"/>
            <a:r>
              <a:rPr lang="en-US" b="1" dirty="0" smtClean="0">
                <a:solidFill>
                  <a:srgbClr val="C00000"/>
                </a:solidFill>
                <a:latin typeface="Arial Narrow" panose="020B0606020202030204" pitchFamily="34" charset="0"/>
                <a:cs typeface="Arial" pitchFamily="34" charset="0"/>
                <a:hlinkClick r:id="rId2"/>
              </a:rPr>
              <a:t>Hilden Germany Warehouse Fire</a:t>
            </a:r>
            <a:endParaRPr lang="en-US" b="1" dirty="0" smtClean="0">
              <a:solidFill>
                <a:srgbClr val="C00000"/>
              </a:solidFill>
              <a:latin typeface="Arial Narrow" panose="020B0606020202030204" pitchFamily="34" charset="0"/>
              <a:cs typeface="Arial" pitchFamily="34" charset="0"/>
            </a:endParaRPr>
          </a:p>
        </p:txBody>
      </p:sp>
      <p:sp>
        <p:nvSpPr>
          <p:cNvPr id="6" name="TextBox 5"/>
          <p:cNvSpPr txBox="1"/>
          <p:nvPr/>
        </p:nvSpPr>
        <p:spPr>
          <a:xfrm>
            <a:off x="454190" y="5322868"/>
            <a:ext cx="8232610" cy="523220"/>
          </a:xfrm>
          <a:prstGeom prst="rect">
            <a:avLst/>
          </a:prstGeom>
          <a:noFill/>
        </p:spPr>
        <p:txBody>
          <a:bodyPr wrap="square" rtlCol="0">
            <a:spAutoFit/>
          </a:bodyPr>
          <a:lstStyle/>
          <a:p>
            <a:r>
              <a:rPr lang="en-US" sz="2800" dirty="0" smtClean="0">
                <a:latin typeface="Arial Narrow" panose="020B0606020202030204" pitchFamily="34" charset="0"/>
                <a:cs typeface="Arial" pitchFamily="34" charset="0"/>
              </a:rPr>
              <a:t>32 </a:t>
            </a:r>
            <a:r>
              <a:rPr lang="en-US" sz="2800" dirty="0">
                <a:latin typeface="Arial Narrow" panose="020B0606020202030204" pitchFamily="34" charset="0"/>
                <a:cs typeface="Arial" pitchFamily="34" charset="0"/>
              </a:rPr>
              <a:t>tons </a:t>
            </a:r>
            <a:r>
              <a:rPr lang="en-US" sz="2800" dirty="0" smtClean="0">
                <a:latin typeface="Arial Narrow" panose="020B0606020202030204" pitchFamily="34" charset="0"/>
                <a:cs typeface="Arial" pitchFamily="34" charset="0"/>
              </a:rPr>
              <a:t>of cylindrical Li-ion batteries were reportedly involved </a:t>
            </a:r>
          </a:p>
        </p:txBody>
      </p:sp>
      <p:sp>
        <p:nvSpPr>
          <p:cNvPr id="9" name="TextBox 8"/>
          <p:cNvSpPr txBox="1"/>
          <p:nvPr/>
        </p:nvSpPr>
        <p:spPr>
          <a:xfrm>
            <a:off x="432977" y="6149657"/>
            <a:ext cx="8416344" cy="492443"/>
          </a:xfrm>
          <a:prstGeom prst="rect">
            <a:avLst/>
          </a:prstGeom>
          <a:solidFill>
            <a:schemeClr val="accent1"/>
          </a:solidFill>
        </p:spPr>
        <p:txBody>
          <a:bodyPr wrap="square" rtlCol="0">
            <a:spAutoFit/>
          </a:bodyPr>
          <a:lstStyle/>
          <a:p>
            <a:pPr algn="ctr"/>
            <a:r>
              <a:rPr lang="en-US" sz="2600" dirty="0">
                <a:solidFill>
                  <a:schemeClr val="bg1"/>
                </a:solidFill>
                <a:latin typeface="Arial Narrow" panose="020B0606020202030204" pitchFamily="34" charset="0"/>
                <a:ea typeface="Geneva" charset="-128"/>
              </a:rPr>
              <a:t>600 KWh of Li-ion batteries (MAQ) in an incidental use area ~ 7 tons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341" y="2466172"/>
            <a:ext cx="311467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22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274638"/>
            <a:ext cx="8882742" cy="1143000"/>
          </a:xfrm>
        </p:spPr>
        <p:txBody>
          <a:bodyPr/>
          <a:lstStyle/>
          <a:p>
            <a:r>
              <a:rPr lang="en-US" sz="3300" dirty="0" smtClean="0"/>
              <a:t>Research Needed to Resolve Uncertainties</a:t>
            </a:r>
            <a:endParaRPr lang="en-US" sz="3300" dirty="0"/>
          </a:p>
        </p:txBody>
      </p:sp>
      <p:sp>
        <p:nvSpPr>
          <p:cNvPr id="4" name="Slide Number Placeholder 3"/>
          <p:cNvSpPr>
            <a:spLocks noGrp="1"/>
          </p:cNvSpPr>
          <p:nvPr>
            <p:ph type="sldNum" sz="quarter" idx="10"/>
          </p:nvPr>
        </p:nvSpPr>
        <p:spPr/>
        <p:txBody>
          <a:bodyPr/>
          <a:lstStyle/>
          <a:p>
            <a:fld id="{5A3E4C4F-B37A-4C97-B528-9F912D720C89}" type="slidenum">
              <a:rPr lang="en-US" altLang="en-US" smtClean="0"/>
              <a:pPr/>
              <a:t>33</a:t>
            </a:fld>
            <a:endParaRPr lang="en-US" altLang="en-US"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571651"/>
            <a:ext cx="8229600" cy="44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208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Large Scale Fire Testing Needed for Evaluate Battery Array Arrangements</a:t>
            </a:r>
            <a:endParaRPr lang="en-US" sz="3400" dirty="0"/>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solidFill>
                  <a:srgbClr val="000000"/>
                </a:solidFill>
              </a:rPr>
              <a:pPr>
                <a:defRPr/>
              </a:pPr>
              <a:t>34</a:t>
            </a:fld>
            <a:endParaRPr lang="en-US">
              <a:solidFill>
                <a:srgbClr val="000000"/>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2576" y="4597544"/>
            <a:ext cx="1200827" cy="11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211" y="2778251"/>
            <a:ext cx="950275" cy="91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348" y="3912178"/>
            <a:ext cx="1102600" cy="106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614" y="3866093"/>
            <a:ext cx="11223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732" y="2898381"/>
            <a:ext cx="891061" cy="85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485" y="3420094"/>
            <a:ext cx="1023247" cy="98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93" y="3371717"/>
            <a:ext cx="927416" cy="89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220" y="3235242"/>
            <a:ext cx="981358" cy="94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501" y="2366210"/>
            <a:ext cx="868231" cy="83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776616" y="1543792"/>
            <a:ext cx="0" cy="736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681687" y="2280062"/>
            <a:ext cx="3094930" cy="129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776617" y="2280062"/>
            <a:ext cx="2930469" cy="1475350"/>
          </a:xfrm>
          <a:prstGeom prst="line">
            <a:avLst/>
          </a:prstGeom>
        </p:spPr>
        <p:style>
          <a:lnRef idx="2">
            <a:schemeClr val="accent1"/>
          </a:lnRef>
          <a:fillRef idx="0">
            <a:schemeClr val="accent1"/>
          </a:fillRef>
          <a:effectRef idx="1">
            <a:schemeClr val="accent1"/>
          </a:effectRef>
          <a:fontRef idx="minor">
            <a:schemeClr val="tx1"/>
          </a:fontRef>
        </p:style>
      </p:cxnSp>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792" y="2790121"/>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317" y="2995391"/>
            <a:ext cx="10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7647">
            <a:off x="4314512" y="4208022"/>
            <a:ext cx="3626752" cy="139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descr="C:\Users\20969.GLOBAL\AppData\Local\Microsoft\Windows\Temporary Internet Files\Content.IE5\2CE8475C\zeimusu-Fire-Ico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0673" y="2257014"/>
            <a:ext cx="663349" cy="94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New IFC Chapter 12 – Energy Systems </a:t>
            </a:r>
            <a:endParaRPr lang="en-US" sz="3200" dirty="0"/>
          </a:p>
        </p:txBody>
      </p:sp>
      <p:sp>
        <p:nvSpPr>
          <p:cNvPr id="3" name="Content Placeholder 2"/>
          <p:cNvSpPr>
            <a:spLocks noGrp="1"/>
          </p:cNvSpPr>
          <p:nvPr>
            <p:ph idx="1"/>
          </p:nvPr>
        </p:nvSpPr>
        <p:spPr>
          <a:xfrm>
            <a:off x="457200" y="1068780"/>
            <a:ext cx="8449294" cy="5057384"/>
          </a:xfrm>
        </p:spPr>
        <p:txBody>
          <a:bodyPr/>
          <a:lstStyle/>
          <a:p>
            <a:r>
              <a:rPr lang="en-US" sz="3000" dirty="0" smtClean="0">
                <a:latin typeface="Arial Narrow" panose="020B0606020202030204" pitchFamily="34" charset="0"/>
              </a:rPr>
              <a:t>Consolidates new and existing energy related requirements </a:t>
            </a:r>
          </a:p>
          <a:p>
            <a:r>
              <a:rPr lang="en-US" sz="3000" dirty="0" smtClean="0">
                <a:latin typeface="Arial Narrow" panose="020B0606020202030204" pitchFamily="34" charset="0"/>
              </a:rPr>
              <a:t>1201-02 General and definitions</a:t>
            </a:r>
          </a:p>
          <a:p>
            <a:r>
              <a:rPr lang="en-US" sz="3000" dirty="0" smtClean="0">
                <a:latin typeface="Arial Narrow" panose="020B0606020202030204" pitchFamily="34" charset="0"/>
              </a:rPr>
              <a:t>1203 Emergency and standby power systems</a:t>
            </a:r>
          </a:p>
          <a:p>
            <a:r>
              <a:rPr lang="en-US" sz="3000" dirty="0" smtClean="0">
                <a:latin typeface="Arial Narrow" panose="020B0606020202030204" pitchFamily="34" charset="0"/>
              </a:rPr>
              <a:t>1204 Solar photovoltaic power systems</a:t>
            </a:r>
          </a:p>
          <a:p>
            <a:r>
              <a:rPr lang="en-US" sz="3000" dirty="0" smtClean="0">
                <a:latin typeface="Arial Narrow" panose="020B0606020202030204" pitchFamily="34" charset="0"/>
              </a:rPr>
              <a:t>1205 Fuel cell energy systems (New)</a:t>
            </a:r>
          </a:p>
          <a:p>
            <a:r>
              <a:rPr lang="en-US" sz="3000" dirty="0" smtClean="0">
                <a:latin typeface="Arial Narrow" panose="020B0606020202030204" pitchFamily="34" charset="0"/>
              </a:rPr>
              <a:t>1206 Electrical energy storage systems</a:t>
            </a:r>
          </a:p>
          <a:p>
            <a:pPr lvl="1"/>
            <a:r>
              <a:rPr lang="en-US" sz="2800" dirty="0" smtClean="0">
                <a:latin typeface="Arial Narrow" panose="020B0606020202030204" pitchFamily="34" charset="0"/>
              </a:rPr>
              <a:t>1206.1 Scope</a:t>
            </a:r>
          </a:p>
          <a:p>
            <a:pPr lvl="1"/>
            <a:r>
              <a:rPr lang="en-US" sz="2800" dirty="0" smtClean="0">
                <a:latin typeface="Arial Narrow" panose="020B0606020202030204" pitchFamily="34" charset="0"/>
              </a:rPr>
              <a:t>1206.2 Stationary storage battery systems</a:t>
            </a:r>
          </a:p>
          <a:p>
            <a:pPr lvl="1"/>
            <a:r>
              <a:rPr lang="en-US" sz="2800" dirty="0" smtClean="0">
                <a:latin typeface="Arial Narrow" panose="020B0606020202030204" pitchFamily="34" charset="0"/>
              </a:rPr>
              <a:t>1206.3 Electrical capacitor energy systems (New)</a:t>
            </a:r>
          </a:p>
          <a:p>
            <a:endParaRPr lang="en-US" sz="3000" dirty="0" smtClean="0">
              <a:latin typeface="Arial Narrow" panose="020B0606020202030204" pitchFamily="34" charset="0"/>
            </a:endParaRPr>
          </a:p>
          <a:p>
            <a:endParaRPr lang="en-US" sz="3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35</a:t>
            </a:fld>
            <a:endParaRPr lang="en-US"/>
          </a:p>
        </p:txBody>
      </p:sp>
    </p:spTree>
    <p:extLst>
      <p:ext uri="{BB962C8B-B14F-4D97-AF65-F5344CB8AC3E}">
        <p14:creationId xmlns:p14="http://schemas.microsoft.com/office/powerpoint/2010/main" val="1739724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38"/>
            <a:ext cx="8229600" cy="1143000"/>
          </a:xfrm>
        </p:spPr>
        <p:txBody>
          <a:bodyPr/>
          <a:lstStyle/>
          <a:p>
            <a:r>
              <a:rPr lang="en-US" sz="3400" dirty="0" smtClean="0"/>
              <a:t>Consumer Considerations</a:t>
            </a:r>
            <a:endParaRPr lang="en-US" sz="3400" dirty="0"/>
          </a:p>
        </p:txBody>
      </p:sp>
      <p:sp>
        <p:nvSpPr>
          <p:cNvPr id="6" name="Content Placeholder 5"/>
          <p:cNvSpPr>
            <a:spLocks noGrp="1"/>
          </p:cNvSpPr>
          <p:nvPr>
            <p:ph sz="half" idx="1"/>
          </p:nvPr>
        </p:nvSpPr>
        <p:spPr>
          <a:xfrm>
            <a:off x="331244" y="1068779"/>
            <a:ext cx="8509577" cy="4198610"/>
          </a:xfrm>
        </p:spPr>
        <p:txBody>
          <a:bodyPr>
            <a:normAutofit/>
          </a:bodyPr>
          <a:lstStyle/>
          <a:p>
            <a:pPr marL="0" indent="0"/>
            <a:r>
              <a:rPr lang="en-US" sz="2600" dirty="0" smtClean="0">
                <a:latin typeface="Arial Narrow" panose="020B0606020202030204" pitchFamily="34" charset="0"/>
              </a:rPr>
              <a:t>The “Smart grid” enables consumers to enhance their electric utilization with consumer storage systems</a:t>
            </a:r>
          </a:p>
        </p:txBody>
      </p:sp>
      <p:sp>
        <p:nvSpPr>
          <p:cNvPr id="3" name="Slide Number Placeholder 2"/>
          <p:cNvSpPr>
            <a:spLocks noGrp="1"/>
          </p:cNvSpPr>
          <p:nvPr>
            <p:ph type="sldNum" sz="quarter" idx="10"/>
          </p:nvPr>
        </p:nvSpPr>
        <p:spPr/>
        <p:txBody>
          <a:bodyPr/>
          <a:lstStyle/>
          <a:p>
            <a:pPr>
              <a:defRPr/>
            </a:pPr>
            <a:fld id="{E6D1E654-2E22-4D56-A7E2-8F7473A043AB}" type="slidenum">
              <a:rPr lang="en-US" smtClean="0"/>
              <a:pPr>
                <a:defRPr/>
              </a:pPr>
              <a:t>36</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678" y="4352815"/>
            <a:ext cx="2195697" cy="250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80" y="2009939"/>
            <a:ext cx="2768216" cy="234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304" y="2171905"/>
            <a:ext cx="4263696" cy="468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630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Residential ESS</a:t>
            </a:r>
            <a:endParaRPr lang="en-US" sz="34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37</a:t>
            </a:fld>
            <a:endParaRPr lang="en-US"/>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166" y="1477634"/>
            <a:ext cx="3733367" cy="122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01288" y="3100490"/>
            <a:ext cx="1674421" cy="646331"/>
          </a:xfrm>
          <a:prstGeom prst="rect">
            <a:avLst/>
          </a:prstGeom>
          <a:noFill/>
          <a:ln w="25400">
            <a:solidFill>
              <a:schemeClr val="accent1"/>
            </a:solidFill>
          </a:ln>
        </p:spPr>
        <p:txBody>
          <a:bodyPr wrap="square" rtlCol="0">
            <a:spAutoFit/>
          </a:bodyPr>
          <a:lstStyle/>
          <a:p>
            <a:pPr algn="ctr"/>
            <a:r>
              <a:rPr lang="en-US" dirty="0" smtClean="0">
                <a:solidFill>
                  <a:srgbClr val="C00000"/>
                </a:solidFill>
                <a:latin typeface="Arial" pitchFamily="34" charset="0"/>
                <a:cs typeface="Arial" pitchFamily="34" charset="0"/>
              </a:rPr>
              <a:t>Li-ion Battery System</a:t>
            </a:r>
          </a:p>
        </p:txBody>
      </p:sp>
      <p:sp>
        <p:nvSpPr>
          <p:cNvPr id="16" name="TextBox 15"/>
          <p:cNvSpPr txBox="1"/>
          <p:nvPr/>
        </p:nvSpPr>
        <p:spPr>
          <a:xfrm>
            <a:off x="3360717" y="4052938"/>
            <a:ext cx="1341912" cy="923330"/>
          </a:xfrm>
          <a:prstGeom prst="rect">
            <a:avLst/>
          </a:prstGeom>
          <a:noFill/>
          <a:ln w="25400">
            <a:solidFill>
              <a:schemeClr val="accent1"/>
            </a:solidFill>
          </a:ln>
        </p:spPr>
        <p:txBody>
          <a:bodyPr wrap="square" rtlCol="0">
            <a:spAutoFit/>
          </a:bodyPr>
          <a:lstStyle/>
          <a:p>
            <a:pPr algn="ctr"/>
            <a:r>
              <a:rPr lang="en-US" dirty="0" smtClean="0">
                <a:solidFill>
                  <a:srgbClr val="C00000"/>
                </a:solidFill>
                <a:latin typeface="Arial" pitchFamily="34" charset="0"/>
                <a:cs typeface="Arial" pitchFamily="34" charset="0"/>
              </a:rPr>
              <a:t>Utility Interactive Inverter</a:t>
            </a:r>
          </a:p>
        </p:txBody>
      </p:sp>
      <p:sp>
        <p:nvSpPr>
          <p:cNvPr id="17" name="TextBox 16"/>
          <p:cNvSpPr txBox="1"/>
          <p:nvPr/>
        </p:nvSpPr>
        <p:spPr>
          <a:xfrm>
            <a:off x="1401288" y="5308970"/>
            <a:ext cx="1674421" cy="646331"/>
          </a:xfrm>
          <a:prstGeom prst="rect">
            <a:avLst/>
          </a:prstGeom>
          <a:noFill/>
          <a:ln w="25400">
            <a:solidFill>
              <a:schemeClr val="accent1"/>
            </a:solidFill>
          </a:ln>
        </p:spPr>
        <p:txBody>
          <a:bodyPr wrap="square" rtlCol="0">
            <a:spAutoFit/>
          </a:bodyPr>
          <a:lstStyle/>
          <a:p>
            <a:pPr algn="ctr"/>
            <a:r>
              <a:rPr lang="en-US" dirty="0" smtClean="0">
                <a:solidFill>
                  <a:srgbClr val="C00000"/>
                </a:solidFill>
                <a:latin typeface="Arial" pitchFamily="34" charset="0"/>
                <a:cs typeface="Arial" pitchFamily="34" charset="0"/>
              </a:rPr>
              <a:t>Electrical Panel</a:t>
            </a:r>
          </a:p>
        </p:txBody>
      </p:sp>
      <p:cxnSp>
        <p:nvCxnSpPr>
          <p:cNvPr id="9" name="Straight Connector 8"/>
          <p:cNvCxnSpPr>
            <a:endCxn id="16" idx="0"/>
          </p:cNvCxnSpPr>
          <p:nvPr/>
        </p:nvCxnSpPr>
        <p:spPr>
          <a:xfrm>
            <a:off x="4031673" y="2458192"/>
            <a:ext cx="0" cy="15947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7" idx="3"/>
          </p:cNvCxnSpPr>
          <p:nvPr/>
        </p:nvCxnSpPr>
        <p:spPr>
          <a:xfrm flipH="1">
            <a:off x="3075709" y="3423655"/>
            <a:ext cx="955964"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6" idx="2"/>
          </p:cNvCxnSpPr>
          <p:nvPr/>
        </p:nvCxnSpPr>
        <p:spPr>
          <a:xfrm>
            <a:off x="4031673" y="4976268"/>
            <a:ext cx="0" cy="14126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7" idx="3"/>
          </p:cNvCxnSpPr>
          <p:nvPr/>
        </p:nvCxnSpPr>
        <p:spPr>
          <a:xfrm>
            <a:off x="3075709" y="5632136"/>
            <a:ext cx="955964" cy="0"/>
          </a:xfrm>
          <a:prstGeom prst="line">
            <a:avLst/>
          </a:prstGeom>
        </p:spPr>
        <p:style>
          <a:lnRef idx="2">
            <a:schemeClr val="accent1"/>
          </a:lnRef>
          <a:fillRef idx="0">
            <a:schemeClr val="accent1"/>
          </a:fillRef>
          <a:effectRef idx="1">
            <a:schemeClr val="accent1"/>
          </a:effectRef>
          <a:fontRef idx="minor">
            <a:schemeClr val="tx1"/>
          </a:fontRef>
        </p:style>
      </p:cxnSp>
      <p:pic>
        <p:nvPicPr>
          <p:cNvPr id="8198" name="Picture 6" descr="C:\Users\20969.GLOBAL\AppData\Local\Microsoft\Windows\Temporary Internet Files\Content.IE5\MHG91SLD\travel-ca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533" y="3179691"/>
            <a:ext cx="1417706" cy="48792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a:endCxn id="8198" idx="1"/>
          </p:cNvCxnSpPr>
          <p:nvPr/>
        </p:nvCxnSpPr>
        <p:spPr>
          <a:xfrm>
            <a:off x="4031673" y="3423654"/>
            <a:ext cx="1727860" cy="1"/>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93755" y="3705773"/>
            <a:ext cx="1749261" cy="369332"/>
          </a:xfrm>
          <a:prstGeom prst="rect">
            <a:avLst/>
          </a:prstGeom>
          <a:noFill/>
        </p:spPr>
        <p:txBody>
          <a:bodyPr wrap="none" rtlCol="0">
            <a:spAutoFit/>
          </a:bodyPr>
          <a:lstStyle/>
          <a:p>
            <a:r>
              <a:rPr lang="en-US" dirty="0" smtClean="0">
                <a:solidFill>
                  <a:srgbClr val="C00000"/>
                </a:solidFill>
                <a:latin typeface="Arial" pitchFamily="34" charset="0"/>
                <a:cs typeface="Arial" pitchFamily="34" charset="0"/>
              </a:rPr>
              <a:t>Electric Vehicle</a:t>
            </a:r>
          </a:p>
        </p:txBody>
      </p:sp>
      <p:sp>
        <p:nvSpPr>
          <p:cNvPr id="25" name="TextBox 24"/>
          <p:cNvSpPr txBox="1"/>
          <p:nvPr/>
        </p:nvSpPr>
        <p:spPr>
          <a:xfrm>
            <a:off x="249382" y="3917753"/>
            <a:ext cx="2945081" cy="1107996"/>
          </a:xfrm>
          <a:prstGeom prst="rect">
            <a:avLst/>
          </a:prstGeom>
          <a:noFill/>
        </p:spPr>
        <p:txBody>
          <a:bodyPr wrap="square" rtlCol="0">
            <a:spAutoFit/>
          </a:bodyPr>
          <a:lstStyle/>
          <a:p>
            <a:pPr algn="ctr"/>
            <a:r>
              <a:rPr lang="en-US" sz="2200" dirty="0" smtClean="0">
                <a:latin typeface="Arial Narrow" panose="020B0606020202030204" pitchFamily="34" charset="0"/>
                <a:cs typeface="Arial" pitchFamily="34" charset="0"/>
              </a:rPr>
              <a:t>Solar or off-peak demand utility power charges the battery system</a:t>
            </a:r>
          </a:p>
        </p:txBody>
      </p:sp>
    </p:spTree>
    <p:extLst>
      <p:ext uri="{BB962C8B-B14F-4D97-AF65-F5344CB8AC3E}">
        <p14:creationId xmlns:p14="http://schemas.microsoft.com/office/powerpoint/2010/main" val="347909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Residential Storage Battery Systems</a:t>
            </a:r>
            <a:endParaRPr lang="en-US" sz="3400" dirty="0">
              <a:latin typeface="Arial Narrow" panose="020B0606020202030204" pitchFamily="34" charset="0"/>
            </a:endParaRPr>
          </a:p>
        </p:txBody>
      </p:sp>
      <p:sp>
        <p:nvSpPr>
          <p:cNvPr id="3" name="Content Placeholder 2"/>
          <p:cNvSpPr>
            <a:spLocks noGrp="1"/>
          </p:cNvSpPr>
          <p:nvPr>
            <p:ph idx="1"/>
          </p:nvPr>
        </p:nvSpPr>
        <p:spPr>
          <a:xfrm>
            <a:off x="406699" y="1108880"/>
            <a:ext cx="8229600" cy="3973759"/>
          </a:xfrm>
        </p:spPr>
        <p:txBody>
          <a:bodyPr/>
          <a:lstStyle/>
          <a:p>
            <a:r>
              <a:rPr lang="en-US" sz="2800" dirty="0" smtClean="0">
                <a:latin typeface="Arial Narrow" panose="020B0606020202030204" pitchFamily="34" charset="0"/>
              </a:rPr>
              <a:t>Lithium-ion with BMS</a:t>
            </a:r>
          </a:p>
          <a:p>
            <a:r>
              <a:rPr lang="en-US" sz="2800" dirty="0" smtClean="0">
                <a:latin typeface="Arial Narrow" panose="020B0606020202030204" pitchFamily="34" charset="0"/>
              </a:rPr>
              <a:t>One manufacturer has 6.4 KWh unit ~$3000</a:t>
            </a:r>
          </a:p>
          <a:p>
            <a:r>
              <a:rPr lang="en-US" sz="2800" dirty="0" smtClean="0">
                <a:latin typeface="Arial Narrow" panose="020B0606020202030204" pitchFamily="34" charset="0"/>
              </a:rPr>
              <a:t>Will provide power for a typical home overnight, but probably not A/C</a:t>
            </a:r>
          </a:p>
          <a:p>
            <a:r>
              <a:rPr lang="en-US" sz="2800" dirty="0" smtClean="0">
                <a:latin typeface="Arial Narrow" panose="020B0606020202030204" pitchFamily="34" charset="0"/>
              </a:rPr>
              <a:t>Multiple systems can be provided to increase capacity</a:t>
            </a:r>
          </a:p>
          <a:p>
            <a:r>
              <a:rPr lang="en-US" sz="2800" dirty="0" smtClean="0">
                <a:latin typeface="Arial Narrow" panose="020B0606020202030204" pitchFamily="34" charset="0"/>
              </a:rPr>
              <a:t> </a:t>
            </a: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38</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699" y="3752603"/>
            <a:ext cx="2098995" cy="15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168" y="3526987"/>
            <a:ext cx="2114645" cy="17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5694" y="5082639"/>
            <a:ext cx="2468774" cy="164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287" y="4726380"/>
            <a:ext cx="1447398" cy="165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3052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31" y="274638"/>
            <a:ext cx="8763990" cy="1143000"/>
          </a:xfrm>
        </p:spPr>
        <p:txBody>
          <a:bodyPr/>
          <a:lstStyle/>
          <a:p>
            <a:r>
              <a:rPr lang="en-US" sz="3400" dirty="0" smtClean="0"/>
              <a:t>2018 IRC Battery Systems (RB171-16)</a:t>
            </a:r>
            <a:endParaRPr lang="en-US" sz="3400" dirty="0"/>
          </a:p>
        </p:txBody>
      </p:sp>
      <p:sp>
        <p:nvSpPr>
          <p:cNvPr id="3" name="Content Placeholder 2"/>
          <p:cNvSpPr>
            <a:spLocks noGrp="1"/>
          </p:cNvSpPr>
          <p:nvPr>
            <p:ph idx="1"/>
          </p:nvPr>
        </p:nvSpPr>
        <p:spPr>
          <a:xfrm>
            <a:off x="457200" y="1275134"/>
            <a:ext cx="8229600" cy="3662322"/>
          </a:xfrm>
        </p:spPr>
        <p:txBody>
          <a:bodyPr/>
          <a:lstStyle/>
          <a:p>
            <a:r>
              <a:rPr lang="en-US" sz="2800" dirty="0" smtClean="0">
                <a:latin typeface="Arial Narrow" panose="020B0606020202030204" pitchFamily="34" charset="0"/>
              </a:rPr>
              <a:t>Applies to battery systems &gt; 1KWh </a:t>
            </a:r>
          </a:p>
          <a:p>
            <a:r>
              <a:rPr lang="en-US" sz="2800" dirty="0" smtClean="0">
                <a:latin typeface="Arial Narrow" panose="020B0606020202030204" pitchFamily="34" charset="0"/>
              </a:rPr>
              <a:t>Battery systems must be listed to UL 9540</a:t>
            </a:r>
          </a:p>
          <a:p>
            <a:r>
              <a:rPr lang="en-US" sz="2800" dirty="0" smtClean="0">
                <a:latin typeface="Arial Narrow" panose="020B0606020202030204" pitchFamily="34" charset="0"/>
              </a:rPr>
              <a:t>Installed per the manufacturer's instructions</a:t>
            </a:r>
          </a:p>
          <a:p>
            <a:r>
              <a:rPr lang="en-US" sz="2800" dirty="0" smtClean="0">
                <a:latin typeface="Arial Narrow" panose="020B0606020202030204" pitchFamily="34" charset="0"/>
              </a:rPr>
              <a:t>Cannot be installed within habitable space of a dwelling unit</a:t>
            </a:r>
          </a:p>
          <a:p>
            <a:r>
              <a:rPr lang="en-US" sz="2800" dirty="0" smtClean="0">
                <a:latin typeface="Arial Narrow" panose="020B0606020202030204" pitchFamily="34" charset="0"/>
              </a:rPr>
              <a:t>Electrical installation same as residential PV systems</a:t>
            </a:r>
          </a:p>
          <a:p>
            <a:r>
              <a:rPr lang="en-US" sz="2800" dirty="0" smtClean="0">
                <a:latin typeface="Arial Narrow" panose="020B0606020202030204" pitchFamily="34" charset="0"/>
              </a:rPr>
              <a:t>Ventilation required if charging produces hydrogen gas</a:t>
            </a:r>
          </a:p>
          <a:p>
            <a:r>
              <a:rPr lang="en-US" sz="2800" dirty="0" smtClean="0">
                <a:latin typeface="Arial Narrow" panose="020B0606020202030204" pitchFamily="34" charset="0"/>
              </a:rPr>
              <a:t>Vehicle impact protection, if applicable</a:t>
            </a: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39</a:t>
            </a:fld>
            <a:endParaRPr lang="en-US"/>
          </a:p>
        </p:txBody>
      </p:sp>
      <p:pic>
        <p:nvPicPr>
          <p:cNvPr id="11266" name="Picture 2" descr="C:\Users\20969.GLOBAL\AppData\Local\Microsoft\Windows\Temporary Internet Files\Content.IE5\MHG91SLD\PV-House2[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5482" y="4439808"/>
            <a:ext cx="3668518" cy="233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87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title"/>
          </p:nvPr>
        </p:nvSpPr>
        <p:spPr>
          <a:xfrm>
            <a:off x="190005" y="296883"/>
            <a:ext cx="8728364" cy="859497"/>
          </a:xfrm>
        </p:spPr>
        <p:txBody>
          <a:bodyPr>
            <a:normAutofit/>
          </a:bodyPr>
          <a:lstStyle/>
          <a:p>
            <a:r>
              <a:rPr lang="en-US" altLang="en-US" sz="3200" dirty="0">
                <a:latin typeface="Arial" pitchFamily="34" charset="0"/>
                <a:ea typeface="ＭＳ Ｐゴシック" pitchFamily="34" charset="-128"/>
              </a:rPr>
              <a:t>Historical </a:t>
            </a:r>
            <a:r>
              <a:rPr lang="en-US" altLang="en-US" sz="3200" dirty="0" smtClean="0">
                <a:latin typeface="Arial" pitchFamily="34" charset="0"/>
                <a:ea typeface="ＭＳ Ｐゴシック" pitchFamily="34" charset="-128"/>
              </a:rPr>
              <a:t>Stationary Battery Systems</a:t>
            </a:r>
            <a:endParaRPr lang="en-US" altLang="en-US" sz="3200" dirty="0">
              <a:latin typeface="Arial" pitchFamily="34" charset="0"/>
              <a:ea typeface="ＭＳ Ｐゴシック" pitchFamily="34" charset="-128"/>
            </a:endParaRPr>
          </a:p>
        </p:txBody>
      </p:sp>
      <p:sp>
        <p:nvSpPr>
          <p:cNvPr id="16386" name="Content Placeholder 4"/>
          <p:cNvSpPr>
            <a:spLocks noGrp="1"/>
          </p:cNvSpPr>
          <p:nvPr>
            <p:ph idx="1"/>
          </p:nvPr>
        </p:nvSpPr>
        <p:spPr>
          <a:xfrm>
            <a:off x="308758" y="1686628"/>
            <a:ext cx="5260769" cy="3680627"/>
          </a:xfrm>
        </p:spPr>
        <p:txBody>
          <a:bodyPr>
            <a:normAutofit/>
          </a:bodyPr>
          <a:lstStyle/>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Primarily lead acid battery systems</a:t>
            </a:r>
          </a:p>
          <a:p>
            <a:pPr marL="0" indent="0" defTabSz="914400" eaLnBrk="1" hangingPunct="1">
              <a:spcAft>
                <a:spcPct val="30000"/>
              </a:spcAft>
            </a:pPr>
            <a:r>
              <a:rPr lang="en-US" altLang="en-US" sz="3000" dirty="0" smtClean="0">
                <a:latin typeface="Arial Narrow" panose="020B0606020202030204" pitchFamily="34" charset="0"/>
                <a:ea typeface="ＭＳ Ｐゴシック" pitchFamily="34" charset="-128"/>
                <a:cs typeface="Arial" pitchFamily="34" charset="0"/>
              </a:rPr>
              <a:t>Hazards include:</a:t>
            </a:r>
          </a:p>
          <a:p>
            <a:pPr marL="457200" indent="-457200" defTabSz="914400" eaLnBrk="1" hangingPunct="1">
              <a:spcAft>
                <a:spcPct val="30000"/>
              </a:spcAft>
              <a:buFont typeface="Arial" panose="020B0604020202020204" pitchFamily="34" charset="0"/>
              <a:buChar char="•"/>
            </a:pPr>
            <a:r>
              <a:rPr lang="en-US" altLang="en-US" sz="3000" dirty="0" smtClean="0">
                <a:latin typeface="Arial Narrow" panose="020B0606020202030204" pitchFamily="34" charset="0"/>
                <a:ea typeface="ＭＳ Ｐゴシック" pitchFamily="34" charset="-128"/>
                <a:cs typeface="Arial" pitchFamily="34" charset="0"/>
              </a:rPr>
              <a:t>Corrosive liquids</a:t>
            </a:r>
          </a:p>
          <a:p>
            <a:pPr marL="457200" indent="-457200" defTabSz="914400" eaLnBrk="1" hangingPunct="1">
              <a:spcAft>
                <a:spcPct val="30000"/>
              </a:spcAft>
              <a:buFont typeface="Arial" panose="020B0604020202020204" pitchFamily="34" charset="0"/>
              <a:buChar char="•"/>
            </a:pPr>
            <a:r>
              <a:rPr lang="en-US" altLang="en-US" sz="3000" dirty="0" smtClean="0">
                <a:latin typeface="Arial Narrow" panose="020B0606020202030204" pitchFamily="34" charset="0"/>
                <a:ea typeface="ＭＳ Ｐゴシック" pitchFamily="34" charset="-128"/>
                <a:cs typeface="Arial" pitchFamily="34" charset="0"/>
              </a:rPr>
              <a:t>Hydrogen off gassing</a:t>
            </a:r>
          </a:p>
          <a:p>
            <a:pPr marL="457200" indent="-457200" defTabSz="914400" eaLnBrk="1" hangingPunct="1">
              <a:spcAft>
                <a:spcPct val="30000"/>
              </a:spcAft>
              <a:buFont typeface="Arial" panose="020B0604020202020204" pitchFamily="34" charset="0"/>
              <a:buChar char="•"/>
            </a:pPr>
            <a:r>
              <a:rPr lang="en-US" altLang="en-US" sz="3000" dirty="0" smtClean="0">
                <a:latin typeface="Arial Narrow" panose="020B0606020202030204" pitchFamily="34" charset="0"/>
                <a:ea typeface="ＭＳ Ｐゴシック" pitchFamily="34" charset="-128"/>
                <a:cs typeface="Arial" pitchFamily="34" charset="0"/>
              </a:rPr>
              <a:t>Electrical energy considerations</a:t>
            </a:r>
          </a:p>
          <a:p>
            <a:pPr marL="0" indent="0" defTabSz="914400" eaLnBrk="1" hangingPunct="1">
              <a:spcAft>
                <a:spcPct val="30000"/>
              </a:spcAft>
            </a:pPr>
            <a:endParaRPr lang="en-US" altLang="en-US" sz="2800" dirty="0" smtClean="0">
              <a:latin typeface="Arial Narrow" panose="020B0606020202030204" pitchFamily="34" charset="0"/>
              <a:ea typeface="ＭＳ Ｐゴシック" pitchFamily="34" charset="-128"/>
              <a:cs typeface="Arial" pitchFamily="34" charset="0"/>
            </a:endParaRPr>
          </a:p>
        </p:txBody>
      </p:sp>
      <p:sp>
        <p:nvSpPr>
          <p:cNvPr id="16387" name="Slide Number Placeholder 8"/>
          <p:cNvSpPr>
            <a:spLocks noGrp="1"/>
          </p:cNvSpPr>
          <p:nvPr>
            <p:ph type="sldNum" sz="quarter" idx="4294967295"/>
          </p:nvPr>
        </p:nvSpPr>
        <p:spPr bwMode="auto">
          <a:xfrm>
            <a:off x="6457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A4CE935-E308-4FF4-BEB7-A2636676ED8E}" type="slidenum">
              <a:rPr lang="en-US" altLang="en-US" sz="1000"/>
              <a:pPr eaLnBrk="1" hangingPunct="1"/>
              <a:t>4</a:t>
            </a:fld>
            <a:endParaRPr lang="en-US" altLang="en-US" sz="1000" dirty="0"/>
          </a:p>
        </p:txBody>
      </p:sp>
      <p:pic>
        <p:nvPicPr>
          <p:cNvPr id="1026" name="Picture 2" descr="C:\Users\20969\Pictures\2016-08-27\7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143" y="1840674"/>
            <a:ext cx="3823855" cy="2867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758" y="1132630"/>
            <a:ext cx="7956468" cy="553998"/>
          </a:xfrm>
          <a:prstGeom prst="rect">
            <a:avLst/>
          </a:prstGeom>
          <a:noFill/>
        </p:spPr>
        <p:txBody>
          <a:bodyPr wrap="square" rtlCol="0">
            <a:spAutoFit/>
          </a:bodyPr>
          <a:lstStyle/>
          <a:p>
            <a:pPr marL="0" indent="0" defTabSz="914400" eaLnBrk="1" hangingPunct="1">
              <a:spcAft>
                <a:spcPct val="30000"/>
              </a:spcAft>
            </a:pPr>
            <a:endParaRPr lang="en-US" altLang="en-US" sz="3000" dirty="0">
              <a:solidFill>
                <a:srgbClr val="C10036"/>
              </a:solidFill>
              <a:latin typeface="Arial Narrow" panose="020B0606020202030204"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991561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609" y="2655373"/>
            <a:ext cx="3878162" cy="259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400" dirty="0" smtClean="0"/>
              <a:t>Repurposing EV Battery Systems</a:t>
            </a:r>
            <a:endParaRPr lang="en-US" sz="3400" dirty="0"/>
          </a:p>
        </p:txBody>
      </p:sp>
      <p:sp>
        <p:nvSpPr>
          <p:cNvPr id="3" name="Content Placeholder 2"/>
          <p:cNvSpPr>
            <a:spLocks noGrp="1"/>
          </p:cNvSpPr>
          <p:nvPr>
            <p:ph idx="1"/>
          </p:nvPr>
        </p:nvSpPr>
        <p:spPr>
          <a:xfrm>
            <a:off x="457200" y="1600200"/>
            <a:ext cx="8229600" cy="1819894"/>
          </a:xfrm>
        </p:spPr>
        <p:txBody>
          <a:bodyPr/>
          <a:lstStyle/>
          <a:p>
            <a:r>
              <a:rPr lang="en-US" sz="2800" dirty="0" smtClean="0">
                <a:latin typeface="Arial Narrow" panose="020B0606020202030204" pitchFamily="34" charset="0"/>
              </a:rPr>
              <a:t>Used Li-ion EV battery systems </a:t>
            </a:r>
            <a:r>
              <a:rPr lang="en-US" sz="2800" dirty="0">
                <a:latin typeface="Arial Narrow" panose="020B0606020202030204" pitchFamily="34" charset="0"/>
              </a:rPr>
              <a:t>that </a:t>
            </a:r>
            <a:r>
              <a:rPr lang="en-US" sz="2800" dirty="0" smtClean="0">
                <a:latin typeface="Arial Narrow" panose="020B0606020202030204" pitchFamily="34" charset="0"/>
              </a:rPr>
              <a:t>no longer provide </a:t>
            </a:r>
            <a:r>
              <a:rPr lang="en-US" sz="2800" dirty="0">
                <a:latin typeface="Arial Narrow" panose="020B0606020202030204" pitchFamily="34" charset="0"/>
              </a:rPr>
              <a:t>a sufficient </a:t>
            </a:r>
            <a:r>
              <a:rPr lang="en-US" sz="2800" dirty="0" smtClean="0">
                <a:latin typeface="Arial Narrow" panose="020B0606020202030204" pitchFamily="34" charset="0"/>
              </a:rPr>
              <a:t>driving range will </a:t>
            </a:r>
            <a:r>
              <a:rPr lang="en-US" sz="2800" dirty="0">
                <a:latin typeface="Arial Narrow" panose="020B0606020202030204" pitchFamily="34" charset="0"/>
              </a:rPr>
              <a:t>be </a:t>
            </a:r>
            <a:r>
              <a:rPr lang="en-US" sz="2800" dirty="0" smtClean="0">
                <a:latin typeface="Arial Narrow" panose="020B0606020202030204" pitchFamily="34" charset="0"/>
              </a:rPr>
              <a:t>replaced in the vehicle, but still retain </a:t>
            </a:r>
            <a:r>
              <a:rPr lang="en-US" sz="2800" dirty="0">
                <a:latin typeface="Arial Narrow" panose="020B0606020202030204" pitchFamily="34" charset="0"/>
              </a:rPr>
              <a:t>significant </a:t>
            </a:r>
            <a:r>
              <a:rPr lang="en-US" sz="2800" dirty="0" smtClean="0">
                <a:latin typeface="Arial Narrow" panose="020B0606020202030204" pitchFamily="34" charset="0"/>
              </a:rPr>
              <a:t>capacity</a:t>
            </a:r>
            <a:r>
              <a:rPr lang="en-US" sz="2800" dirty="0">
                <a:latin typeface="Arial Narrow" panose="020B0606020202030204" pitchFamily="34" charset="0"/>
              </a:rPr>
              <a:t> </a:t>
            </a:r>
            <a:r>
              <a:rPr lang="en-US" sz="2800" dirty="0" smtClean="0">
                <a:latin typeface="Arial Narrow" panose="020B0606020202030204" pitchFamily="34" charset="0"/>
              </a:rPr>
              <a:t>that may be used in non-EV applications</a:t>
            </a:r>
          </a:p>
          <a:p>
            <a:endParaRPr lang="en-US" sz="2800" dirty="0" smtClean="0">
              <a:latin typeface="Arial Narrow" panose="020B0606020202030204" pitchFamily="34" charset="0"/>
            </a:endParaRP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40</a:t>
            </a:fld>
            <a:endParaRPr lang="en-US"/>
          </a:p>
        </p:txBody>
      </p:sp>
      <p:sp>
        <p:nvSpPr>
          <p:cNvPr id="5" name="TextBox 4"/>
          <p:cNvSpPr txBox="1"/>
          <p:nvPr/>
        </p:nvSpPr>
        <p:spPr>
          <a:xfrm>
            <a:off x="457200" y="3526971"/>
            <a:ext cx="5658592" cy="1815882"/>
          </a:xfrm>
          <a:prstGeom prst="rect">
            <a:avLst/>
          </a:prstGeom>
          <a:noFill/>
        </p:spPr>
        <p:txBody>
          <a:bodyPr wrap="square" rtlCol="0">
            <a:spAutoFit/>
          </a:bodyPr>
          <a:lstStyle/>
          <a:p>
            <a:r>
              <a:rPr lang="en-US" sz="2800" dirty="0" smtClean="0">
                <a:latin typeface="Arial Narrow" panose="020B0606020202030204" pitchFamily="34" charset="0"/>
                <a:cs typeface="Arial" pitchFamily="34" charset="0"/>
              </a:rPr>
              <a:t>These batteries can be used to capture surplus </a:t>
            </a:r>
            <a:r>
              <a:rPr lang="en-US" sz="2800" dirty="0">
                <a:latin typeface="Arial Narrow" panose="020B0606020202030204" pitchFamily="34" charset="0"/>
                <a:cs typeface="Arial" pitchFamily="34" charset="0"/>
              </a:rPr>
              <a:t>renewable energy during times</a:t>
            </a:r>
          </a:p>
          <a:p>
            <a:r>
              <a:rPr lang="en-US" sz="2800" dirty="0">
                <a:latin typeface="Arial Narrow" panose="020B0606020202030204" pitchFamily="34" charset="0"/>
                <a:cs typeface="Arial" pitchFamily="34" charset="0"/>
              </a:rPr>
              <a:t>of low demand for </a:t>
            </a:r>
            <a:r>
              <a:rPr lang="en-US" sz="2800" dirty="0" smtClean="0">
                <a:latin typeface="Arial Narrow" panose="020B0606020202030204" pitchFamily="34" charset="0"/>
                <a:cs typeface="Arial" pitchFamily="34" charset="0"/>
              </a:rPr>
              <a:t>use during higher demand time periods.</a:t>
            </a:r>
          </a:p>
        </p:txBody>
      </p:sp>
      <p:sp>
        <p:nvSpPr>
          <p:cNvPr id="8" name="TextBox 7"/>
          <p:cNvSpPr txBox="1"/>
          <p:nvPr/>
        </p:nvSpPr>
        <p:spPr>
          <a:xfrm>
            <a:off x="432977" y="6149657"/>
            <a:ext cx="8416344" cy="492443"/>
          </a:xfrm>
          <a:prstGeom prst="rect">
            <a:avLst/>
          </a:prstGeom>
          <a:solidFill>
            <a:schemeClr val="accent1"/>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UL 1974 being developed to verify safety methodology</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7892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31" y="274638"/>
            <a:ext cx="8763990" cy="1143000"/>
          </a:xfrm>
        </p:spPr>
        <p:txBody>
          <a:bodyPr/>
          <a:lstStyle/>
          <a:p>
            <a:r>
              <a:rPr lang="en-US" sz="3400" dirty="0" smtClean="0"/>
              <a:t>2018 IRC Battery System </a:t>
            </a:r>
            <a:r>
              <a:rPr lang="en-US" sz="3400" dirty="0" err="1" smtClean="0"/>
              <a:t>Reqiurements</a:t>
            </a:r>
            <a:r>
              <a:rPr lang="en-US" sz="3400" dirty="0" smtClean="0"/>
              <a:t> </a:t>
            </a:r>
            <a:br>
              <a:rPr lang="en-US" sz="3400" dirty="0" smtClean="0"/>
            </a:br>
            <a:r>
              <a:rPr lang="en-US" sz="3400" dirty="0"/>
              <a:t/>
            </a:r>
            <a:br>
              <a:rPr lang="en-US" sz="3400" dirty="0"/>
            </a:br>
            <a:r>
              <a:rPr lang="en-US" dirty="0" smtClean="0">
                <a:latin typeface="Arial Narrow" panose="020B0606020202030204" pitchFamily="34" charset="0"/>
              </a:rPr>
              <a:t>Repurposed Batteries</a:t>
            </a:r>
            <a:endParaRPr lang="en-US" dirty="0">
              <a:latin typeface="Arial Narrow" panose="020B0606020202030204" pitchFamily="34" charset="0"/>
            </a:endParaRPr>
          </a:p>
        </p:txBody>
      </p:sp>
      <p:sp>
        <p:nvSpPr>
          <p:cNvPr id="3" name="Content Placeholder 2"/>
          <p:cNvSpPr>
            <a:spLocks noGrp="1"/>
          </p:cNvSpPr>
          <p:nvPr>
            <p:ph idx="1"/>
          </p:nvPr>
        </p:nvSpPr>
        <p:spPr>
          <a:xfrm>
            <a:off x="457200" y="2042556"/>
            <a:ext cx="8229600" cy="3037404"/>
          </a:xfrm>
        </p:spPr>
        <p:txBody>
          <a:bodyPr/>
          <a:lstStyle/>
          <a:p>
            <a:r>
              <a:rPr lang="en-US" sz="2800" dirty="0" smtClean="0">
                <a:latin typeface="Arial Narrow" panose="020B0606020202030204" pitchFamily="34" charset="0"/>
              </a:rPr>
              <a:t>Where </a:t>
            </a:r>
            <a:r>
              <a:rPr lang="en-US" sz="2800" dirty="0">
                <a:latin typeface="Arial Narrow" panose="020B0606020202030204" pitchFamily="34" charset="0"/>
              </a:rPr>
              <a:t>approved, repurposed unlisted battery systems from electric vehicles are allowed to be installed outdoors or in detached sheds </a:t>
            </a:r>
            <a:r>
              <a:rPr lang="en-US" sz="2800" dirty="0" smtClean="0">
                <a:latin typeface="Arial Narrow" panose="020B0606020202030204" pitchFamily="34" charset="0"/>
              </a:rPr>
              <a:t>≥ five feet from </a:t>
            </a:r>
            <a:r>
              <a:rPr lang="en-US" sz="2800" dirty="0">
                <a:latin typeface="Arial Narrow" panose="020B0606020202030204" pitchFamily="34" charset="0"/>
              </a:rPr>
              <a:t>exterior walls, property lines and public ways.</a:t>
            </a: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pPr>
                <a:defRPr/>
              </a:pPr>
              <a:t>41</a:t>
            </a:fld>
            <a:endParaRPr lang="en-US"/>
          </a:p>
        </p:txBody>
      </p:sp>
      <p:pic>
        <p:nvPicPr>
          <p:cNvPr id="11266" name="Picture 2" descr="C:\Users\20969.GLOBAL\AppData\Local\Microsoft\Windows\Temporary Internet Files\Content.IE5\MHG91SLD\PV-House2[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5482" y="3770996"/>
            <a:ext cx="3668518" cy="233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11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8752114" cy="1143000"/>
          </a:xfrm>
        </p:spPr>
        <p:txBody>
          <a:bodyPr/>
          <a:lstStyle/>
          <a:p>
            <a:r>
              <a:rPr lang="en-US" sz="3400" dirty="0" smtClean="0">
                <a:latin typeface="Arial Narrow" panose="020B0606020202030204" pitchFamily="34" charset="0"/>
              </a:rPr>
              <a:t>Take </a:t>
            </a:r>
            <a:r>
              <a:rPr lang="en-US" sz="3400" dirty="0" err="1" smtClean="0">
                <a:latin typeface="Arial Narrow" panose="020B0606020202030204" pitchFamily="34" charset="0"/>
              </a:rPr>
              <a:t>Aways</a:t>
            </a:r>
            <a:r>
              <a:rPr lang="en-US" sz="3400" dirty="0" smtClean="0">
                <a:latin typeface="Arial Narrow" panose="020B0606020202030204" pitchFamily="34" charset="0"/>
              </a:rPr>
              <a:t> – Modern Battery Storage Systems</a:t>
            </a:r>
            <a:endParaRPr lang="en-US" sz="3400" dirty="0">
              <a:latin typeface="Arial Narrow" panose="020B0606020202030204" pitchFamily="34" charset="0"/>
            </a:endParaRPr>
          </a:p>
        </p:txBody>
      </p:sp>
      <p:sp>
        <p:nvSpPr>
          <p:cNvPr id="3" name="Content Placeholder 2"/>
          <p:cNvSpPr>
            <a:spLocks noGrp="1"/>
          </p:cNvSpPr>
          <p:nvPr>
            <p:ph idx="1"/>
          </p:nvPr>
        </p:nvSpPr>
        <p:spPr>
          <a:xfrm>
            <a:off x="406698" y="1108880"/>
            <a:ext cx="8428543" cy="4876284"/>
          </a:xfrm>
        </p:spPr>
        <p:txBody>
          <a:bodyPr/>
          <a:lstStyle/>
          <a:p>
            <a:r>
              <a:rPr lang="en-US" sz="2800" b="1" dirty="0" smtClean="0">
                <a:solidFill>
                  <a:srgbClr val="C00000"/>
                </a:solidFill>
                <a:latin typeface="Arial Narrow" panose="020B0606020202030204" pitchFamily="34" charset="0"/>
              </a:rPr>
              <a:t>What do code authorities need </a:t>
            </a:r>
            <a:r>
              <a:rPr lang="en-US" sz="2800" b="1" dirty="0">
                <a:solidFill>
                  <a:srgbClr val="C00000"/>
                </a:solidFill>
                <a:latin typeface="Arial Narrow" panose="020B0606020202030204" pitchFamily="34" charset="0"/>
              </a:rPr>
              <a:t>to </a:t>
            </a:r>
            <a:r>
              <a:rPr lang="en-US" sz="2800" b="1" dirty="0" smtClean="0">
                <a:solidFill>
                  <a:srgbClr val="C00000"/>
                </a:solidFill>
                <a:latin typeface="Arial Narrow" panose="020B0606020202030204" pitchFamily="34" charset="0"/>
              </a:rPr>
              <a:t>know?</a:t>
            </a:r>
          </a:p>
          <a:p>
            <a:r>
              <a:rPr lang="en-US" sz="2700" dirty="0" smtClean="0">
                <a:latin typeface="Arial Narrow" panose="020B0606020202030204" pitchFamily="34" charset="0"/>
              </a:rPr>
              <a:t>Resiliency and cost savings are driving demand for new energy solutions</a:t>
            </a:r>
          </a:p>
          <a:p>
            <a:r>
              <a:rPr lang="en-US" sz="2700" dirty="0" smtClean="0">
                <a:latin typeface="Arial Narrow" panose="020B0606020202030204" pitchFamily="34" charset="0"/>
              </a:rPr>
              <a:t>Installations may be coming to your jurisdiction soon</a:t>
            </a:r>
          </a:p>
          <a:p>
            <a:r>
              <a:rPr lang="en-US" sz="2700" dirty="0">
                <a:latin typeface="Arial Narrow" panose="020B0606020202030204" pitchFamily="34" charset="0"/>
              </a:rPr>
              <a:t>H</a:t>
            </a:r>
            <a:r>
              <a:rPr lang="en-US" sz="2700" dirty="0" smtClean="0">
                <a:latin typeface="Arial Narrow" panose="020B0606020202030204" pitchFamily="34" charset="0"/>
              </a:rPr>
              <a:t>azards associated with various energy technologies</a:t>
            </a:r>
          </a:p>
          <a:p>
            <a:r>
              <a:rPr lang="en-US" sz="2700" dirty="0" smtClean="0">
                <a:latin typeface="Arial Narrow" panose="020B0606020202030204" pitchFamily="34" charset="0"/>
              </a:rPr>
              <a:t>Prudent to share information with administrators, faculty and emergency responders</a:t>
            </a:r>
          </a:p>
          <a:p>
            <a:r>
              <a:rPr lang="en-US" sz="2700" dirty="0">
                <a:latin typeface="Arial Narrow" panose="020B0606020202030204" pitchFamily="34" charset="0"/>
              </a:rPr>
              <a:t>New code requirements cover traditional, new and future technologies</a:t>
            </a:r>
          </a:p>
          <a:p>
            <a:endParaRPr lang="en-US" sz="2700" dirty="0" smtClean="0">
              <a:latin typeface="Arial Narrow" panose="020B0606020202030204" pitchFamily="34" charset="0"/>
            </a:endParaRPr>
          </a:p>
          <a:p>
            <a:r>
              <a:rPr lang="en-US" sz="2700" dirty="0" smtClean="0">
                <a:latin typeface="Arial Narrow" panose="020B0606020202030204" pitchFamily="34" charset="0"/>
              </a:rPr>
              <a:t> </a:t>
            </a:r>
          </a:p>
        </p:txBody>
      </p:sp>
      <p:sp>
        <p:nvSpPr>
          <p:cNvPr id="4" name="Slide Number Placeholder 3"/>
          <p:cNvSpPr>
            <a:spLocks noGrp="1"/>
          </p:cNvSpPr>
          <p:nvPr>
            <p:ph type="sldNum" sz="quarter" idx="10"/>
          </p:nvPr>
        </p:nvSpPr>
        <p:spPr/>
        <p:txBody>
          <a:bodyPr/>
          <a:lstStyle/>
          <a:p>
            <a:pPr>
              <a:defRPr/>
            </a:pPr>
            <a:fld id="{E6380C14-F453-4C68-817F-1260BE52AA50}"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1975905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193470" y="1045998"/>
            <a:ext cx="5486400" cy="1600200"/>
          </a:xfrm>
        </p:spPr>
        <p:txBody>
          <a:bodyPr/>
          <a:lstStyle/>
          <a:p>
            <a:pPr eaLnBrk="1" hangingPunct="1"/>
            <a:r>
              <a:rPr lang="en-US" sz="3400" dirty="0" smtClean="0">
                <a:latin typeface="Arial" pitchFamily="34" charset="0"/>
                <a:ea typeface="Geneva"/>
                <a:cs typeface="Geneva"/>
              </a:rPr>
              <a:t>Discussion</a:t>
            </a:r>
          </a:p>
        </p:txBody>
      </p:sp>
    </p:spTree>
    <p:extLst>
      <p:ext uri="{BB962C8B-B14F-4D97-AF65-F5344CB8AC3E}">
        <p14:creationId xmlns:p14="http://schemas.microsoft.com/office/powerpoint/2010/main" val="3305891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Modern Battery Technologies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638794"/>
            <a:ext cx="6561117" cy="4487369"/>
          </a:xfrm>
        </p:spPr>
        <p:txBody>
          <a:bodyPr/>
          <a:lstStyle/>
          <a:p>
            <a:r>
              <a:rPr lang="en-US" sz="2800" b="1" dirty="0" smtClean="0">
                <a:solidFill>
                  <a:srgbClr val="C10036"/>
                </a:solidFill>
                <a:latin typeface="Arial Narrow" panose="020B0606020202030204" pitchFamily="34" charset="0"/>
              </a:rPr>
              <a:t>Stationary battery technologies include</a:t>
            </a:r>
          </a:p>
          <a:p>
            <a:pPr marL="457200" indent="-457200">
              <a:buFont typeface="Arial" panose="020B0604020202020204" pitchFamily="34" charset="0"/>
              <a:buChar char="•"/>
            </a:pPr>
            <a:r>
              <a:rPr lang="en-US" sz="2800" dirty="0">
                <a:latin typeface="Arial Narrow" panose="020B0606020202030204" pitchFamily="34" charset="0"/>
              </a:rPr>
              <a:t>Flow batteries</a:t>
            </a:r>
          </a:p>
          <a:p>
            <a:pPr marL="457200" indent="-457200">
              <a:buFont typeface="Arial" panose="020B0604020202020204" pitchFamily="34" charset="0"/>
              <a:buChar char="•"/>
            </a:pPr>
            <a:r>
              <a:rPr lang="en-US" sz="2800" dirty="0" smtClean="0">
                <a:latin typeface="Arial Narrow" panose="020B0606020202030204" pitchFamily="34" charset="0"/>
              </a:rPr>
              <a:t>Sodium-sulfur batteries</a:t>
            </a:r>
          </a:p>
          <a:p>
            <a:pPr marL="457200" indent="-457200">
              <a:buFont typeface="Arial" panose="020B0604020202020204" pitchFamily="34" charset="0"/>
              <a:buChar char="•"/>
            </a:pPr>
            <a:r>
              <a:rPr lang="en-US" sz="2800" dirty="0" smtClean="0">
                <a:latin typeface="Arial Narrow" panose="020B0606020202030204" pitchFamily="34" charset="0"/>
              </a:rPr>
              <a:t>Lithium-ion </a:t>
            </a:r>
            <a:r>
              <a:rPr lang="en-US" sz="2800" dirty="0">
                <a:latin typeface="Arial Narrow" panose="020B0606020202030204" pitchFamily="34" charset="0"/>
              </a:rPr>
              <a:t>batteries</a:t>
            </a:r>
          </a:p>
          <a:p>
            <a:pPr marL="457200" indent="-457200">
              <a:buFont typeface="Arial" panose="020B0604020202020204" pitchFamily="34" charset="0"/>
              <a:buChar char="•"/>
            </a:pPr>
            <a:r>
              <a:rPr lang="en-US" sz="2800" dirty="0" smtClean="0">
                <a:latin typeface="Arial Narrow" panose="020B0606020202030204" pitchFamily="34" charset="0"/>
              </a:rPr>
              <a:t>Others technologies on the way </a:t>
            </a:r>
            <a:endParaRPr lang="en-US" sz="2800" dirty="0">
              <a:latin typeface="Arial Narrow" panose="020B0606020202030204"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5</a:t>
            </a:fld>
            <a:endParaRPr lang="en-US" dirty="0"/>
          </a:p>
        </p:txBody>
      </p:sp>
      <p:pic>
        <p:nvPicPr>
          <p:cNvPr id="5" name="Picture 3" descr="C:\Users\20107\Desktop\Energy Storage Systems\Energy Storage System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266" y="2411346"/>
            <a:ext cx="3913309" cy="2134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199" y="5477921"/>
            <a:ext cx="8416344" cy="492443"/>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Energy density and cost drive new battery technologies</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32816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Flow Batteries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1532" y="1656225"/>
            <a:ext cx="5824847" cy="4380490"/>
          </a:xfrm>
        </p:spPr>
        <p:txBody>
          <a:bodyPr/>
          <a:lstStyle/>
          <a:p>
            <a:r>
              <a:rPr lang="en-US" sz="2800" dirty="0" smtClean="0">
                <a:latin typeface="Arial Narrow" panose="020B0606020202030204" pitchFamily="34" charset="0"/>
              </a:rPr>
              <a:t>Two </a:t>
            </a:r>
            <a:r>
              <a:rPr lang="en-US" sz="2800" dirty="0">
                <a:latin typeface="Arial Narrow" panose="020B0606020202030204" pitchFamily="34" charset="0"/>
              </a:rPr>
              <a:t>tanks of </a:t>
            </a:r>
            <a:r>
              <a:rPr lang="en-US" sz="2800" dirty="0" smtClean="0">
                <a:latin typeface="Arial Narrow" panose="020B0606020202030204" pitchFamily="34" charset="0"/>
              </a:rPr>
              <a:t>liquids, pumped </a:t>
            </a:r>
            <a:r>
              <a:rPr lang="en-US" sz="2800" dirty="0">
                <a:latin typeface="Arial Narrow" panose="020B0606020202030204" pitchFamily="34" charset="0"/>
              </a:rPr>
              <a:t>past a membrane </a:t>
            </a:r>
            <a:r>
              <a:rPr lang="en-US" sz="2800" dirty="0" smtClean="0">
                <a:latin typeface="Arial Narrow" panose="020B0606020202030204" pitchFamily="34" charset="0"/>
              </a:rPr>
              <a:t>between electrodes</a:t>
            </a:r>
          </a:p>
          <a:p>
            <a:r>
              <a:rPr lang="en-US" sz="2800" dirty="0" smtClean="0">
                <a:latin typeface="Arial Narrow" panose="020B0606020202030204" pitchFamily="34" charset="0"/>
              </a:rPr>
              <a:t>Electric current produced while </a:t>
            </a:r>
            <a:r>
              <a:rPr lang="en-US" sz="2800" dirty="0">
                <a:latin typeface="Arial Narrow" panose="020B0606020202030204" pitchFamily="34" charset="0"/>
              </a:rPr>
              <a:t>both liquids circulate in their own respective </a:t>
            </a:r>
            <a:r>
              <a:rPr lang="en-US" sz="2800" dirty="0" smtClean="0">
                <a:latin typeface="Arial Narrow" panose="020B0606020202030204" pitchFamily="34" charset="0"/>
              </a:rPr>
              <a:t>space</a:t>
            </a:r>
          </a:p>
          <a:p>
            <a:r>
              <a:rPr lang="en-US" sz="2800" dirty="0" smtClean="0">
                <a:latin typeface="Arial Narrow" panose="020B0606020202030204" pitchFamily="34" charset="0"/>
              </a:rPr>
              <a:t>System includes </a:t>
            </a:r>
            <a:r>
              <a:rPr lang="en-US" sz="2800" dirty="0">
                <a:latin typeface="Arial Narrow" panose="020B0606020202030204" pitchFamily="34" charset="0"/>
              </a:rPr>
              <a:t>pumps, sensors, control </a:t>
            </a:r>
            <a:r>
              <a:rPr lang="en-US" sz="2800" dirty="0" smtClean="0">
                <a:latin typeface="Arial Narrow" panose="020B0606020202030204" pitchFamily="34" charset="0"/>
              </a:rPr>
              <a:t>units, </a:t>
            </a:r>
            <a:r>
              <a:rPr lang="en-US" sz="2800" dirty="0">
                <a:latin typeface="Arial Narrow" panose="020B0606020202030204" pitchFamily="34" charset="0"/>
              </a:rPr>
              <a:t>secondary containment </a:t>
            </a:r>
            <a:endParaRPr lang="en-US" sz="2800" dirty="0" smtClean="0">
              <a:latin typeface="Arial Narrow" panose="020B0606020202030204" pitchFamily="34" charset="0"/>
            </a:endParaRPr>
          </a:p>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6</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379" y="1520043"/>
            <a:ext cx="3097622" cy="296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 y="5544272"/>
            <a:ext cx="9144000" cy="492443"/>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Will fire and emergency services have a plan for responding to  incidents? </a:t>
            </a:r>
            <a:endParaRPr lang="en-US" sz="2600" dirty="0">
              <a:solidFill>
                <a:schemeClr val="bg1"/>
              </a:solidFill>
              <a:latin typeface="Arial Narrow" panose="020B0606020202030204" pitchFamily="34" charset="0"/>
              <a:ea typeface="Geneva" charset="-128"/>
            </a:endParaRPr>
          </a:p>
        </p:txBody>
      </p:sp>
    </p:spTree>
    <p:extLst>
      <p:ext uri="{BB962C8B-B14F-4D97-AF65-F5344CB8AC3E}">
        <p14:creationId xmlns:p14="http://schemas.microsoft.com/office/powerpoint/2010/main" val="285326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Sodium–Sulfur Batteries</a:t>
            </a:r>
            <a:endParaRPr lang="en-US" sz="3000" dirty="0"/>
          </a:p>
        </p:txBody>
      </p:sp>
      <p:sp>
        <p:nvSpPr>
          <p:cNvPr id="3" name="Content Placeholder 2"/>
          <p:cNvSpPr>
            <a:spLocks noGrp="1"/>
          </p:cNvSpPr>
          <p:nvPr>
            <p:ph idx="1"/>
          </p:nvPr>
        </p:nvSpPr>
        <p:spPr>
          <a:xfrm>
            <a:off x="421576" y="1567544"/>
            <a:ext cx="5913910" cy="3062329"/>
          </a:xfrm>
        </p:spPr>
        <p:txBody>
          <a:bodyPr/>
          <a:lstStyle/>
          <a:p>
            <a:r>
              <a:rPr lang="en-US" sz="2800" dirty="0" smtClean="0">
                <a:latin typeface="Arial Narrow" panose="020B0606020202030204" pitchFamily="34" charset="0"/>
              </a:rPr>
              <a:t>High </a:t>
            </a:r>
            <a:r>
              <a:rPr lang="en-US" sz="2800" dirty="0">
                <a:latin typeface="Arial Narrow" panose="020B0606020202030204" pitchFamily="34" charset="0"/>
              </a:rPr>
              <a:t>energy density, </a:t>
            </a:r>
            <a:r>
              <a:rPr lang="en-US" sz="2800" dirty="0" smtClean="0">
                <a:latin typeface="Arial Narrow" panose="020B0606020202030204" pitchFamily="34" charset="0"/>
              </a:rPr>
              <a:t>and </a:t>
            </a:r>
            <a:r>
              <a:rPr lang="en-US" sz="2800" dirty="0">
                <a:latin typeface="Arial Narrow" panose="020B0606020202030204" pitchFamily="34" charset="0"/>
              </a:rPr>
              <a:t>long cycle </a:t>
            </a:r>
            <a:r>
              <a:rPr lang="en-US" sz="2800" dirty="0" smtClean="0">
                <a:latin typeface="Arial Narrow" panose="020B0606020202030204" pitchFamily="34" charset="0"/>
              </a:rPr>
              <a:t>life</a:t>
            </a:r>
          </a:p>
          <a:p>
            <a:r>
              <a:rPr lang="en-US" sz="2800" dirty="0" smtClean="0">
                <a:latin typeface="Arial Narrow" panose="020B0606020202030204" pitchFamily="34" charset="0"/>
              </a:rPr>
              <a:t>Operating </a:t>
            </a:r>
            <a:r>
              <a:rPr lang="en-US" sz="2800" dirty="0">
                <a:latin typeface="Arial Narrow" panose="020B0606020202030204" pitchFamily="34" charset="0"/>
              </a:rPr>
              <a:t>temperatures of 300 to 350 °</a:t>
            </a:r>
            <a:r>
              <a:rPr lang="en-US" sz="2800" dirty="0" smtClean="0">
                <a:latin typeface="Arial Narrow" panose="020B0606020202030204" pitchFamily="34" charset="0"/>
              </a:rPr>
              <a:t>C</a:t>
            </a:r>
          </a:p>
          <a:p>
            <a:r>
              <a:rPr lang="en-US" sz="2800" dirty="0" smtClean="0">
                <a:latin typeface="Arial Narrow" panose="020B0606020202030204" pitchFamily="34" charset="0"/>
              </a:rPr>
              <a:t>Sodium </a:t>
            </a:r>
            <a:r>
              <a:rPr lang="en-US" sz="2800" dirty="0" err="1" smtClean="0">
                <a:latin typeface="Arial Narrow" panose="020B0606020202030204" pitchFamily="34" charset="0"/>
              </a:rPr>
              <a:t>polysulfides</a:t>
            </a:r>
            <a:r>
              <a:rPr lang="en-US" sz="2800" dirty="0" smtClean="0">
                <a:latin typeface="Arial Narrow" panose="020B0606020202030204" pitchFamily="34" charset="0"/>
              </a:rPr>
              <a:t> are highly corrosive</a:t>
            </a:r>
          </a:p>
          <a:p>
            <a:r>
              <a:rPr lang="en-US" sz="2800" dirty="0" smtClean="0">
                <a:latin typeface="Arial Narrow" panose="020B0606020202030204" pitchFamily="34" charset="0"/>
              </a:rPr>
              <a:t>Vacuum </a:t>
            </a:r>
            <a:r>
              <a:rPr lang="en-US" sz="2800" dirty="0">
                <a:latin typeface="Arial Narrow" panose="020B0606020202030204" pitchFamily="34" charset="0"/>
              </a:rPr>
              <a:t>insulated boxes </a:t>
            </a:r>
            <a:r>
              <a:rPr lang="en-US" sz="2800" dirty="0" smtClean="0">
                <a:latin typeface="Arial Narrow" panose="020B0606020202030204" pitchFamily="34" charset="0"/>
              </a:rPr>
              <a:t>protect sodium from </a:t>
            </a:r>
            <a:r>
              <a:rPr lang="en-US" sz="2800" dirty="0">
                <a:latin typeface="Arial Narrow" panose="020B0606020202030204" pitchFamily="34" charset="0"/>
              </a:rPr>
              <a:t>water and oxidizing atmospheres</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7</a:t>
            </a:fld>
            <a:endParaRPr lang="en-US"/>
          </a:p>
        </p:txBody>
      </p:sp>
      <p:sp>
        <p:nvSpPr>
          <p:cNvPr id="6" name="TextBox 5"/>
          <p:cNvSpPr txBox="1"/>
          <p:nvPr/>
        </p:nvSpPr>
        <p:spPr>
          <a:xfrm>
            <a:off x="421576" y="5421619"/>
            <a:ext cx="8416344" cy="492443"/>
          </a:xfrm>
          <a:prstGeom prst="rect">
            <a:avLst/>
          </a:prstGeom>
          <a:solidFill>
            <a:srgbClr val="FF0000"/>
          </a:solidFill>
        </p:spPr>
        <p:txBody>
          <a:bodyPr wrap="square" rtlCol="0">
            <a:spAutoFit/>
          </a:bodyPr>
          <a:lstStyle/>
          <a:p>
            <a:pPr algn="ctr"/>
            <a:r>
              <a:rPr lang="en-US" sz="2600" dirty="0">
                <a:solidFill>
                  <a:schemeClr val="bg1"/>
                </a:solidFill>
                <a:latin typeface="Arial Narrow" panose="020B0606020202030204" pitchFamily="34" charset="0"/>
                <a:ea typeface="Geneva" charset="-128"/>
              </a:rPr>
              <a:t>Pure sodium </a:t>
            </a:r>
            <a:r>
              <a:rPr lang="en-US" sz="2600" dirty="0" smtClean="0">
                <a:solidFill>
                  <a:schemeClr val="bg1"/>
                </a:solidFill>
                <a:latin typeface="Arial Narrow" panose="020B0606020202030204" pitchFamily="34" charset="0"/>
                <a:ea typeface="Geneva" charset="-128"/>
              </a:rPr>
              <a:t> </a:t>
            </a:r>
            <a:r>
              <a:rPr lang="en-US" sz="2600" dirty="0">
                <a:solidFill>
                  <a:schemeClr val="bg1"/>
                </a:solidFill>
                <a:latin typeface="Arial Narrow" panose="020B0606020202030204" pitchFamily="34" charset="0"/>
                <a:ea typeface="Geneva" charset="-128"/>
              </a:rPr>
              <a:t>spontaneously burns in contact with air and </a:t>
            </a:r>
            <a:r>
              <a:rPr lang="en-US" sz="2600" dirty="0" smtClean="0">
                <a:solidFill>
                  <a:schemeClr val="bg1"/>
                </a:solidFill>
                <a:latin typeface="Arial Narrow" panose="020B0606020202030204" pitchFamily="34" charset="0"/>
                <a:ea typeface="Geneva" charset="-128"/>
              </a:rPr>
              <a:t>moisture</a:t>
            </a:r>
            <a:endParaRPr lang="en-US" sz="2600" dirty="0">
              <a:solidFill>
                <a:schemeClr val="bg1"/>
              </a:solidFill>
              <a:latin typeface="Arial Narrow" panose="020B0606020202030204" pitchFamily="34" charset="0"/>
              <a:ea typeface="Geneva"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83" y="1567544"/>
            <a:ext cx="2827317" cy="284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0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Lithium-ion Batteries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47974" y="3408217"/>
            <a:ext cx="7011610" cy="2717945"/>
          </a:xfrm>
        </p:spPr>
        <p:txBody>
          <a:bodyPr/>
          <a:lstStyle/>
          <a:p>
            <a:r>
              <a:rPr lang="en-US" sz="3000" dirty="0" smtClean="0">
                <a:latin typeface="Arial Narrow" panose="020B0606020202030204" pitchFamily="34" charset="0"/>
              </a:rPr>
              <a:t>Excellent energy density</a:t>
            </a:r>
          </a:p>
          <a:p>
            <a:r>
              <a:rPr lang="en-US" sz="3000" dirty="0" smtClean="0">
                <a:latin typeface="Arial Narrow" panose="020B0606020202030204" pitchFamily="34" charset="0"/>
              </a:rPr>
              <a:t>The current battery of choice</a:t>
            </a:r>
          </a:p>
          <a:p>
            <a:r>
              <a:rPr lang="en-US" sz="3000" dirty="0" smtClean="0">
                <a:latin typeface="Arial Narrow" panose="020B0606020202030204" pitchFamily="34" charset="0"/>
              </a:rPr>
              <a:t>Batteries and systems are readily available </a:t>
            </a:r>
          </a:p>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8</a:t>
            </a:fld>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6146" y="1924257"/>
            <a:ext cx="3387854" cy="254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429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56" y="274638"/>
            <a:ext cx="8473044" cy="1143000"/>
          </a:xfrm>
        </p:spPr>
        <p:txBody>
          <a:bodyPr>
            <a:normAutofit/>
          </a:bodyPr>
          <a:lstStyle/>
          <a:p>
            <a:r>
              <a:rPr lang="en-US" sz="3200" dirty="0" smtClean="0">
                <a:latin typeface="Arial" panose="020B0604020202020204" pitchFamily="34" charset="0"/>
                <a:cs typeface="Arial" panose="020B0604020202020204" pitchFamily="34" charset="0"/>
              </a:rPr>
              <a:t>Li-ion Battery Safety Considerations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417638"/>
            <a:ext cx="6834249" cy="4525963"/>
          </a:xfrm>
        </p:spPr>
        <p:txBody>
          <a:bodyPr/>
          <a:lstStyle/>
          <a:p>
            <a:r>
              <a:rPr lang="en-US" sz="2800" dirty="0" smtClean="0">
                <a:latin typeface="Arial Narrow" panose="020B0606020202030204" pitchFamily="34" charset="0"/>
              </a:rPr>
              <a:t>Overheating and cell rupture is possible from:</a:t>
            </a:r>
          </a:p>
          <a:p>
            <a:pPr marL="457200" indent="-457200">
              <a:buFont typeface="Arial" panose="020B0604020202020204" pitchFamily="34" charset="0"/>
              <a:buChar char="•"/>
            </a:pPr>
            <a:r>
              <a:rPr lang="en-US" sz="2800" dirty="0" smtClean="0">
                <a:latin typeface="Arial Narrow" panose="020B0606020202030204" pitchFamily="34" charset="0"/>
              </a:rPr>
              <a:t>Overcharging</a:t>
            </a:r>
          </a:p>
          <a:p>
            <a:pPr marL="457200" indent="-457200">
              <a:buFont typeface="Arial" panose="020B0604020202020204" pitchFamily="34" charset="0"/>
              <a:buChar char="•"/>
            </a:pPr>
            <a:r>
              <a:rPr lang="en-US" sz="2800" dirty="0" smtClean="0">
                <a:latin typeface="Arial Narrow" panose="020B0606020202030204" pitchFamily="34" charset="0"/>
              </a:rPr>
              <a:t>Short circuits</a:t>
            </a:r>
          </a:p>
          <a:p>
            <a:pPr marL="457200" indent="-457200">
              <a:buFont typeface="Arial" panose="020B0604020202020204" pitchFamily="34" charset="0"/>
              <a:buChar char="•"/>
            </a:pPr>
            <a:r>
              <a:rPr lang="en-US" sz="2800" dirty="0" smtClean="0">
                <a:latin typeface="Arial Narrow" panose="020B0606020202030204" pitchFamily="34" charset="0"/>
              </a:rPr>
              <a:t>Manufacturing defects</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6380C14-F453-4C68-817F-1260BE52AA50}" type="slidenum">
              <a:rPr lang="en-US" smtClean="0"/>
              <a:pPr>
                <a:defRPr/>
              </a:pPr>
              <a:t>9</a:t>
            </a:fld>
            <a:endParaRPr lang="en-US"/>
          </a:p>
        </p:txBody>
      </p:sp>
      <p:pic>
        <p:nvPicPr>
          <p:cNvPr id="7172" name="Picture 4" descr="https://upload.wikimedia.org/wikipedia/commons/a/ac/ThermalRunaw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00" y="1654558"/>
            <a:ext cx="3201999" cy="3740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4073" y="5620340"/>
            <a:ext cx="8416344" cy="492443"/>
          </a:xfrm>
          <a:prstGeom prst="rect">
            <a:avLst/>
          </a:prstGeom>
          <a:solidFill>
            <a:srgbClr val="FF0000"/>
          </a:solidFill>
        </p:spPr>
        <p:txBody>
          <a:bodyPr wrap="square" rtlCol="0">
            <a:spAutoFit/>
          </a:bodyPr>
          <a:lstStyle/>
          <a:p>
            <a:pPr algn="ctr"/>
            <a:r>
              <a:rPr lang="en-US" sz="2600" dirty="0" smtClean="0">
                <a:solidFill>
                  <a:schemeClr val="bg1"/>
                </a:solidFill>
                <a:latin typeface="Arial Narrow" panose="020B0606020202030204" pitchFamily="34" charset="0"/>
                <a:ea typeface="Geneva" charset="-128"/>
              </a:rPr>
              <a:t>Thermal runaway in one battery will readily </a:t>
            </a:r>
            <a:r>
              <a:rPr lang="en-US" sz="2600" dirty="0">
                <a:solidFill>
                  <a:schemeClr val="bg1"/>
                </a:solidFill>
                <a:latin typeface="Arial Narrow" panose="020B0606020202030204" pitchFamily="34" charset="0"/>
                <a:ea typeface="Geneva" charset="-128"/>
              </a:rPr>
              <a:t>spread to adjacent cells </a:t>
            </a:r>
          </a:p>
        </p:txBody>
      </p:sp>
    </p:spTree>
    <p:extLst>
      <p:ext uri="{BB962C8B-B14F-4D97-AF65-F5344CB8AC3E}">
        <p14:creationId xmlns:p14="http://schemas.microsoft.com/office/powerpoint/2010/main" val="1959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UL Basic 122010">
  <a:themeElements>
    <a:clrScheme name="Custom 4">
      <a:dk1>
        <a:srgbClr val="000000"/>
      </a:dk1>
      <a:lt1>
        <a:sysClr val="window" lastClr="FFFFFF"/>
      </a:lt1>
      <a:dk2>
        <a:srgbClr val="C20632"/>
      </a:dk2>
      <a:lt2>
        <a:srgbClr val="D1C7B6"/>
      </a:lt2>
      <a:accent1>
        <a:srgbClr val="C70932"/>
      </a:accent1>
      <a:accent2>
        <a:srgbClr val="F58517"/>
      </a:accent2>
      <a:accent3>
        <a:srgbClr val="93C94B"/>
      </a:accent3>
      <a:accent4>
        <a:srgbClr val="3E9E33"/>
      </a:accent4>
      <a:accent5>
        <a:srgbClr val="54A4A0"/>
      </a:accent5>
      <a:accent6>
        <a:srgbClr val="0C6E7A"/>
      </a:accent6>
      <a:hlink>
        <a:srgbClr val="C30034"/>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latin typeface="Arial" pitchFamily="34" charset="0"/>
            <a:cs typeface="Arial"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UL Basic 122010</Template>
  <TotalTime>33978</TotalTime>
  <Words>2418</Words>
  <Application>Microsoft Office PowerPoint</Application>
  <PresentationFormat>On-screen Show (4:3)</PresentationFormat>
  <Paragraphs>317</Paragraphs>
  <Slides>43</Slides>
  <Notes>16</Notes>
  <HiddenSlides>2</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UL Basic 122010</vt:lpstr>
      <vt:lpstr>Fire Safety for New Battery Technologies What's in Store for Your Jurisdiction? </vt:lpstr>
      <vt:lpstr>Energy Storage System (ESS) Applications</vt:lpstr>
      <vt:lpstr>Energy Storage System (ESS) Applications</vt:lpstr>
      <vt:lpstr>Historical Stationary Battery Systems</vt:lpstr>
      <vt:lpstr>Modern Battery Technologies</vt:lpstr>
      <vt:lpstr>Flow Batteries</vt:lpstr>
      <vt:lpstr>Sodium–Sulfur Batteries</vt:lpstr>
      <vt:lpstr>Lithium-ion Batteries</vt:lpstr>
      <vt:lpstr>Li-ion Battery Safety Considerations</vt:lpstr>
      <vt:lpstr>Li-ion Batteries – Abnormal Charging</vt:lpstr>
      <vt:lpstr>Fire Code Battery System Requirements </vt:lpstr>
      <vt:lpstr>Addressing New Potential Hazards </vt:lpstr>
      <vt:lpstr>Proposed Battery System Requirements </vt:lpstr>
      <vt:lpstr>Considerations behind the IFC Code Proposals</vt:lpstr>
      <vt:lpstr>Concepts for Protecting Energy Systems NFPA 550: Guide to the Fire Safety Concepts Tree </vt:lpstr>
      <vt:lpstr>IFC Proposal - Threshold Limits</vt:lpstr>
      <vt:lpstr>2018 IFC – General</vt:lpstr>
      <vt:lpstr>2018 IFC – General </vt:lpstr>
      <vt:lpstr>2018 IFC – General </vt:lpstr>
      <vt:lpstr>Location and Construction </vt:lpstr>
      <vt:lpstr>Fire-Resistive Separations </vt:lpstr>
      <vt:lpstr>New Stationary Storage Battery Concepts </vt:lpstr>
      <vt:lpstr>Battery Arrangements  </vt:lpstr>
      <vt:lpstr>New Battery Array Concepts</vt:lpstr>
      <vt:lpstr>Maximum Allowable Quantities</vt:lpstr>
      <vt:lpstr>2018 IFC - Outdoor Installations</vt:lpstr>
      <vt:lpstr>2018 IFC Batteries and Equipment</vt:lpstr>
      <vt:lpstr>2018 IFC - Battery {Energy} Management Systems </vt:lpstr>
      <vt:lpstr>Battery Room Protection</vt:lpstr>
      <vt:lpstr>2018 IFC - Battery Specific Protection</vt:lpstr>
      <vt:lpstr>Fire Suppression Systems</vt:lpstr>
      <vt:lpstr>Fire Suppression Systems - Discussion</vt:lpstr>
      <vt:lpstr>Research Needed to Resolve Uncertainties</vt:lpstr>
      <vt:lpstr>Large Scale Fire Testing Needed for Evaluate Battery Array Arrangements</vt:lpstr>
      <vt:lpstr>New IFC Chapter 12 – Energy Systems </vt:lpstr>
      <vt:lpstr>Consumer Considerations</vt:lpstr>
      <vt:lpstr>Residential ESS</vt:lpstr>
      <vt:lpstr>Residential Storage Battery Systems</vt:lpstr>
      <vt:lpstr>2018 IRC Battery Systems (RB171-16)</vt:lpstr>
      <vt:lpstr>Repurposing EV Battery Systems</vt:lpstr>
      <vt:lpstr>2018 IRC Battery System Reqiurements   Repurposed Batteries</vt:lpstr>
      <vt:lpstr>Take Aways – Modern Battery Storage Systems</vt:lpstr>
      <vt:lpstr>Discussion</vt:lpstr>
    </vt:vector>
  </TitlesOfParts>
  <Company>Underwriters Laboratories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Arial bold 30 pts maximum  two lines</dc:title>
  <dc:creator>Jeffrey Fecteau</dc:creator>
  <cp:lastModifiedBy>Nicolello, Kelly</cp:lastModifiedBy>
  <cp:revision>343</cp:revision>
  <cp:lastPrinted>2016-03-12T00:49:09Z</cp:lastPrinted>
  <dcterms:created xsi:type="dcterms:W3CDTF">2011-02-02T20:30:46Z</dcterms:created>
  <dcterms:modified xsi:type="dcterms:W3CDTF">2017-10-01T15:11:52Z</dcterms:modified>
</cp:coreProperties>
</file>