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99" r:id="rId3"/>
    <p:sldId id="296" r:id="rId4"/>
    <p:sldId id="293" r:id="rId5"/>
    <p:sldId id="290" r:id="rId6"/>
    <p:sldId id="300" r:id="rId7"/>
    <p:sldId id="257" r:id="rId8"/>
    <p:sldId id="294" r:id="rId9"/>
    <p:sldId id="274" r:id="rId10"/>
    <p:sldId id="275" r:id="rId11"/>
    <p:sldId id="295" r:id="rId12"/>
    <p:sldId id="268" r:id="rId13"/>
    <p:sldId id="269" r:id="rId14"/>
    <p:sldId id="289" r:id="rId15"/>
    <p:sldId id="301" r:id="rId16"/>
    <p:sldId id="271" r:id="rId17"/>
    <p:sldId id="288" r:id="rId18"/>
    <p:sldId id="298" r:id="rId19"/>
    <p:sldId id="297" r:id="rId20"/>
    <p:sldId id="287"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varScale="1">
        <p:scale>
          <a:sx n="104" d="100"/>
          <a:sy n="104" d="100"/>
        </p:scale>
        <p:origin x="-180" y="-96"/>
      </p:cViewPr>
      <p:guideLst>
        <p:guide orient="horz" pos="2160"/>
        <p:guide pos="2880"/>
      </p:guideLst>
    </p:cSldViewPr>
  </p:slideViewPr>
  <p:outlineViewPr>
    <p:cViewPr>
      <p:scale>
        <a:sx n="33" d="100"/>
        <a:sy n="33" d="100"/>
      </p:scale>
      <p:origin x="0" y="3336"/>
    </p:cViewPr>
  </p:outlineViewPr>
  <p:notesTextViewPr>
    <p:cViewPr>
      <p:scale>
        <a:sx n="100" d="100"/>
        <a:sy n="100" d="100"/>
      </p:scale>
      <p:origin x="0" y="0"/>
    </p:cViewPr>
  </p:notesTextViewPr>
  <p:notesViewPr>
    <p:cSldViewPr>
      <p:cViewPr varScale="1">
        <p:scale>
          <a:sx n="82" d="100"/>
          <a:sy n="82" d="100"/>
        </p:scale>
        <p:origin x="-2022"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3410C6FA-358D-4877-9429-2B0B50AAE00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5B05ADE5-2333-4D38-9C45-A6DB517E26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1181100" y="696913"/>
            <a:ext cx="4648200" cy="3486150"/>
          </a:xfrm>
          <a:prstGeom prst="rect">
            <a:avLst/>
          </a:prstGeom>
          <a:noFill/>
          <a:ln>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730C61-615D-4D78-9377-46098BA01DC2}" type="slidenum">
              <a:rPr lang="en-US" smtClean="0"/>
              <a:pPr/>
              <a:t>20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6" y="5254627"/>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540544" y="776289"/>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4"/>
            <a:ext cx="5791200" cy="365125"/>
          </a:xfrm>
        </p:spPr>
        <p:txBody>
          <a:bodyPr tIns="0" bIns="0" anchor="t"/>
          <a:lstStyle>
            <a:lvl1pPr algn="r">
              <a:defRPr sz="1000"/>
            </a:lvl1pPr>
          </a:lstStyle>
          <a:p>
            <a:pPr>
              <a:defRPr/>
            </a:pPr>
            <a:fld id="{2BFD2E93-4669-41D8-A00A-BA394924C508}" type="datetimeFigureOut">
              <a:rPr lang="en-US"/>
              <a:pPr>
                <a:defRPr/>
              </a:pPr>
              <a:t>2/11/2011</a:t>
            </a:fld>
            <a:endParaRPr lang="en-US" dirty="0"/>
          </a:p>
        </p:txBody>
      </p:sp>
      <p:sp>
        <p:nvSpPr>
          <p:cNvPr id="6" name="Footer Placeholder 16"/>
          <p:cNvSpPr>
            <a:spLocks noGrp="1"/>
          </p:cNvSpPr>
          <p:nvPr>
            <p:ph type="ftr" sz="quarter" idx="11"/>
          </p:nvPr>
        </p:nvSpPr>
        <p:spPr>
          <a:xfrm>
            <a:off x="1371600" y="5649914"/>
            <a:ext cx="5791200" cy="365125"/>
          </a:xfrm>
        </p:spPr>
        <p:txBody>
          <a:bodyPr tIns="0" bIns="0"/>
          <a:lstStyle>
            <a:lvl1pPr algn="r">
              <a:defRPr sz="1100"/>
            </a:lvl1pPr>
          </a:lstStyle>
          <a:p>
            <a:pPr>
              <a:defRPr/>
            </a:pPr>
            <a:endParaRPr lang="en-US" dirty="0"/>
          </a:p>
        </p:txBody>
      </p:sp>
      <p:sp>
        <p:nvSpPr>
          <p:cNvPr id="7" name="Slide Number Placeholder 28"/>
          <p:cNvSpPr>
            <a:spLocks noGrp="1"/>
          </p:cNvSpPr>
          <p:nvPr>
            <p:ph type="sldNum" sz="quarter" idx="12"/>
          </p:nvPr>
        </p:nvSpPr>
        <p:spPr>
          <a:xfrm>
            <a:off x="8391526" y="5753101"/>
            <a:ext cx="503239" cy="365125"/>
          </a:xfrm>
        </p:spPr>
        <p:txBody>
          <a:bodyPr anchor="ctr"/>
          <a:lstStyle>
            <a:lvl1pPr algn="ctr">
              <a:defRPr sz="1300">
                <a:solidFill>
                  <a:srgbClr val="FFFFFF"/>
                </a:solidFill>
              </a:defRPr>
            </a:lvl1pPr>
          </a:lstStyle>
          <a:p>
            <a:pPr>
              <a:defRPr/>
            </a:pPr>
            <a:fld id="{C27A225B-FD7C-4A87-A99F-00114F0A5FE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9E88C1E-243A-4B0E-BC17-13D579554F71}" type="datetimeFigureOut">
              <a:rPr lang="en-US"/>
              <a:pPr>
                <a:defRPr/>
              </a:pPr>
              <a:t>2/11/2011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B6A14182-2899-458D-BEFF-D56613B964F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9D3888D-63A9-4203-A0A3-473E32B4518A}" type="datetimeFigureOut">
              <a:rPr lang="en-US"/>
              <a:pPr>
                <a:defRPr/>
              </a:pPr>
              <a:t>2/11/2011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ED37012D-4EDA-4CF9-A1E5-8B13A3DEC12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6"/>
            <a:ext cx="2133600" cy="301625"/>
          </a:xfrm>
        </p:spPr>
        <p:txBody>
          <a:bodyPr/>
          <a:lstStyle>
            <a:lvl1pPr>
              <a:defRPr/>
            </a:lvl1pPr>
          </a:lstStyle>
          <a:p>
            <a:pPr>
              <a:defRPr/>
            </a:pPr>
            <a:fld id="{AD944693-48E7-4356-A678-9BA9E39AEE5A}" type="datetimeFigureOut">
              <a:rPr lang="en-US"/>
              <a:pPr>
                <a:defRPr/>
              </a:pPr>
              <a:t>2/11/2011</a:t>
            </a:fld>
            <a:endParaRPr lang="en-US" dirty="0"/>
          </a:p>
        </p:txBody>
      </p:sp>
      <p:sp>
        <p:nvSpPr>
          <p:cNvPr id="5" name="Footer Placeholder 4"/>
          <p:cNvSpPr>
            <a:spLocks noGrp="1"/>
          </p:cNvSpPr>
          <p:nvPr>
            <p:ph type="ftr" sz="quarter" idx="11"/>
          </p:nvPr>
        </p:nvSpPr>
        <p:spPr>
          <a:xfrm>
            <a:off x="457202" y="6481764"/>
            <a:ext cx="4259263" cy="300037"/>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247782-8317-457D-9D7C-37A58883E5A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1"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4"/>
          <p:cNvSpPr/>
          <p:nvPr/>
        </p:nvSpPr>
        <p:spPr>
          <a:xfrm rot="5400000" flipV="1">
            <a:off x="7553325" y="309564"/>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rot="10800000">
            <a:off x="6469063" y="9526"/>
            <a:ext cx="2673351"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1"/>
            <a:ext cx="9137651"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5"/>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671E9C52-3BF5-44D6-9B46-55595B7183E6}" type="datetimeFigureOut">
              <a:rPr lang="en-US"/>
              <a:pPr>
                <a:defRPr/>
              </a:pPr>
              <a:t>2/11/2011</a:t>
            </a:fld>
            <a:endParaRPr lang="en-US" dirty="0"/>
          </a:p>
        </p:txBody>
      </p:sp>
      <p:sp>
        <p:nvSpPr>
          <p:cNvPr id="9" name="Footer Placeholder 4"/>
          <p:cNvSpPr>
            <a:spLocks noGrp="1"/>
          </p:cNvSpPr>
          <p:nvPr>
            <p:ph type="ftr" sz="quarter" idx="11"/>
          </p:nvPr>
        </p:nvSpPr>
        <p:spPr>
          <a:xfrm>
            <a:off x="2619375" y="6481764"/>
            <a:ext cx="4260851" cy="300037"/>
          </a:xfrm>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8450264" y="809626"/>
            <a:ext cx="503237" cy="300038"/>
          </a:xfrm>
        </p:spPr>
        <p:txBody>
          <a:bodyPr/>
          <a:lstStyle>
            <a:lvl1pPr>
              <a:defRPr/>
            </a:lvl1pPr>
          </a:lstStyle>
          <a:p>
            <a:pPr>
              <a:defRPr/>
            </a:pPr>
            <a:fld id="{7508EDBE-EBF1-497E-B376-CBA0311C673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8"/>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8"/>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71DC067-E0D5-45B8-99D0-46971EF679B4}" type="datetimeFigureOut">
              <a:rPr lang="en-US"/>
              <a:pPr>
                <a:defRPr/>
              </a:pPr>
              <a:t>2/11/2011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50A2735B-D04B-41E7-BE86-C7807EA574E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7" y="6481764"/>
            <a:ext cx="2130425" cy="301625"/>
          </a:xfrm>
        </p:spPr>
        <p:txBody>
          <a:bodyPr/>
          <a:lstStyle>
            <a:lvl1pPr>
              <a:defRPr/>
            </a:lvl1pPr>
          </a:lstStyle>
          <a:p>
            <a:pPr>
              <a:defRPr/>
            </a:pPr>
            <a:fld id="{8AFE4800-59E7-4D21-916A-C964B192D268}" type="datetimeFigureOut">
              <a:rPr lang="en-US"/>
              <a:pPr>
                <a:defRPr/>
              </a:pPr>
              <a:t>2/11/2011</a:t>
            </a:fld>
            <a:endParaRPr lang="en-US" dirty="0"/>
          </a:p>
        </p:txBody>
      </p:sp>
      <p:sp>
        <p:nvSpPr>
          <p:cNvPr id="8" name="Footer Placeholder 7"/>
          <p:cNvSpPr>
            <a:spLocks noGrp="1"/>
          </p:cNvSpPr>
          <p:nvPr>
            <p:ph type="ftr" sz="quarter" idx="11"/>
          </p:nvPr>
        </p:nvSpPr>
        <p:spPr>
          <a:xfrm>
            <a:off x="457200" y="6481764"/>
            <a:ext cx="4260851" cy="301625"/>
          </a:xfrm>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7589839" y="6483351"/>
            <a:ext cx="503237" cy="301625"/>
          </a:xfrm>
        </p:spPr>
        <p:txBody>
          <a:bodyPr/>
          <a:lstStyle>
            <a:lvl1pPr algn="ctr">
              <a:defRPr/>
            </a:lvl1pPr>
          </a:lstStyle>
          <a:p>
            <a:pPr>
              <a:defRPr/>
            </a:pPr>
            <a:fld id="{02597DF5-CB64-44C8-80A7-46177A15057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57C981A-6D4D-418B-8134-CC677D6C13CF}" type="datetimeFigureOut">
              <a:rPr lang="en-US"/>
              <a:pPr>
                <a:defRPr/>
              </a:pPr>
              <a:t>2/11/2011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447BA745-398F-4E9F-B494-814F177062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DFD1180-8279-47AE-B80C-070EBD6DC2C8}" type="datetimeFigureOut">
              <a:rPr lang="en-US"/>
              <a:pPr>
                <a:defRPr/>
              </a:pPr>
              <a:t>2/11/2011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6BA4FB92-CCE8-4A2B-AF55-E67B5DFA1E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6"/>
            <a:ext cx="2133600" cy="301625"/>
          </a:xfrm>
        </p:spPr>
        <p:txBody>
          <a:bodyPr/>
          <a:lstStyle>
            <a:lvl1pPr>
              <a:defRPr sz="900"/>
            </a:lvl1pPr>
          </a:lstStyle>
          <a:p>
            <a:pPr>
              <a:defRPr/>
            </a:pPr>
            <a:fld id="{7F13E241-75B3-4B94-86A3-2AD7DFEB9E5D}" type="datetimeFigureOut">
              <a:rPr lang="en-US"/>
              <a:pPr>
                <a:defRPr/>
              </a:pPr>
              <a:t>2/11/2011</a:t>
            </a:fld>
            <a:endParaRPr lang="en-US" dirty="0"/>
          </a:p>
        </p:txBody>
      </p:sp>
      <p:sp>
        <p:nvSpPr>
          <p:cNvPr id="6" name="Footer Placeholder 5"/>
          <p:cNvSpPr>
            <a:spLocks noGrp="1"/>
          </p:cNvSpPr>
          <p:nvPr>
            <p:ph type="ftr" sz="quarter" idx="11"/>
          </p:nvPr>
        </p:nvSpPr>
        <p:spPr>
          <a:xfrm>
            <a:off x="1135063" y="6556376"/>
            <a:ext cx="5143500" cy="301625"/>
          </a:xfrm>
        </p:spPr>
        <p:txBody>
          <a:bodyPr/>
          <a:lstStyle>
            <a:lvl1pPr>
              <a:defRPr sz="900"/>
            </a:lvl1pPr>
          </a:lstStyle>
          <a:p>
            <a:pPr>
              <a:defRPr/>
            </a:pPr>
            <a:endParaRPr lang="en-US" dirty="0"/>
          </a:p>
        </p:txBody>
      </p:sp>
      <p:sp>
        <p:nvSpPr>
          <p:cNvPr id="7" name="Slide Number Placeholder 6"/>
          <p:cNvSpPr>
            <a:spLocks noGrp="1"/>
          </p:cNvSpPr>
          <p:nvPr>
            <p:ph type="sldNum" sz="quarter" idx="12"/>
          </p:nvPr>
        </p:nvSpPr>
        <p:spPr>
          <a:xfrm>
            <a:off x="8410575" y="6556376"/>
            <a:ext cx="503239" cy="301625"/>
          </a:xfrm>
        </p:spPr>
        <p:txBody>
          <a:bodyPr/>
          <a:lstStyle>
            <a:lvl1pPr>
              <a:defRPr sz="900"/>
            </a:lvl1pPr>
          </a:lstStyle>
          <a:p>
            <a:pPr>
              <a:defRPr/>
            </a:pPr>
            <a:fld id="{CF43408A-EEDC-4AA5-AEDE-D02B097205E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6"/>
            <a:ext cx="2101851" cy="301625"/>
          </a:xfrm>
        </p:spPr>
        <p:txBody>
          <a:bodyPr/>
          <a:lstStyle>
            <a:lvl1pPr>
              <a:defRPr sz="900"/>
            </a:lvl1pPr>
          </a:lstStyle>
          <a:p>
            <a:pPr>
              <a:defRPr/>
            </a:pPr>
            <a:fld id="{E140683F-7E3C-488D-AC89-1D1B152D6B91}" type="datetimeFigureOut">
              <a:rPr lang="en-US"/>
              <a:pPr>
                <a:defRPr/>
              </a:pPr>
              <a:t>2/11/2011</a:t>
            </a:fld>
            <a:endParaRPr lang="en-US" dirty="0"/>
          </a:p>
        </p:txBody>
      </p:sp>
      <p:sp>
        <p:nvSpPr>
          <p:cNvPr id="6" name="Footer Placeholder 5"/>
          <p:cNvSpPr>
            <a:spLocks noGrp="1"/>
          </p:cNvSpPr>
          <p:nvPr>
            <p:ph type="ftr" sz="quarter" idx="11"/>
          </p:nvPr>
        </p:nvSpPr>
        <p:spPr>
          <a:xfrm>
            <a:off x="1169988" y="6557964"/>
            <a:ext cx="4948237" cy="301625"/>
          </a:xfrm>
        </p:spPr>
        <p:txBody>
          <a:bodyPr/>
          <a:lstStyle>
            <a:lvl1pPr>
              <a:defRPr sz="900"/>
            </a:lvl1pPr>
          </a:lstStyle>
          <a:p>
            <a:pPr>
              <a:defRPr/>
            </a:pPr>
            <a:endParaRPr lang="en-US" dirty="0"/>
          </a:p>
        </p:txBody>
      </p:sp>
      <p:sp>
        <p:nvSpPr>
          <p:cNvPr id="7" name="Slide Number Placeholder 6"/>
          <p:cNvSpPr>
            <a:spLocks noGrp="1"/>
          </p:cNvSpPr>
          <p:nvPr>
            <p:ph type="sldNum" sz="quarter" idx="12"/>
          </p:nvPr>
        </p:nvSpPr>
        <p:spPr>
          <a:xfrm>
            <a:off x="8216901" y="6556376"/>
            <a:ext cx="366713" cy="301625"/>
          </a:xfrm>
        </p:spPr>
        <p:txBody>
          <a:bodyPr/>
          <a:lstStyle>
            <a:lvl1pPr algn="ctr">
              <a:defRPr sz="900"/>
            </a:lvl1pPr>
          </a:lstStyle>
          <a:p>
            <a:pPr>
              <a:defRPr/>
            </a:pPr>
            <a:fld id="{AA261296-C3B3-4004-B205-C5120256E7F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1" y="14289"/>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0" y="6351"/>
            <a:ext cx="9137651"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9"/>
            <a:ext cx="2673351"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9"/>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4"/>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5F4BC68A-55AD-4B7D-890A-997EBD0A171E}" type="datetimeFigureOut">
              <a:rPr lang="en-US"/>
              <a:pPr>
                <a:defRPr/>
              </a:pPr>
              <a:t>2/11/2011</a:t>
            </a:fld>
            <a:endParaRPr lang="en-US" dirty="0"/>
          </a:p>
        </p:txBody>
      </p:sp>
      <p:sp>
        <p:nvSpPr>
          <p:cNvPr id="3" name="Footer Placeholder 2"/>
          <p:cNvSpPr>
            <a:spLocks noGrp="1"/>
          </p:cNvSpPr>
          <p:nvPr>
            <p:ph type="ftr" sz="quarter" idx="3"/>
          </p:nvPr>
        </p:nvSpPr>
        <p:spPr>
          <a:xfrm>
            <a:off x="457202" y="6481764"/>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dirty="0"/>
          </a:p>
        </p:txBody>
      </p:sp>
      <p:sp>
        <p:nvSpPr>
          <p:cNvPr id="23" name="Slide Number Placeholder 22"/>
          <p:cNvSpPr>
            <a:spLocks noGrp="1"/>
          </p:cNvSpPr>
          <p:nvPr>
            <p:ph type="sldNum" sz="quarter" idx="4"/>
          </p:nvPr>
        </p:nvSpPr>
        <p:spPr>
          <a:xfrm>
            <a:off x="7589839" y="6481764"/>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952917DE-55A6-4D83-955D-2E01792A0EF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66" r:id="rId4"/>
    <p:sldLayoutId id="2147483874" r:id="rId5"/>
    <p:sldLayoutId id="2147483867" r:id="rId6"/>
    <p:sldLayoutId id="2147483868" r:id="rId7"/>
    <p:sldLayoutId id="2147483875" r:id="rId8"/>
    <p:sldLayoutId id="2147483876" r:id="rId9"/>
    <p:sldLayoutId id="2147483869" r:id="rId10"/>
    <p:sldLayoutId id="2147483870"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4F4F"/>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4F4F"/>
          </a:solidFill>
          <a:latin typeface="Constantia" pitchFamily="18" charset="0"/>
        </a:defRPr>
      </a:lvl2pPr>
      <a:lvl3pPr marL="484188" indent="-484188" algn="l" rtl="0" eaLnBrk="0" fontAlgn="base" hangingPunct="0">
        <a:spcBef>
          <a:spcPct val="0"/>
        </a:spcBef>
        <a:spcAft>
          <a:spcPct val="0"/>
        </a:spcAft>
        <a:defRPr sz="4200">
          <a:solidFill>
            <a:srgbClr val="FF4F4F"/>
          </a:solidFill>
          <a:latin typeface="Constantia" pitchFamily="18" charset="0"/>
        </a:defRPr>
      </a:lvl3pPr>
      <a:lvl4pPr marL="484188" indent="-484188" algn="l" rtl="0" eaLnBrk="0" fontAlgn="base" hangingPunct="0">
        <a:spcBef>
          <a:spcPct val="0"/>
        </a:spcBef>
        <a:spcAft>
          <a:spcPct val="0"/>
        </a:spcAft>
        <a:defRPr sz="4200">
          <a:solidFill>
            <a:srgbClr val="FF4F4F"/>
          </a:solidFill>
          <a:latin typeface="Constantia" pitchFamily="18" charset="0"/>
        </a:defRPr>
      </a:lvl4pPr>
      <a:lvl5pPr marL="484188" indent="-484188" algn="l" rtl="0" eaLnBrk="0" fontAlgn="base" hangingPunct="0">
        <a:spcBef>
          <a:spcPct val="0"/>
        </a:spcBef>
        <a:spcAft>
          <a:spcPct val="0"/>
        </a:spcAft>
        <a:defRPr sz="4200">
          <a:solidFill>
            <a:srgbClr val="FF4F4F"/>
          </a:solidFill>
          <a:latin typeface="Constantia" pitchFamily="18" charset="0"/>
        </a:defRPr>
      </a:lvl5pPr>
      <a:lvl6pPr marL="941388" indent="-484188" algn="l" rtl="0" fontAlgn="base">
        <a:spcBef>
          <a:spcPct val="0"/>
        </a:spcBef>
        <a:spcAft>
          <a:spcPct val="0"/>
        </a:spcAft>
        <a:defRPr sz="4200">
          <a:solidFill>
            <a:srgbClr val="FF4F4F"/>
          </a:solidFill>
          <a:latin typeface="Constantia" pitchFamily="18" charset="0"/>
        </a:defRPr>
      </a:lvl6pPr>
      <a:lvl7pPr marL="1398588" indent="-484188" algn="l" rtl="0" fontAlgn="base">
        <a:spcBef>
          <a:spcPct val="0"/>
        </a:spcBef>
        <a:spcAft>
          <a:spcPct val="0"/>
        </a:spcAft>
        <a:defRPr sz="4200">
          <a:solidFill>
            <a:srgbClr val="FF4F4F"/>
          </a:solidFill>
          <a:latin typeface="Constantia" pitchFamily="18" charset="0"/>
        </a:defRPr>
      </a:lvl7pPr>
      <a:lvl8pPr marL="1855788" indent="-484188" algn="l" rtl="0" fontAlgn="base">
        <a:spcBef>
          <a:spcPct val="0"/>
        </a:spcBef>
        <a:spcAft>
          <a:spcPct val="0"/>
        </a:spcAft>
        <a:defRPr sz="4200">
          <a:solidFill>
            <a:srgbClr val="FF4F4F"/>
          </a:solidFill>
          <a:latin typeface="Constantia" pitchFamily="18" charset="0"/>
        </a:defRPr>
      </a:lvl8pPr>
      <a:lvl9pPr marL="2312988" indent="-484188" algn="l" rtl="0" fontAlgn="base">
        <a:spcBef>
          <a:spcPct val="0"/>
        </a:spcBef>
        <a:spcAft>
          <a:spcPct val="0"/>
        </a:spcAft>
        <a:defRPr sz="4200">
          <a:solidFill>
            <a:srgbClr val="FF4F4F"/>
          </a:solidFill>
          <a:latin typeface="Constantia" pitchFamily="18"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89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5"/>
          <p:cNvSpPr txBox="1">
            <a:spLocks noChangeArrowheads="1"/>
          </p:cNvSpPr>
          <p:nvPr/>
        </p:nvSpPr>
        <p:spPr bwMode="auto">
          <a:xfrm>
            <a:off x="-13378" y="4724400"/>
            <a:ext cx="9189439" cy="1446550"/>
          </a:xfrm>
          <a:prstGeom prst="rect">
            <a:avLst/>
          </a:prstGeom>
          <a:noFill/>
          <a:ln w="9525">
            <a:noFill/>
            <a:miter lim="800000"/>
            <a:headEnd/>
            <a:tailEnd/>
          </a:ln>
        </p:spPr>
        <p:txBody>
          <a:bodyPr wrap="none">
            <a:spAutoFit/>
          </a:bodyPr>
          <a:lstStyle/>
          <a:p>
            <a:pPr algn="ctr"/>
            <a:r>
              <a:rPr lang="en-US" sz="4400" b="1" dirty="0" smtClean="0">
                <a:solidFill>
                  <a:srgbClr val="C00000"/>
                </a:solidFill>
              </a:rPr>
              <a:t>FIRE DEPARTMENT</a:t>
            </a:r>
          </a:p>
          <a:p>
            <a:r>
              <a:rPr lang="en-US" sz="4400" b="1" dirty="0" smtClean="0"/>
              <a:t>C</a:t>
            </a:r>
            <a:r>
              <a:rPr lang="en-US" b="1" dirty="0" smtClean="0"/>
              <a:t>OMMUNITY  </a:t>
            </a:r>
            <a:r>
              <a:rPr lang="en-US" sz="4400" b="1" dirty="0" smtClean="0"/>
              <a:t>A</a:t>
            </a:r>
            <a:r>
              <a:rPr lang="en-US" b="1" dirty="0" smtClean="0"/>
              <a:t>SSISTANCE</a:t>
            </a:r>
            <a:r>
              <a:rPr lang="en-US" b="1" dirty="0"/>
              <a:t>, </a:t>
            </a:r>
            <a:r>
              <a:rPr lang="en-US" sz="4400" b="1" dirty="0"/>
              <a:t>R</a:t>
            </a:r>
            <a:r>
              <a:rPr lang="en-US" b="1" dirty="0"/>
              <a:t>EFERRAL, &amp;</a:t>
            </a:r>
            <a:r>
              <a:rPr lang="en-US" sz="4400" b="1" dirty="0"/>
              <a:t> E</a:t>
            </a:r>
            <a:r>
              <a:rPr lang="en-US" b="1" dirty="0"/>
              <a:t>DUCATIONAL</a:t>
            </a:r>
            <a:r>
              <a:rPr lang="en-US" sz="4400" b="1" dirty="0"/>
              <a:t> S</a:t>
            </a:r>
            <a:r>
              <a:rPr lang="en-US" b="1" dirty="0"/>
              <a:t>ERVICES</a:t>
            </a:r>
          </a:p>
        </p:txBody>
      </p:sp>
      <p:pic>
        <p:nvPicPr>
          <p:cNvPr id="4" name="Picture 3" descr="CARES+Profhelppeople.jpg"/>
          <p:cNvPicPr>
            <a:picLocks noChangeAspect="1"/>
          </p:cNvPicPr>
          <p:nvPr/>
        </p:nvPicPr>
        <p:blipFill>
          <a:blip r:embed="rId2" cstate="print"/>
          <a:stretch>
            <a:fillRect/>
          </a:stretch>
        </p:blipFill>
        <p:spPr>
          <a:xfrm>
            <a:off x="457201" y="381000"/>
            <a:ext cx="8358187"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0" y="0"/>
            <a:ext cx="9220200" cy="6955750"/>
          </a:xfrm>
          <a:prstGeom prst="rect">
            <a:avLst/>
          </a:prstGeom>
          <a:noFill/>
          <a:ln w="9525">
            <a:noFill/>
            <a:miter lim="800000"/>
            <a:headEnd/>
            <a:tailEnd/>
          </a:ln>
        </p:spPr>
        <p:txBody>
          <a:bodyPr>
            <a:spAutoFit/>
          </a:bodyPr>
          <a:lstStyle/>
          <a:p>
            <a:pPr>
              <a:defRPr/>
            </a:pPr>
            <a:r>
              <a:rPr lang="en-US" b="1" dirty="0">
                <a:solidFill>
                  <a:schemeClr val="accent1"/>
                </a:solidFill>
              </a:rPr>
              <a:t>Continued</a:t>
            </a:r>
            <a:r>
              <a:rPr lang="en-US" b="1" dirty="0" smtClean="0">
                <a:solidFill>
                  <a:schemeClr val="accent1"/>
                </a:solidFill>
              </a:rPr>
              <a:t>:</a:t>
            </a:r>
          </a:p>
          <a:p>
            <a:pPr>
              <a:defRPr/>
            </a:pPr>
            <a:endParaRPr lang="en-US" b="1" dirty="0">
              <a:solidFill>
                <a:schemeClr val="accent1"/>
              </a:solidFill>
            </a:endParaRPr>
          </a:p>
          <a:p>
            <a:pPr marL="342900" indent="-342900">
              <a:buFont typeface="+mj-lt"/>
              <a:buAutoNum type="arabicPeriod"/>
              <a:defRPr/>
            </a:pPr>
            <a:r>
              <a:rPr lang="en-US" sz="1600" dirty="0" smtClean="0"/>
              <a:t>April </a:t>
            </a:r>
            <a:r>
              <a:rPr lang="en-US" sz="1600" dirty="0"/>
              <a:t>14</a:t>
            </a:r>
            <a:r>
              <a:rPr lang="en-US" sz="1600" baseline="30000" dirty="0"/>
              <a:t>th</a:t>
            </a:r>
            <a:r>
              <a:rPr lang="en-US" sz="1600" dirty="0"/>
              <a:t> </a:t>
            </a:r>
            <a:r>
              <a:rPr lang="en-US" sz="1600" dirty="0" smtClean="0"/>
              <a:t>–	Weakness</a:t>
            </a:r>
            <a:r>
              <a:rPr lang="en-US" sz="1600" dirty="0"/>
              <a:t>, unk. </a:t>
            </a:r>
            <a:r>
              <a:rPr lang="en-US" sz="1600" dirty="0" smtClean="0"/>
              <a:t>Blood Sugar </a:t>
            </a:r>
            <a:r>
              <a:rPr lang="en-US" sz="1600" dirty="0"/>
              <a:t>level – </a:t>
            </a:r>
            <a:r>
              <a:rPr lang="en-US" sz="1600" dirty="0">
                <a:solidFill>
                  <a:srgbClr val="FF0000"/>
                </a:solidFill>
              </a:rPr>
              <a:t>transport</a:t>
            </a:r>
            <a:r>
              <a:rPr lang="en-US" sz="1600" dirty="0"/>
              <a:t> </a:t>
            </a:r>
            <a:r>
              <a:rPr lang="en-US" sz="1600" dirty="0" smtClean="0"/>
              <a:t>for hypertension.</a:t>
            </a:r>
            <a:endParaRPr lang="en-US" sz="1600" dirty="0"/>
          </a:p>
          <a:p>
            <a:pPr marL="342900" indent="-342900">
              <a:buFont typeface="+mj-lt"/>
              <a:buAutoNum type="arabicPeriod"/>
              <a:defRPr/>
            </a:pPr>
            <a:r>
              <a:rPr lang="en-US" sz="1600" dirty="0"/>
              <a:t>April 16</a:t>
            </a:r>
            <a:r>
              <a:rPr lang="en-US" sz="1600" baseline="30000" dirty="0"/>
              <a:t>th</a:t>
            </a:r>
            <a:r>
              <a:rPr lang="en-US" sz="1600" dirty="0"/>
              <a:t> – </a:t>
            </a:r>
            <a:r>
              <a:rPr lang="en-US" sz="1600" dirty="0" smtClean="0"/>
              <a:t>	Weakness</a:t>
            </a:r>
            <a:r>
              <a:rPr lang="en-US" sz="1600" dirty="0"/>
              <a:t>, dizziness – </a:t>
            </a:r>
            <a:r>
              <a:rPr lang="en-US" sz="1600" dirty="0">
                <a:solidFill>
                  <a:srgbClr val="FF0000"/>
                </a:solidFill>
              </a:rPr>
              <a:t>transport</a:t>
            </a:r>
            <a:r>
              <a:rPr lang="en-US" sz="1600" dirty="0"/>
              <a:t> </a:t>
            </a:r>
            <a:r>
              <a:rPr lang="en-US" sz="1600" dirty="0" smtClean="0"/>
              <a:t>for hypertension.</a:t>
            </a:r>
            <a:endParaRPr lang="en-US" sz="1600" dirty="0"/>
          </a:p>
          <a:p>
            <a:pPr marL="342900" indent="-342900">
              <a:buFont typeface="+mj-lt"/>
              <a:buAutoNum type="arabicPeriod"/>
              <a:defRPr/>
            </a:pPr>
            <a:r>
              <a:rPr lang="en-US" sz="1600" dirty="0"/>
              <a:t>May 30</a:t>
            </a:r>
            <a:r>
              <a:rPr lang="en-US" sz="1600" baseline="30000" dirty="0"/>
              <a:t>th</a:t>
            </a:r>
            <a:r>
              <a:rPr lang="en-US" sz="1600" dirty="0"/>
              <a:t> – </a:t>
            </a:r>
            <a:r>
              <a:rPr lang="en-US" sz="1600" dirty="0" smtClean="0"/>
              <a:t>	Possible </a:t>
            </a:r>
            <a:r>
              <a:rPr lang="en-US" sz="1600" dirty="0"/>
              <a:t>CVA – </a:t>
            </a:r>
            <a:r>
              <a:rPr lang="en-US" sz="1600" dirty="0">
                <a:solidFill>
                  <a:srgbClr val="FF0000"/>
                </a:solidFill>
              </a:rPr>
              <a:t>transport</a:t>
            </a:r>
            <a:r>
              <a:rPr lang="en-US" sz="1600" dirty="0"/>
              <a:t> </a:t>
            </a:r>
            <a:r>
              <a:rPr lang="en-US" sz="1600" dirty="0" smtClean="0"/>
              <a:t>for </a:t>
            </a:r>
            <a:r>
              <a:rPr lang="en-US" sz="1600" dirty="0"/>
              <a:t>suspected </a:t>
            </a:r>
            <a:r>
              <a:rPr lang="en-US" sz="1600" dirty="0" smtClean="0"/>
              <a:t>CVA.</a:t>
            </a:r>
            <a:endParaRPr lang="en-US" sz="1600" dirty="0"/>
          </a:p>
          <a:p>
            <a:pPr marL="342900" indent="-342900">
              <a:buFont typeface="+mj-lt"/>
              <a:buAutoNum type="arabicPeriod"/>
              <a:defRPr/>
            </a:pPr>
            <a:r>
              <a:rPr lang="en-US" sz="1600" dirty="0"/>
              <a:t>June 4</a:t>
            </a:r>
            <a:r>
              <a:rPr lang="en-US" sz="1600" baseline="30000" dirty="0"/>
              <a:t>th</a:t>
            </a:r>
            <a:r>
              <a:rPr lang="en-US" sz="1600" dirty="0"/>
              <a:t> – </a:t>
            </a:r>
            <a:r>
              <a:rPr lang="en-US" sz="1600" dirty="0" smtClean="0"/>
              <a:t>	Stroke </a:t>
            </a:r>
            <a:r>
              <a:rPr lang="en-US" sz="1600" dirty="0"/>
              <a:t>– </a:t>
            </a:r>
            <a:r>
              <a:rPr lang="en-US" sz="1600" dirty="0">
                <a:solidFill>
                  <a:srgbClr val="FF0000"/>
                </a:solidFill>
              </a:rPr>
              <a:t>transport</a:t>
            </a:r>
            <a:r>
              <a:rPr lang="en-US" sz="1600" dirty="0"/>
              <a:t> </a:t>
            </a:r>
            <a:r>
              <a:rPr lang="en-US" sz="1600" dirty="0" smtClean="0"/>
              <a:t>for </a:t>
            </a:r>
            <a:r>
              <a:rPr lang="en-US" sz="1600" dirty="0"/>
              <a:t>suspected </a:t>
            </a:r>
            <a:r>
              <a:rPr lang="en-US" sz="1600" dirty="0" smtClean="0"/>
              <a:t>CVA.</a:t>
            </a:r>
            <a:endParaRPr lang="en-US" sz="1600" dirty="0"/>
          </a:p>
          <a:p>
            <a:pPr marL="342900" indent="-342900">
              <a:buFont typeface="+mj-lt"/>
              <a:buAutoNum type="arabicPeriod"/>
              <a:defRPr/>
            </a:pPr>
            <a:r>
              <a:rPr lang="en-US" sz="1600" dirty="0"/>
              <a:t>June 13</a:t>
            </a:r>
            <a:r>
              <a:rPr lang="en-US" sz="1600" baseline="30000" dirty="0"/>
              <a:t>th</a:t>
            </a:r>
            <a:r>
              <a:rPr lang="en-US" sz="1600" dirty="0"/>
              <a:t> – </a:t>
            </a:r>
            <a:r>
              <a:rPr lang="en-US" sz="1600" dirty="0" smtClean="0"/>
              <a:t>	Thinks </a:t>
            </a:r>
            <a:r>
              <a:rPr lang="en-US" sz="1600" dirty="0"/>
              <a:t>possibly has had stroke – </a:t>
            </a:r>
            <a:r>
              <a:rPr lang="en-US" sz="1600" dirty="0">
                <a:solidFill>
                  <a:srgbClr val="FF0000"/>
                </a:solidFill>
              </a:rPr>
              <a:t>transport</a:t>
            </a:r>
            <a:r>
              <a:rPr lang="en-US" sz="1600" dirty="0"/>
              <a:t> </a:t>
            </a:r>
            <a:r>
              <a:rPr lang="en-US" sz="1600" dirty="0" smtClean="0"/>
              <a:t>for </a:t>
            </a:r>
            <a:r>
              <a:rPr lang="en-US" sz="1600" dirty="0"/>
              <a:t>suspected </a:t>
            </a:r>
            <a:r>
              <a:rPr lang="en-US" sz="1600" dirty="0" smtClean="0"/>
              <a:t>CVA.</a:t>
            </a:r>
            <a:endParaRPr lang="en-US" sz="1600" dirty="0"/>
          </a:p>
          <a:p>
            <a:pPr marL="342900" indent="-342900">
              <a:buFont typeface="+mj-lt"/>
              <a:buAutoNum type="arabicPeriod"/>
              <a:defRPr/>
            </a:pPr>
            <a:r>
              <a:rPr lang="en-US" sz="1600" dirty="0"/>
              <a:t>June 28</a:t>
            </a:r>
            <a:r>
              <a:rPr lang="en-US" sz="1600" baseline="30000" dirty="0"/>
              <a:t>th</a:t>
            </a:r>
            <a:r>
              <a:rPr lang="en-US" sz="1600" dirty="0"/>
              <a:t> – </a:t>
            </a:r>
            <a:r>
              <a:rPr lang="en-US" sz="1600" dirty="0" smtClean="0"/>
              <a:t>	Feels </a:t>
            </a:r>
            <a:r>
              <a:rPr lang="en-US" sz="1600" dirty="0"/>
              <a:t>SOB, </a:t>
            </a:r>
            <a:r>
              <a:rPr lang="en-US" sz="1600" dirty="0" smtClean="0"/>
              <a:t>also </a:t>
            </a:r>
            <a:r>
              <a:rPr lang="en-US" sz="1600" dirty="0"/>
              <a:t>chest pressure – </a:t>
            </a:r>
            <a:r>
              <a:rPr lang="en-US" sz="1600" dirty="0">
                <a:solidFill>
                  <a:srgbClr val="FF0000"/>
                </a:solidFill>
              </a:rPr>
              <a:t>transport</a:t>
            </a:r>
            <a:r>
              <a:rPr lang="en-US" sz="1600" dirty="0"/>
              <a:t> </a:t>
            </a:r>
            <a:r>
              <a:rPr lang="en-US" sz="1600" dirty="0" smtClean="0"/>
              <a:t>for shortness of breath.</a:t>
            </a:r>
            <a:endParaRPr lang="en-US" sz="1600" dirty="0"/>
          </a:p>
          <a:p>
            <a:pPr marL="342900" indent="-342900">
              <a:buFont typeface="+mj-lt"/>
              <a:buAutoNum type="arabicPeriod"/>
              <a:defRPr/>
            </a:pPr>
            <a:r>
              <a:rPr lang="en-US" sz="1600" dirty="0"/>
              <a:t>June 29</a:t>
            </a:r>
            <a:r>
              <a:rPr lang="en-US" sz="1600" baseline="30000" dirty="0"/>
              <a:t>th</a:t>
            </a:r>
            <a:r>
              <a:rPr lang="en-US" sz="1600" dirty="0"/>
              <a:t> – </a:t>
            </a:r>
            <a:r>
              <a:rPr lang="en-US" sz="1600" dirty="0" smtClean="0"/>
              <a:t>	Saying had </a:t>
            </a:r>
            <a:r>
              <a:rPr lang="en-US" sz="1600" dirty="0"/>
              <a:t>a CVA while sleeping – </a:t>
            </a:r>
            <a:r>
              <a:rPr lang="en-US" sz="1600" dirty="0">
                <a:solidFill>
                  <a:srgbClr val="FF0000"/>
                </a:solidFill>
              </a:rPr>
              <a:t>transport</a:t>
            </a:r>
            <a:r>
              <a:rPr lang="en-US" sz="1600" dirty="0"/>
              <a:t> </a:t>
            </a:r>
            <a:r>
              <a:rPr lang="en-US" sz="1600" dirty="0" smtClean="0"/>
              <a:t>for </a:t>
            </a:r>
            <a:r>
              <a:rPr lang="en-US" sz="1600" dirty="0"/>
              <a:t>suspected </a:t>
            </a:r>
            <a:r>
              <a:rPr lang="en-US" sz="1600" dirty="0" smtClean="0"/>
              <a:t>CVA.</a:t>
            </a:r>
            <a:endParaRPr lang="en-US" sz="1600" dirty="0"/>
          </a:p>
          <a:p>
            <a:pPr marL="342900" indent="-342900">
              <a:buFont typeface="+mj-lt"/>
              <a:buAutoNum type="arabicPeriod"/>
              <a:defRPr/>
            </a:pPr>
            <a:r>
              <a:rPr lang="en-US" sz="1600" dirty="0"/>
              <a:t>July 6</a:t>
            </a:r>
            <a:r>
              <a:rPr lang="en-US" sz="1600" baseline="30000" dirty="0"/>
              <a:t>th</a:t>
            </a:r>
            <a:r>
              <a:rPr lang="en-US" sz="1600" dirty="0"/>
              <a:t> – </a:t>
            </a:r>
            <a:r>
              <a:rPr lang="en-US" sz="1600" dirty="0" smtClean="0"/>
              <a:t>	C/O </a:t>
            </a:r>
            <a:r>
              <a:rPr lang="en-US" sz="1600" dirty="0"/>
              <a:t>SOB, thinks BS high – out of testing </a:t>
            </a:r>
            <a:r>
              <a:rPr lang="en-US" sz="1600" dirty="0" smtClean="0"/>
              <a:t>supplies, no transport.</a:t>
            </a:r>
            <a:endParaRPr lang="en-US" sz="1600" dirty="0"/>
          </a:p>
          <a:p>
            <a:pPr marL="342900" indent="-342900">
              <a:buFont typeface="+mj-lt"/>
              <a:buAutoNum type="arabicPeriod"/>
              <a:defRPr/>
            </a:pPr>
            <a:r>
              <a:rPr lang="en-US" sz="1600" dirty="0"/>
              <a:t>July 8</a:t>
            </a:r>
            <a:r>
              <a:rPr lang="en-US" sz="1600" baseline="30000" dirty="0"/>
              <a:t>th</a:t>
            </a:r>
            <a:r>
              <a:rPr lang="en-US" sz="1600" dirty="0"/>
              <a:t> – </a:t>
            </a:r>
            <a:r>
              <a:rPr lang="en-US" sz="1600" dirty="0" smtClean="0"/>
              <a:t>	Felt </a:t>
            </a:r>
            <a:r>
              <a:rPr lang="en-US" sz="1600" dirty="0"/>
              <a:t>pain in back of head, slurring speech – </a:t>
            </a:r>
            <a:r>
              <a:rPr lang="en-US" sz="1600" dirty="0">
                <a:solidFill>
                  <a:srgbClr val="FF0000"/>
                </a:solidFill>
              </a:rPr>
              <a:t>transport</a:t>
            </a:r>
            <a:r>
              <a:rPr lang="en-US" sz="1600" dirty="0"/>
              <a:t> </a:t>
            </a:r>
            <a:r>
              <a:rPr lang="en-US" sz="1600" dirty="0" smtClean="0"/>
              <a:t>Other neurologic.                   									     </a:t>
            </a:r>
            <a:r>
              <a:rPr lang="en-US" sz="1600" dirty="0" smtClean="0">
                <a:solidFill>
                  <a:srgbClr val="FF0000"/>
                </a:solidFill>
              </a:rPr>
              <a:t>(FIRE CREWS REALIZED AT THIS POINT THIS WAS A RECURRENT PT.) </a:t>
            </a:r>
            <a:endParaRPr lang="en-US" sz="1600" dirty="0">
              <a:solidFill>
                <a:srgbClr val="FF0000"/>
              </a:solidFill>
            </a:endParaRPr>
          </a:p>
          <a:p>
            <a:pPr marL="342900" indent="-342900">
              <a:buFont typeface="+mj-lt"/>
              <a:buAutoNum type="arabicPeriod"/>
              <a:defRPr/>
            </a:pPr>
            <a:endParaRPr lang="en-US" sz="1600" dirty="0" smtClean="0"/>
          </a:p>
          <a:p>
            <a:pPr marL="342900" indent="-342900">
              <a:buFont typeface="+mj-lt"/>
              <a:buAutoNum type="arabicPeriod"/>
              <a:defRPr/>
            </a:pPr>
            <a:r>
              <a:rPr lang="en-US" sz="1600" dirty="0" smtClean="0"/>
              <a:t>July </a:t>
            </a:r>
            <a:r>
              <a:rPr lang="en-US" sz="1600" dirty="0"/>
              <a:t>20</a:t>
            </a:r>
            <a:r>
              <a:rPr lang="en-US" sz="1600" baseline="30000" dirty="0"/>
              <a:t>th</a:t>
            </a:r>
            <a:r>
              <a:rPr lang="en-US" sz="1600" dirty="0"/>
              <a:t> – </a:t>
            </a:r>
            <a:r>
              <a:rPr lang="en-US" sz="1600" dirty="0" smtClean="0"/>
              <a:t>	C/O </a:t>
            </a:r>
            <a:r>
              <a:rPr lang="en-US" sz="1600" dirty="0"/>
              <a:t>left sided weakness, thinks cardiac related – </a:t>
            </a:r>
            <a:r>
              <a:rPr lang="en-US" sz="1600" dirty="0">
                <a:solidFill>
                  <a:srgbClr val="FF0000"/>
                </a:solidFill>
              </a:rPr>
              <a:t>transport</a:t>
            </a:r>
            <a:r>
              <a:rPr lang="en-US" sz="1600" dirty="0"/>
              <a:t> </a:t>
            </a:r>
            <a:r>
              <a:rPr lang="en-US" sz="1600" dirty="0" smtClean="0"/>
              <a:t>for “other illness”.</a:t>
            </a:r>
            <a:endParaRPr lang="en-US" sz="1600" dirty="0"/>
          </a:p>
          <a:p>
            <a:pPr marL="342900" indent="-342900">
              <a:buFont typeface="+mj-lt"/>
              <a:buAutoNum type="arabicPeriod"/>
              <a:defRPr/>
            </a:pPr>
            <a:r>
              <a:rPr lang="en-US" sz="1600" dirty="0"/>
              <a:t>July 21</a:t>
            </a:r>
            <a:r>
              <a:rPr lang="en-US" sz="1600" baseline="30000" dirty="0"/>
              <a:t>st</a:t>
            </a:r>
            <a:r>
              <a:rPr lang="en-US" sz="1600" dirty="0"/>
              <a:t> – </a:t>
            </a:r>
            <a:r>
              <a:rPr lang="en-US" sz="1600" dirty="0" smtClean="0"/>
              <a:t>	Abdominal </a:t>
            </a:r>
            <a:r>
              <a:rPr lang="en-US" sz="1600" dirty="0"/>
              <a:t>pain, left sided weakness – </a:t>
            </a:r>
            <a:r>
              <a:rPr lang="en-US" sz="1600" dirty="0">
                <a:solidFill>
                  <a:srgbClr val="FF0000"/>
                </a:solidFill>
              </a:rPr>
              <a:t>transport</a:t>
            </a:r>
            <a:r>
              <a:rPr lang="en-US" sz="1600" dirty="0"/>
              <a:t> </a:t>
            </a:r>
            <a:r>
              <a:rPr lang="en-US" sz="1600" dirty="0" smtClean="0"/>
              <a:t>for </a:t>
            </a:r>
            <a:r>
              <a:rPr lang="en-US" sz="1600" dirty="0"/>
              <a:t>suspected </a:t>
            </a:r>
            <a:r>
              <a:rPr lang="en-US" sz="1600" dirty="0" smtClean="0"/>
              <a:t>CVA.</a:t>
            </a:r>
            <a:endParaRPr lang="en-US" sz="1600" dirty="0"/>
          </a:p>
          <a:p>
            <a:pPr marL="342900" indent="-342900">
              <a:buFont typeface="+mj-lt"/>
              <a:buAutoNum type="arabicPeriod"/>
              <a:defRPr/>
            </a:pPr>
            <a:r>
              <a:rPr lang="en-US" sz="1600" dirty="0"/>
              <a:t>July 29</a:t>
            </a:r>
            <a:r>
              <a:rPr lang="en-US" sz="1600" baseline="30000" dirty="0"/>
              <a:t>th</a:t>
            </a:r>
            <a:r>
              <a:rPr lang="en-US" sz="1600" dirty="0"/>
              <a:t> </a:t>
            </a:r>
            <a:r>
              <a:rPr lang="en-US" sz="1600" dirty="0" smtClean="0"/>
              <a:t> – 	Abdominal </a:t>
            </a:r>
            <a:r>
              <a:rPr lang="en-US" sz="1600" dirty="0"/>
              <a:t>pain, chills clammy, unk BLS – no </a:t>
            </a:r>
            <a:r>
              <a:rPr lang="en-US" sz="1600" dirty="0" smtClean="0"/>
              <a:t>strips, no transport.</a:t>
            </a:r>
            <a:endParaRPr lang="en-US" sz="1600" dirty="0"/>
          </a:p>
          <a:p>
            <a:pPr marL="342900" indent="-342900">
              <a:buFont typeface="+mj-lt"/>
              <a:buAutoNum type="arabicPeriod"/>
              <a:defRPr/>
            </a:pPr>
            <a:r>
              <a:rPr lang="en-US" sz="1600" dirty="0"/>
              <a:t>August 1</a:t>
            </a:r>
            <a:r>
              <a:rPr lang="en-US" sz="1600" baseline="30000" dirty="0"/>
              <a:t>st</a:t>
            </a:r>
            <a:r>
              <a:rPr lang="en-US" sz="1600" dirty="0"/>
              <a:t>  </a:t>
            </a:r>
            <a:r>
              <a:rPr lang="en-US" sz="1600" dirty="0" smtClean="0"/>
              <a:t>– 	Thinks </a:t>
            </a:r>
            <a:r>
              <a:rPr lang="en-US" sz="1600" dirty="0"/>
              <a:t>had another stroke last </a:t>
            </a:r>
            <a:r>
              <a:rPr lang="en-US" sz="1600" dirty="0" smtClean="0"/>
              <a:t>night – </a:t>
            </a:r>
            <a:r>
              <a:rPr lang="en-US" sz="1600" dirty="0"/>
              <a:t>n</a:t>
            </a:r>
            <a:r>
              <a:rPr lang="en-US" sz="1600" dirty="0" smtClean="0"/>
              <a:t>o transport.</a:t>
            </a:r>
            <a:endParaRPr lang="en-US" sz="1600" dirty="0"/>
          </a:p>
          <a:p>
            <a:pPr marL="342900" indent="-342900">
              <a:buFont typeface="+mj-lt"/>
              <a:buAutoNum type="arabicPeriod"/>
              <a:defRPr/>
            </a:pPr>
            <a:r>
              <a:rPr lang="en-US" sz="1600" dirty="0"/>
              <a:t>August </a:t>
            </a:r>
            <a:r>
              <a:rPr lang="en-US" sz="1600" dirty="0" smtClean="0"/>
              <a:t>1</a:t>
            </a:r>
            <a:r>
              <a:rPr lang="en-US" sz="1600" baseline="30000" dirty="0" smtClean="0"/>
              <a:t>st</a:t>
            </a:r>
            <a:r>
              <a:rPr lang="en-US" sz="1600" dirty="0" smtClean="0"/>
              <a:t> </a:t>
            </a:r>
            <a:r>
              <a:rPr lang="en-US" sz="1600" dirty="0"/>
              <a:t>– </a:t>
            </a:r>
            <a:r>
              <a:rPr lang="en-US" sz="1600" dirty="0" smtClean="0"/>
              <a:t>	Reports of another </a:t>
            </a:r>
            <a:r>
              <a:rPr lang="en-US" sz="1600" dirty="0"/>
              <a:t>stroke last </a:t>
            </a:r>
            <a:r>
              <a:rPr lang="en-US" sz="1600" dirty="0" smtClean="0"/>
              <a:t>night – </a:t>
            </a:r>
            <a:r>
              <a:rPr lang="en-US" sz="1600" dirty="0" smtClean="0">
                <a:solidFill>
                  <a:srgbClr val="FF0000"/>
                </a:solidFill>
              </a:rPr>
              <a:t>transport</a:t>
            </a:r>
            <a:r>
              <a:rPr lang="en-US" sz="1600" dirty="0" smtClean="0"/>
              <a:t> for </a:t>
            </a:r>
            <a:r>
              <a:rPr lang="en-US" sz="1600" dirty="0"/>
              <a:t>suspected </a:t>
            </a:r>
            <a:r>
              <a:rPr lang="en-US" sz="1600" dirty="0" smtClean="0"/>
              <a:t>CVA.</a:t>
            </a:r>
            <a:endParaRPr lang="en-US" sz="1600" dirty="0"/>
          </a:p>
          <a:p>
            <a:pPr marL="342900" indent="-342900">
              <a:buFont typeface="+mj-lt"/>
              <a:buAutoNum type="arabicPeriod"/>
              <a:defRPr/>
            </a:pPr>
            <a:r>
              <a:rPr lang="en-US" sz="1600" dirty="0"/>
              <a:t>August 9</a:t>
            </a:r>
            <a:r>
              <a:rPr lang="en-US" sz="1600" baseline="30000" dirty="0"/>
              <a:t>th</a:t>
            </a:r>
            <a:r>
              <a:rPr lang="en-US" sz="1600" dirty="0"/>
              <a:t> – </a:t>
            </a:r>
            <a:r>
              <a:rPr lang="en-US" sz="1600" dirty="0" smtClean="0"/>
              <a:t>	Feeling </a:t>
            </a:r>
            <a:r>
              <a:rPr lang="en-US" sz="1600" dirty="0"/>
              <a:t>disoriented, several mini strokes – </a:t>
            </a:r>
            <a:r>
              <a:rPr lang="en-US" sz="1600" dirty="0" smtClean="0"/>
              <a:t>No transport.</a:t>
            </a:r>
            <a:endParaRPr lang="en-US" sz="1600" dirty="0"/>
          </a:p>
          <a:p>
            <a:pPr marL="342900" indent="-342900">
              <a:buFont typeface="+mj-lt"/>
              <a:buAutoNum type="arabicPeriod"/>
              <a:defRPr/>
            </a:pPr>
            <a:r>
              <a:rPr lang="en-US" sz="1600" dirty="0"/>
              <a:t>August 26</a:t>
            </a:r>
            <a:r>
              <a:rPr lang="en-US" sz="1600" baseline="30000" dirty="0"/>
              <a:t>th</a:t>
            </a:r>
            <a:r>
              <a:rPr lang="en-US" sz="1600" dirty="0"/>
              <a:t> </a:t>
            </a:r>
            <a:r>
              <a:rPr lang="en-US" sz="1600" dirty="0" smtClean="0"/>
              <a:t>– 	Thinks they had </a:t>
            </a:r>
            <a:r>
              <a:rPr lang="en-US" sz="1600" dirty="0"/>
              <a:t>another stroke, </a:t>
            </a:r>
            <a:r>
              <a:rPr lang="en-US" sz="1600" dirty="0" smtClean="0"/>
              <a:t>head </a:t>
            </a:r>
            <a:r>
              <a:rPr lang="en-US" sz="1600" dirty="0"/>
              <a:t>feels </a:t>
            </a:r>
            <a:r>
              <a:rPr lang="en-US" sz="1600" dirty="0" smtClean="0"/>
              <a:t>strange. No </a:t>
            </a:r>
            <a:r>
              <a:rPr lang="en-US" sz="1600" dirty="0"/>
              <a:t>transport.</a:t>
            </a:r>
          </a:p>
          <a:p>
            <a:pPr marL="342900" indent="-342900">
              <a:defRPr/>
            </a:pPr>
            <a:r>
              <a:rPr lang="en-US" sz="1600" dirty="0"/>
              <a:t>17. </a:t>
            </a:r>
            <a:r>
              <a:rPr lang="en-US" sz="1600" dirty="0" smtClean="0"/>
              <a:t>Sept. </a:t>
            </a:r>
            <a:r>
              <a:rPr lang="en-US" sz="1600" dirty="0"/>
              <a:t>2</a:t>
            </a:r>
            <a:r>
              <a:rPr lang="en-US" sz="1600" baseline="30000" dirty="0"/>
              <a:t>nd</a:t>
            </a:r>
            <a:r>
              <a:rPr lang="en-US" sz="1600" dirty="0"/>
              <a:t> – </a:t>
            </a:r>
            <a:r>
              <a:rPr lang="en-US" sz="1600" dirty="0" smtClean="0"/>
              <a:t>	Dizziness </a:t>
            </a:r>
            <a:r>
              <a:rPr lang="en-US" sz="1600" dirty="0"/>
              <a:t>– no transport pt </a:t>
            </a:r>
            <a:r>
              <a:rPr lang="en-US" sz="1600" dirty="0" smtClean="0"/>
              <a:t>refused.</a:t>
            </a:r>
            <a:endParaRPr lang="en-US" sz="1600" dirty="0"/>
          </a:p>
          <a:p>
            <a:pPr marL="342900" indent="-342900">
              <a:defRPr/>
            </a:pPr>
            <a:r>
              <a:rPr lang="en-US" sz="1600" dirty="0"/>
              <a:t>18. </a:t>
            </a:r>
            <a:r>
              <a:rPr lang="en-US" sz="1600" dirty="0" smtClean="0"/>
              <a:t>Sept. </a:t>
            </a:r>
            <a:r>
              <a:rPr lang="en-US" sz="1600" dirty="0"/>
              <a:t>4</a:t>
            </a:r>
            <a:r>
              <a:rPr lang="en-US" sz="1600" baseline="30000" dirty="0"/>
              <a:t>th</a:t>
            </a:r>
            <a:r>
              <a:rPr lang="en-US" sz="1600" dirty="0"/>
              <a:t> – </a:t>
            </a:r>
            <a:r>
              <a:rPr lang="en-US" sz="1600" dirty="0" smtClean="0"/>
              <a:t>	RHR</a:t>
            </a:r>
            <a:r>
              <a:rPr lang="en-US" sz="1600" dirty="0"/>
              <a:t>, dizzy all day yesterday, feels near syncope – </a:t>
            </a:r>
            <a:r>
              <a:rPr lang="en-US" sz="1600" dirty="0" smtClean="0">
                <a:solidFill>
                  <a:srgbClr val="FF0000"/>
                </a:solidFill>
              </a:rPr>
              <a:t>transported</a:t>
            </a:r>
            <a:r>
              <a:rPr lang="en-US" sz="1600" dirty="0" smtClean="0"/>
              <a:t>.</a:t>
            </a:r>
          </a:p>
          <a:p>
            <a:pPr>
              <a:defRPr/>
            </a:pPr>
            <a:r>
              <a:rPr lang="en-US" sz="2800" dirty="0" smtClean="0">
                <a:solidFill>
                  <a:srgbClr val="FF0000"/>
                </a:solidFill>
              </a:rPr>
              <a:t>   </a:t>
            </a:r>
          </a:p>
          <a:p>
            <a:pPr>
              <a:defRPr/>
            </a:pPr>
            <a:r>
              <a:rPr lang="en-US" sz="2800" dirty="0" smtClean="0">
                <a:solidFill>
                  <a:srgbClr val="FF0000"/>
                </a:solidFill>
              </a:rPr>
              <a:t> 12 out of the 18 times this patient is transported!</a:t>
            </a:r>
            <a:endParaRPr lang="en-US" sz="2800" dirty="0">
              <a:solidFill>
                <a:srgbClr val="FF0000"/>
              </a:solidFill>
            </a:endParaRPr>
          </a:p>
          <a:p>
            <a:pPr>
              <a:defRPr/>
            </a:pP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457200" y="609601"/>
            <a:ext cx="8382000" cy="461665"/>
          </a:xfrm>
          <a:prstGeom prst="rect">
            <a:avLst/>
          </a:prstGeom>
          <a:noFill/>
          <a:ln w="9525">
            <a:noFill/>
            <a:miter lim="800000"/>
            <a:headEnd/>
            <a:tailEnd/>
          </a:ln>
        </p:spPr>
        <p:txBody>
          <a:bodyPr>
            <a:spAutoFit/>
          </a:bodyPr>
          <a:lstStyle/>
          <a:p>
            <a:r>
              <a:rPr lang="en-US" sz="2400" dirty="0">
                <a:solidFill>
                  <a:schemeClr val="accent1"/>
                </a:solidFill>
              </a:rPr>
              <a:t>What finally stopped this persons need for the 911 system?</a:t>
            </a:r>
          </a:p>
        </p:txBody>
      </p:sp>
      <p:sp>
        <p:nvSpPr>
          <p:cNvPr id="18435" name="TextBox 4"/>
          <p:cNvSpPr txBox="1">
            <a:spLocks noChangeArrowheads="1"/>
          </p:cNvSpPr>
          <p:nvPr/>
        </p:nvSpPr>
        <p:spPr bwMode="auto">
          <a:xfrm>
            <a:off x="1143000" y="1676401"/>
            <a:ext cx="6477000" cy="2586038"/>
          </a:xfrm>
          <a:prstGeom prst="rect">
            <a:avLst/>
          </a:prstGeom>
          <a:noFill/>
          <a:ln w="9525">
            <a:noFill/>
            <a:miter lim="800000"/>
            <a:headEnd/>
            <a:tailEnd/>
          </a:ln>
        </p:spPr>
        <p:txBody>
          <a:bodyPr>
            <a:spAutoFit/>
          </a:bodyPr>
          <a:lstStyle/>
          <a:p>
            <a:pPr lvl="1">
              <a:buFont typeface="Wingdings" pitchFamily="2" charset="2"/>
              <a:buChar char="Ø"/>
            </a:pPr>
            <a:r>
              <a:rPr lang="en-US" dirty="0"/>
              <a:t>    She was given information educating her on various  	symptoms related to her illnesses and when to be     	concerned.</a:t>
            </a:r>
          </a:p>
          <a:p>
            <a:pPr>
              <a:buFont typeface="Wingdings" pitchFamily="2" charset="2"/>
              <a:buChar char="Ø"/>
            </a:pPr>
            <a:endParaRPr lang="en-US" dirty="0"/>
          </a:p>
          <a:p>
            <a:pPr lvl="1">
              <a:buFont typeface="Wingdings" pitchFamily="2" charset="2"/>
              <a:buChar char="Ø"/>
            </a:pPr>
            <a:r>
              <a:rPr lang="en-US" dirty="0"/>
              <a:t>     She was set up with a low cost medication program</a:t>
            </a:r>
          </a:p>
          <a:p>
            <a:pPr>
              <a:buFont typeface="Wingdings" pitchFamily="2" charset="2"/>
              <a:buChar char="Ø"/>
            </a:pPr>
            <a:endParaRPr lang="en-US" dirty="0"/>
          </a:p>
          <a:p>
            <a:pPr lvl="1">
              <a:buFont typeface="Wingdings" pitchFamily="2" charset="2"/>
              <a:buChar char="Ø"/>
            </a:pPr>
            <a:r>
              <a:rPr lang="en-US" dirty="0"/>
              <a:t>     She received blood sugar test strips and was  	educated on how to use them and how to read the 	results of her blood sugar tests.</a:t>
            </a:r>
          </a:p>
        </p:txBody>
      </p:sp>
      <p:sp>
        <p:nvSpPr>
          <p:cNvPr id="18436" name="TextBox 5"/>
          <p:cNvSpPr txBox="1">
            <a:spLocks noChangeArrowheads="1"/>
          </p:cNvSpPr>
          <p:nvPr/>
        </p:nvSpPr>
        <p:spPr bwMode="auto">
          <a:xfrm>
            <a:off x="914400" y="4724400"/>
            <a:ext cx="7086600" cy="1200329"/>
          </a:xfrm>
          <a:prstGeom prst="rect">
            <a:avLst/>
          </a:prstGeom>
          <a:noFill/>
          <a:ln w="9525">
            <a:noFill/>
            <a:miter lim="800000"/>
            <a:headEnd/>
            <a:tailEnd/>
          </a:ln>
        </p:spPr>
        <p:txBody>
          <a:bodyPr>
            <a:spAutoFit/>
          </a:bodyPr>
          <a:lstStyle/>
          <a:p>
            <a:r>
              <a:rPr lang="en-US" sz="2400" dirty="0">
                <a:solidFill>
                  <a:schemeClr val="accent1"/>
                </a:solidFill>
              </a:rPr>
              <a:t>Unfortunately for her it took several months of self research and self initiative to locate her needed resources and to obtain her medications.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04801"/>
            <a:ext cx="7315200" cy="74771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483" name="TextBox 4"/>
          <p:cNvSpPr txBox="1">
            <a:spLocks noChangeArrowheads="1"/>
          </p:cNvSpPr>
          <p:nvPr/>
        </p:nvSpPr>
        <p:spPr bwMode="auto">
          <a:xfrm>
            <a:off x="762000" y="457201"/>
            <a:ext cx="6934200" cy="480131"/>
          </a:xfrm>
          <a:prstGeom prst="rect">
            <a:avLst/>
          </a:prstGeom>
          <a:noFill/>
          <a:ln w="9525">
            <a:noFill/>
            <a:miter lim="800000"/>
            <a:headEnd/>
            <a:tailEnd/>
          </a:ln>
        </p:spPr>
        <p:txBody>
          <a:bodyPr>
            <a:spAutoFit/>
          </a:bodyPr>
          <a:lstStyle/>
          <a:p>
            <a:pPr defTabSz="1244600">
              <a:lnSpc>
                <a:spcPct val="90000"/>
              </a:lnSpc>
              <a:spcAft>
                <a:spcPct val="35000"/>
              </a:spcAft>
            </a:pPr>
            <a:r>
              <a:rPr lang="en-US" sz="2800" dirty="0"/>
              <a:t>PATIENT REFERRAL PROGRAM</a:t>
            </a:r>
          </a:p>
        </p:txBody>
      </p:sp>
      <p:pic>
        <p:nvPicPr>
          <p:cNvPr id="3074" name="Picture 2"/>
          <p:cNvPicPr>
            <a:picLocks noChangeAspect="1" noChangeArrowheads="1"/>
          </p:cNvPicPr>
          <p:nvPr/>
        </p:nvPicPr>
        <p:blipFill>
          <a:blip r:embed="rId2" cstate="print"/>
          <a:srcRect/>
          <a:stretch>
            <a:fillRect/>
          </a:stretch>
        </p:blipFill>
        <p:spPr bwMode="auto">
          <a:xfrm>
            <a:off x="2057401" y="1295400"/>
            <a:ext cx="4060484"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6"/>
          <p:cNvGrpSpPr>
            <a:grpSpLocks/>
          </p:cNvGrpSpPr>
          <p:nvPr/>
        </p:nvGrpSpPr>
        <p:grpSpPr bwMode="auto">
          <a:xfrm>
            <a:off x="533400" y="609601"/>
            <a:ext cx="7239000" cy="747713"/>
            <a:chOff x="0" y="0"/>
            <a:chExt cx="6612583" cy="748302"/>
          </a:xfrm>
        </p:grpSpPr>
        <p:sp>
          <p:nvSpPr>
            <p:cNvPr id="8" name="Rounded Rectangle 7"/>
            <p:cNvSpPr/>
            <p:nvPr/>
          </p:nvSpPr>
          <p:spPr>
            <a:xfrm>
              <a:off x="0" y="0"/>
              <a:ext cx="6612583" cy="7483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6254" y="36542"/>
              <a:ext cx="6540077" cy="675218"/>
            </a:xfrm>
            <a:prstGeom prst="rect">
              <a:avLst/>
            </a:prstGeom>
          </p:spPr>
          <p:style>
            <a:lnRef idx="0">
              <a:scrgbClr r="0" g="0" b="0"/>
            </a:lnRef>
            <a:fillRef idx="0">
              <a:scrgbClr r="0" g="0" b="0"/>
            </a:fillRef>
            <a:effectRef idx="0">
              <a:scrgbClr r="0" g="0" b="0"/>
            </a:effectRef>
            <a:fontRef idx="minor">
              <a:schemeClr val="lt1"/>
            </a:fontRef>
          </p:style>
          <p:txBody>
            <a:bodyPr lIns="203629" tIns="0" rIns="203629" bIns="0" spcCol="1270" anchor="ctr"/>
            <a:lstStyle/>
            <a:p>
              <a:pPr defTabSz="1244600">
                <a:lnSpc>
                  <a:spcPct val="90000"/>
                </a:lnSpc>
                <a:spcAft>
                  <a:spcPct val="35000"/>
                </a:spcAft>
                <a:defRPr/>
              </a:pPr>
              <a:r>
                <a:rPr lang="en-US" sz="2800" dirty="0"/>
                <a:t>INCIDENT REPORTING SYSTEM</a:t>
              </a:r>
            </a:p>
          </p:txBody>
        </p:sp>
      </p:grpSp>
      <p:pic>
        <p:nvPicPr>
          <p:cNvPr id="21507" name="Picture 1"/>
          <p:cNvPicPr>
            <a:picLocks noChangeAspect="1" noChangeArrowheads="1"/>
          </p:cNvPicPr>
          <p:nvPr/>
        </p:nvPicPr>
        <p:blipFill>
          <a:blip r:embed="rId2" cstate="print"/>
          <a:srcRect/>
          <a:stretch>
            <a:fillRect/>
          </a:stretch>
        </p:blipFill>
        <p:spPr bwMode="auto">
          <a:xfrm>
            <a:off x="1295400" y="2209800"/>
            <a:ext cx="59436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133600"/>
            <a:ext cx="9601200" cy="738664"/>
          </a:xfrm>
          <a:prstGeom prst="rect">
            <a:avLst/>
          </a:prstGeom>
          <a:noFill/>
        </p:spPr>
        <p:txBody>
          <a:bodyPr>
            <a:spAutoFit/>
          </a:bodyPr>
          <a:lstStyle/>
          <a:p>
            <a:pPr>
              <a:defRPr/>
            </a:pPr>
            <a:r>
              <a:rPr lang="en-US" sz="1400" dirty="0"/>
              <a:t>              </a:t>
            </a:r>
          </a:p>
          <a:p>
            <a:pPr>
              <a:defRPr/>
            </a:pPr>
            <a:endParaRPr lang="en-US" sz="1400" b="1" dirty="0"/>
          </a:p>
          <a:p>
            <a:pPr>
              <a:defRPr/>
            </a:pPr>
            <a:r>
              <a:rPr lang="en-US" sz="1400" dirty="0" smtClean="0"/>
              <a:t>  </a:t>
            </a:r>
            <a:endParaRPr lang="en-US" sz="1400" b="1" i="1" dirty="0"/>
          </a:p>
        </p:txBody>
      </p:sp>
      <p:sp>
        <p:nvSpPr>
          <p:cNvPr id="22531" name="TextBox 4"/>
          <p:cNvSpPr txBox="1">
            <a:spLocks noChangeArrowheads="1"/>
          </p:cNvSpPr>
          <p:nvPr/>
        </p:nvSpPr>
        <p:spPr bwMode="auto">
          <a:xfrm>
            <a:off x="304800" y="228601"/>
            <a:ext cx="4343400" cy="523220"/>
          </a:xfrm>
          <a:prstGeom prst="rect">
            <a:avLst/>
          </a:prstGeom>
          <a:noFill/>
          <a:ln w="9525">
            <a:noFill/>
            <a:miter lim="800000"/>
            <a:headEnd/>
            <a:tailEnd/>
          </a:ln>
        </p:spPr>
        <p:txBody>
          <a:bodyPr>
            <a:spAutoFit/>
          </a:bodyPr>
          <a:lstStyle/>
          <a:p>
            <a:r>
              <a:rPr lang="en-US" sz="2800" b="1" i="1" u="sng" dirty="0"/>
              <a:t>Sample Report</a:t>
            </a:r>
            <a:endParaRPr lang="en-US" sz="2800" dirty="0"/>
          </a:p>
        </p:txBody>
      </p:sp>
      <p:graphicFrame>
        <p:nvGraphicFramePr>
          <p:cNvPr id="2050" name="Object 2"/>
          <p:cNvGraphicFramePr>
            <a:graphicFrameLocks noChangeAspect="1"/>
          </p:cNvGraphicFramePr>
          <p:nvPr/>
        </p:nvGraphicFramePr>
        <p:xfrm>
          <a:off x="3200400" y="609600"/>
          <a:ext cx="4541837" cy="5878212"/>
        </p:xfrm>
        <a:graphic>
          <a:graphicData uri="http://schemas.openxmlformats.org/presentationml/2006/ole">
            <p:oleObj spid="_x0000_s2050" name="Acrobat Document" r:id="rId3" imgW="5829300" imgH="7543800" progId="AcroExch.Document.7">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304800" y="381000"/>
            <a:ext cx="8839200" cy="6678751"/>
          </a:xfrm>
          <a:prstGeom prst="rect">
            <a:avLst/>
          </a:prstGeom>
          <a:noFill/>
          <a:ln w="9525">
            <a:noFill/>
            <a:miter lim="800000"/>
            <a:headEnd/>
            <a:tailEnd/>
          </a:ln>
        </p:spPr>
        <p:txBody>
          <a:bodyPr>
            <a:spAutoFit/>
          </a:bodyPr>
          <a:lstStyle/>
          <a:p>
            <a:r>
              <a:rPr lang="en-US" sz="3200" b="1" dirty="0"/>
              <a:t>Anatomy of </a:t>
            </a:r>
            <a:r>
              <a:rPr lang="en-US" sz="3200" b="1" dirty="0" smtClean="0"/>
              <a:t>an </a:t>
            </a:r>
            <a:r>
              <a:rPr lang="en-US" sz="3200" b="1" dirty="0" smtClean="0">
                <a:solidFill>
                  <a:schemeClr val="accent1"/>
                </a:solidFill>
              </a:rPr>
              <a:t>FDCARES </a:t>
            </a:r>
            <a:r>
              <a:rPr lang="en-US" sz="3200" b="1" dirty="0"/>
              <a:t>Customer</a:t>
            </a:r>
            <a:r>
              <a:rPr lang="en-US" sz="3200" b="1" dirty="0">
                <a:solidFill>
                  <a:schemeClr val="accent1"/>
                </a:solidFill>
              </a:rPr>
              <a:t> </a:t>
            </a:r>
          </a:p>
          <a:p>
            <a:endParaRPr lang="en-US" b="1" dirty="0"/>
          </a:p>
          <a:p>
            <a:r>
              <a:rPr lang="en-US" dirty="0" smtClean="0"/>
              <a:t>FD </a:t>
            </a:r>
            <a:r>
              <a:rPr lang="en-US" dirty="0" smtClean="0"/>
              <a:t>responded to </a:t>
            </a:r>
            <a:r>
              <a:rPr lang="en-US" dirty="0" smtClean="0">
                <a:solidFill>
                  <a:schemeClr val="accent1"/>
                </a:solidFill>
              </a:rPr>
              <a:t>2</a:t>
            </a:r>
            <a:r>
              <a:rPr lang="en-US" dirty="0" smtClean="0"/>
              <a:t> </a:t>
            </a:r>
            <a:r>
              <a:rPr lang="en-US" dirty="0" smtClean="0"/>
              <a:t>911 </a:t>
            </a:r>
            <a:r>
              <a:rPr lang="en-US" dirty="0" smtClean="0"/>
              <a:t>incidents of </a:t>
            </a:r>
            <a:r>
              <a:rPr lang="en-US" dirty="0" smtClean="0"/>
              <a:t>a 76 Y.O</a:t>
            </a:r>
            <a:r>
              <a:rPr lang="en-US" dirty="0" smtClean="0"/>
              <a:t>. </a:t>
            </a:r>
            <a:r>
              <a:rPr lang="en-US" dirty="0" smtClean="0"/>
              <a:t>diabetic patient. </a:t>
            </a:r>
            <a:r>
              <a:rPr lang="en-US" dirty="0" smtClean="0"/>
              <a:t>F</a:t>
            </a:r>
            <a:r>
              <a:rPr lang="en-US" dirty="0" smtClean="0"/>
              <a:t>irefighters entered pt. into the FDCARES system and our IPC made contact.  After pt. evaluation a GRAT referral was made and Evergreen mental Health made contact.  An APS referral was also made with a </a:t>
            </a:r>
            <a:r>
              <a:rPr lang="en-US" dirty="0" smtClean="0"/>
              <a:t>M</a:t>
            </a:r>
            <a:r>
              <a:rPr lang="en-US" dirty="0" smtClean="0"/>
              <a:t>edicaid application &amp; COPES (Community Options Program Entry System) assistance requested.  Since the initial FDCARES visit the pt. receives:</a:t>
            </a:r>
          </a:p>
          <a:p>
            <a:r>
              <a:rPr lang="en-US" dirty="0" smtClean="0"/>
              <a:t>	</a:t>
            </a:r>
            <a:endParaRPr lang="en-US" dirty="0" smtClean="0"/>
          </a:p>
          <a:p>
            <a:r>
              <a:rPr lang="en-US" dirty="0" smtClean="0"/>
              <a:t>	</a:t>
            </a:r>
            <a:r>
              <a:rPr lang="en-US" dirty="0" smtClean="0"/>
              <a:t>1.	Home health services with a case manager</a:t>
            </a:r>
          </a:p>
          <a:p>
            <a:r>
              <a:rPr lang="en-US" dirty="0" smtClean="0"/>
              <a:t>	</a:t>
            </a:r>
            <a:r>
              <a:rPr lang="en-US" dirty="0" smtClean="0"/>
              <a:t>2.	Visiting nurse and mental health clinician</a:t>
            </a:r>
          </a:p>
          <a:p>
            <a:r>
              <a:rPr lang="en-US" dirty="0" smtClean="0"/>
              <a:t>	</a:t>
            </a:r>
            <a:r>
              <a:rPr lang="en-US" dirty="0" smtClean="0"/>
              <a:t>3.	Is eligible to receive free meals, specific with diabetic diet</a:t>
            </a:r>
          </a:p>
          <a:p>
            <a:r>
              <a:rPr lang="en-US" dirty="0" smtClean="0"/>
              <a:t>	</a:t>
            </a:r>
            <a:r>
              <a:rPr lang="en-US" dirty="0" smtClean="0"/>
              <a:t>4.	Assistance with bath aid</a:t>
            </a:r>
          </a:p>
          <a:p>
            <a:r>
              <a:rPr lang="en-US" dirty="0" smtClean="0"/>
              <a:t>	</a:t>
            </a:r>
            <a:r>
              <a:rPr lang="en-US" dirty="0" smtClean="0"/>
              <a:t>5.	Through COPES, a personal care attendant will be assigned to: </a:t>
            </a:r>
          </a:p>
          <a:p>
            <a:pPr lvl="3">
              <a:buFont typeface="Wingdings" pitchFamily="2" charset="2"/>
              <a:buChar char="Ø"/>
            </a:pPr>
            <a:r>
              <a:rPr lang="en-US" dirty="0" smtClean="0"/>
              <a:t>	Provide housekeeping assistance</a:t>
            </a:r>
          </a:p>
          <a:p>
            <a:pPr lvl="3">
              <a:buFont typeface="Wingdings" pitchFamily="2" charset="2"/>
              <a:buChar char="Ø"/>
            </a:pPr>
            <a:r>
              <a:rPr lang="en-US" dirty="0" smtClean="0"/>
              <a:t> </a:t>
            </a:r>
            <a:r>
              <a:rPr lang="en-US" dirty="0" smtClean="0"/>
              <a:t>	Provide shopping assistance</a:t>
            </a:r>
          </a:p>
          <a:p>
            <a:pPr lvl="3">
              <a:buFont typeface="Wingdings" pitchFamily="2" charset="2"/>
              <a:buChar char="Ø"/>
            </a:pPr>
            <a:r>
              <a:rPr lang="en-US" dirty="0" smtClean="0"/>
              <a:t> </a:t>
            </a:r>
            <a:r>
              <a:rPr lang="en-US" dirty="0" smtClean="0"/>
              <a:t>	Provide Assistance with meal preparation</a:t>
            </a:r>
          </a:p>
          <a:p>
            <a:pPr lvl="3">
              <a:buFont typeface="Wingdings" pitchFamily="2" charset="2"/>
              <a:buChar char="Ø"/>
            </a:pPr>
            <a:r>
              <a:rPr lang="en-US" dirty="0" smtClean="0"/>
              <a:t> </a:t>
            </a:r>
            <a:r>
              <a:rPr lang="en-US" dirty="0" smtClean="0"/>
              <a:t>	Provide assistance with medication management</a:t>
            </a:r>
          </a:p>
          <a:p>
            <a:pPr lvl="3">
              <a:buFont typeface="Wingdings" pitchFamily="2" charset="2"/>
              <a:buChar char="Ø"/>
            </a:pPr>
            <a:r>
              <a:rPr lang="en-US" dirty="0" smtClean="0"/>
              <a:t>	Increased this patients socialization</a:t>
            </a:r>
          </a:p>
          <a:p>
            <a:endParaRPr lang="en-US" dirty="0" smtClean="0"/>
          </a:p>
          <a:p>
            <a:r>
              <a:rPr lang="en-US" dirty="0" smtClean="0"/>
              <a:t>This patient </a:t>
            </a:r>
            <a:r>
              <a:rPr lang="en-US" dirty="0" smtClean="0">
                <a:solidFill>
                  <a:schemeClr val="accent1"/>
                </a:solidFill>
              </a:rPr>
              <a:t>HAS NOT NEEDED </a:t>
            </a:r>
            <a:r>
              <a:rPr lang="en-US" dirty="0" smtClean="0"/>
              <a:t>the 911 system since FDCARES interaction.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1"/>
            <a:ext cx="8305800" cy="830997"/>
          </a:xfrm>
          <a:prstGeom prst="rect">
            <a:avLst/>
          </a:prstGeom>
          <a:noFill/>
        </p:spPr>
        <p:txBody>
          <a:bodyPr>
            <a:spAutoFit/>
          </a:bodyPr>
          <a:lstStyle/>
          <a:p>
            <a:pPr>
              <a:defRPr/>
            </a:pP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OBJECTIVES &amp; </a:t>
            </a: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GOALS</a:t>
            </a:r>
          </a:p>
        </p:txBody>
      </p:sp>
      <p:sp>
        <p:nvSpPr>
          <p:cNvPr id="12291" name="TextBox 5"/>
          <p:cNvSpPr txBox="1">
            <a:spLocks noChangeArrowheads="1"/>
          </p:cNvSpPr>
          <p:nvPr/>
        </p:nvSpPr>
        <p:spPr bwMode="auto">
          <a:xfrm>
            <a:off x="533400" y="1066801"/>
            <a:ext cx="8001000" cy="5632311"/>
          </a:xfrm>
          <a:prstGeom prst="rect">
            <a:avLst/>
          </a:prstGeom>
          <a:noFill/>
          <a:ln w="9525">
            <a:noFill/>
            <a:miter lim="800000"/>
            <a:headEnd/>
            <a:tailEnd/>
          </a:ln>
        </p:spPr>
        <p:txBody>
          <a:bodyPr>
            <a:spAutoFit/>
          </a:bodyPr>
          <a:lstStyle/>
          <a:p>
            <a:pPr marL="342900" indent="-342900">
              <a:buFontTx/>
              <a:buAutoNum type="arabicPeriod"/>
            </a:pPr>
            <a:r>
              <a:rPr lang="en-US" dirty="0" smtClean="0"/>
              <a:t>Prevent injury and illness and provide for </a:t>
            </a:r>
            <a:r>
              <a:rPr lang="en-US" dirty="0"/>
              <a:t>a healthier </a:t>
            </a:r>
            <a:r>
              <a:rPr lang="en-US" dirty="0" smtClean="0"/>
              <a:t>community.</a:t>
            </a:r>
          </a:p>
          <a:p>
            <a:pPr marL="342900" indent="-342900">
              <a:buFontTx/>
              <a:buAutoNum type="arabicPeriod"/>
            </a:pPr>
            <a:endParaRPr lang="en-US" dirty="0"/>
          </a:p>
          <a:p>
            <a:pPr marL="342900" indent="-342900">
              <a:buFontTx/>
              <a:buAutoNum type="arabicPeriod"/>
            </a:pPr>
            <a:r>
              <a:rPr lang="en-US" dirty="0"/>
              <a:t>Ensure early identification </a:t>
            </a:r>
            <a:r>
              <a:rPr lang="en-US" dirty="0" smtClean="0"/>
              <a:t>of low acuity &amp; non-acute users of 911.</a:t>
            </a:r>
          </a:p>
          <a:p>
            <a:pPr marL="342900" indent="-342900">
              <a:buFontTx/>
              <a:buAutoNum type="arabicPeriod"/>
            </a:pPr>
            <a:endParaRPr lang="en-US" dirty="0"/>
          </a:p>
          <a:p>
            <a:pPr marL="342900" indent="-342900">
              <a:buFontTx/>
              <a:buAutoNum type="arabicPeriod"/>
            </a:pPr>
            <a:r>
              <a:rPr lang="en-US" dirty="0"/>
              <a:t>Capture 100% of </a:t>
            </a:r>
            <a:r>
              <a:rPr lang="en-US" dirty="0" smtClean="0"/>
              <a:t>citizens that </a:t>
            </a:r>
            <a:r>
              <a:rPr lang="en-US" dirty="0"/>
              <a:t>would benefit </a:t>
            </a:r>
            <a:r>
              <a:rPr lang="en-US" dirty="0" smtClean="0"/>
              <a:t>from </a:t>
            </a:r>
            <a:r>
              <a:rPr lang="en-US" dirty="0"/>
              <a:t>fall prevention </a:t>
            </a:r>
            <a:r>
              <a:rPr lang="en-US" dirty="0" smtClean="0"/>
              <a:t>devices.</a:t>
            </a:r>
          </a:p>
          <a:p>
            <a:pPr marL="342900" indent="-342900">
              <a:buFontTx/>
              <a:buAutoNum type="arabicPeriod"/>
            </a:pPr>
            <a:endParaRPr lang="en-US" dirty="0"/>
          </a:p>
          <a:p>
            <a:pPr marL="342900" indent="-342900">
              <a:buFontTx/>
              <a:buAutoNum type="arabicPeriod"/>
            </a:pPr>
            <a:r>
              <a:rPr lang="en-US" dirty="0"/>
              <a:t>Provide direct contact with fall </a:t>
            </a:r>
            <a:r>
              <a:rPr lang="en-US" dirty="0" smtClean="0"/>
              <a:t>patients.</a:t>
            </a:r>
          </a:p>
          <a:p>
            <a:pPr marL="342900" indent="-342900">
              <a:buFontTx/>
              <a:buAutoNum type="arabicPeriod"/>
            </a:pPr>
            <a:endParaRPr lang="en-US" dirty="0"/>
          </a:p>
          <a:p>
            <a:pPr marL="342900" indent="-342900">
              <a:buFontTx/>
              <a:buAutoNum type="arabicPeriod"/>
            </a:pPr>
            <a:r>
              <a:rPr lang="en-US" dirty="0"/>
              <a:t>Provide after incident follow-up to citizens </a:t>
            </a:r>
            <a:r>
              <a:rPr lang="en-US" dirty="0" smtClean="0"/>
              <a:t>with non acute and low acuity, </a:t>
            </a:r>
            <a:r>
              <a:rPr lang="en-US" dirty="0"/>
              <a:t>repetitive type 911 incidents</a:t>
            </a:r>
            <a:r>
              <a:rPr lang="en-US" dirty="0" smtClean="0"/>
              <a:t>.</a:t>
            </a:r>
          </a:p>
          <a:p>
            <a:pPr marL="342900" indent="-342900">
              <a:buFontTx/>
              <a:buAutoNum type="arabicPeriod"/>
            </a:pPr>
            <a:endParaRPr lang="en-US" dirty="0"/>
          </a:p>
          <a:p>
            <a:pPr marL="342900" indent="-342900">
              <a:buFontTx/>
              <a:buAutoNum type="arabicPeriod"/>
            </a:pPr>
            <a:r>
              <a:rPr lang="en-US" dirty="0"/>
              <a:t>Develop a community connection </a:t>
            </a:r>
            <a:r>
              <a:rPr lang="en-US" dirty="0" smtClean="0"/>
              <a:t>for citizens, to social services. </a:t>
            </a:r>
          </a:p>
          <a:p>
            <a:pPr marL="342900" indent="-342900">
              <a:buFontTx/>
              <a:buAutoNum type="arabicPeriod"/>
            </a:pPr>
            <a:endParaRPr lang="en-US" dirty="0" smtClean="0"/>
          </a:p>
          <a:p>
            <a:pPr marL="342900" indent="-342900">
              <a:buFontTx/>
              <a:buAutoNum type="arabicPeriod"/>
            </a:pPr>
            <a:r>
              <a:rPr lang="en-US" dirty="0" smtClean="0"/>
              <a:t>Provide an alternative </a:t>
            </a:r>
            <a:r>
              <a:rPr lang="en-US" dirty="0"/>
              <a:t>resources to the 911 system</a:t>
            </a:r>
            <a:r>
              <a:rPr lang="en-US" dirty="0" smtClean="0"/>
              <a:t>.</a:t>
            </a:r>
          </a:p>
          <a:p>
            <a:pPr marL="342900" indent="-342900">
              <a:buFontTx/>
              <a:buAutoNum type="arabicPeriod"/>
            </a:pPr>
            <a:endParaRPr lang="en-US" dirty="0"/>
          </a:p>
          <a:p>
            <a:pPr marL="342900" indent="-342900">
              <a:buFontTx/>
              <a:buAutoNum type="arabicPeriod"/>
            </a:pPr>
            <a:r>
              <a:rPr lang="en-US" dirty="0" smtClean="0"/>
              <a:t>Slow the rate of increase of non acute and low acuity incidents. </a:t>
            </a:r>
          </a:p>
          <a:p>
            <a:pPr marL="342900" indent="-342900">
              <a:buFontTx/>
              <a:buAutoNum type="arabicPeriod"/>
            </a:pPr>
            <a:endParaRPr lang="en-US" dirty="0"/>
          </a:p>
          <a:p>
            <a:pPr marL="342900" indent="-342900">
              <a:buFontTx/>
              <a:buAutoNum type="arabicPeriod"/>
            </a:pPr>
            <a:r>
              <a:rPr lang="en-US" dirty="0"/>
              <a:t>Improve emergency apparatus reliability through incident reduction</a:t>
            </a:r>
            <a:r>
              <a:rPr lang="en-US" dirty="0" smtClean="0"/>
              <a:t>.</a:t>
            </a:r>
          </a:p>
          <a:p>
            <a:pPr marL="342900" indent="-342900">
              <a:buFontTx/>
              <a:buAutoNum type="arabicPeriod"/>
            </a:pPr>
            <a:endParaRPr lang="en-US" dirty="0"/>
          </a:p>
          <a:p>
            <a:pPr marL="342900" indent="-342900">
              <a:buFontTx/>
              <a:buAutoNum type="arabicPeriod"/>
            </a:pPr>
            <a:r>
              <a:rPr lang="en-US" dirty="0"/>
              <a:t>Improve response times for emergency apparatus.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04801"/>
            <a:ext cx="9220200" cy="707886"/>
          </a:xfrm>
          <a:prstGeom prst="rect">
            <a:avLst/>
          </a:prstGeom>
          <a:noFill/>
        </p:spPr>
        <p:txBody>
          <a:bodyPr>
            <a:spAutoFit/>
          </a:bodyPr>
          <a:lstStyle/>
          <a:p>
            <a:pP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ARE WE MAKING A DIFFERENCE?</a:t>
            </a:r>
          </a:p>
        </p:txBody>
      </p:sp>
      <p:sp>
        <p:nvSpPr>
          <p:cNvPr id="5" name="TextBox 4"/>
          <p:cNvSpPr txBox="1"/>
          <p:nvPr/>
        </p:nvSpPr>
        <p:spPr>
          <a:xfrm>
            <a:off x="914400" y="1447801"/>
            <a:ext cx="7315200" cy="1200329"/>
          </a:xfrm>
          <a:prstGeom prst="rect">
            <a:avLst/>
          </a:prstGeom>
          <a:noFill/>
        </p:spPr>
        <p:txBody>
          <a:bodyPr wrap="square" rtlCol="0">
            <a:spAutoFit/>
          </a:bodyPr>
          <a:lstStyle/>
          <a:p>
            <a:r>
              <a:rPr lang="en-US" dirty="0" smtClean="0"/>
              <a:t>Some areas of assistance are difficult to measure:</a:t>
            </a:r>
          </a:p>
          <a:p>
            <a:endParaRPr lang="en-US" dirty="0" smtClean="0"/>
          </a:p>
          <a:p>
            <a:r>
              <a:rPr lang="en-US" dirty="0" smtClean="0"/>
              <a:t> 	1.	How many debilitating injuries and early death    		related injuries were prevented?</a:t>
            </a:r>
            <a:endParaRPr lang="en-US" dirty="0"/>
          </a:p>
        </p:txBody>
      </p:sp>
      <p:sp>
        <p:nvSpPr>
          <p:cNvPr id="7" name="TextBox 6"/>
          <p:cNvSpPr txBox="1"/>
          <p:nvPr/>
        </p:nvSpPr>
        <p:spPr>
          <a:xfrm>
            <a:off x="914400" y="2819400"/>
            <a:ext cx="7315200" cy="1754326"/>
          </a:xfrm>
          <a:prstGeom prst="rect">
            <a:avLst/>
          </a:prstGeom>
          <a:noFill/>
        </p:spPr>
        <p:txBody>
          <a:bodyPr wrap="square" rtlCol="0">
            <a:spAutoFit/>
          </a:bodyPr>
          <a:lstStyle/>
          <a:p>
            <a:r>
              <a:rPr lang="en-US" dirty="0" smtClean="0"/>
              <a:t>Some assistance can be measured in appreciation and possibly by vote of the citizens on ballot issues:</a:t>
            </a:r>
          </a:p>
          <a:p>
            <a:endParaRPr lang="en-US" dirty="0" smtClean="0"/>
          </a:p>
          <a:p>
            <a:r>
              <a:rPr lang="en-US" dirty="0" smtClean="0"/>
              <a:t> 	2	Many of the citizens that we assist through the 		CARES program send in cards, thank you letters 		and donations to help to continue the program.</a:t>
            </a:r>
            <a:endParaRPr lang="en-US" dirty="0"/>
          </a:p>
        </p:txBody>
      </p:sp>
      <p:sp>
        <p:nvSpPr>
          <p:cNvPr id="8" name="TextBox 7"/>
          <p:cNvSpPr txBox="1"/>
          <p:nvPr/>
        </p:nvSpPr>
        <p:spPr>
          <a:xfrm>
            <a:off x="914400" y="5029200"/>
            <a:ext cx="7315200" cy="1477328"/>
          </a:xfrm>
          <a:prstGeom prst="rect">
            <a:avLst/>
          </a:prstGeom>
          <a:noFill/>
        </p:spPr>
        <p:txBody>
          <a:bodyPr wrap="square" rtlCol="0">
            <a:spAutoFit/>
          </a:bodyPr>
          <a:lstStyle/>
          <a:p>
            <a:r>
              <a:rPr lang="en-US" dirty="0" smtClean="0"/>
              <a:t>Some areas are measured with statistics:</a:t>
            </a:r>
          </a:p>
          <a:p>
            <a:endParaRPr lang="en-US" dirty="0" smtClean="0"/>
          </a:p>
          <a:p>
            <a:r>
              <a:rPr lang="en-US" dirty="0" smtClean="0"/>
              <a:t> 	3.	The reduction in low acuity / non acute type 			incidents from year to year compared to population 		growth?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09601"/>
            <a:ext cx="3505200" cy="584775"/>
          </a:xfrm>
          <a:prstGeom prst="rect">
            <a:avLst/>
          </a:prstGeom>
          <a:noFill/>
        </p:spPr>
        <p:txBody>
          <a:bodyPr wrap="square" rtlCol="0">
            <a:spAutoFit/>
          </a:bodyPr>
          <a:lstStyle/>
          <a:p>
            <a:r>
              <a:rPr lang="en-US" sz="3200" dirty="0" smtClean="0">
                <a:solidFill>
                  <a:srgbClr val="FF0000"/>
                </a:solidFill>
              </a:rPr>
              <a:t>SPONSORS</a:t>
            </a:r>
            <a:endParaRPr lang="en-US" sz="3200" dirty="0">
              <a:solidFill>
                <a:srgbClr val="FF0000"/>
              </a:solidFill>
            </a:endParaRPr>
          </a:p>
        </p:txBody>
      </p:sp>
      <p:sp>
        <p:nvSpPr>
          <p:cNvPr id="7" name="TextBox 6"/>
          <p:cNvSpPr txBox="1"/>
          <p:nvPr/>
        </p:nvSpPr>
        <p:spPr>
          <a:xfrm>
            <a:off x="1219200" y="1447800"/>
            <a:ext cx="7162800" cy="1754326"/>
          </a:xfrm>
          <a:prstGeom prst="rect">
            <a:avLst/>
          </a:prstGeom>
          <a:noFill/>
        </p:spPr>
        <p:txBody>
          <a:bodyPr wrap="square" rtlCol="0">
            <a:spAutoFit/>
          </a:bodyPr>
          <a:lstStyle/>
          <a:p>
            <a:r>
              <a:rPr lang="en-US" dirty="0" smtClean="0"/>
              <a:t>We have a number of </a:t>
            </a:r>
            <a:r>
              <a:rPr lang="en-US" dirty="0" smtClean="0"/>
              <a:t>sponsors </a:t>
            </a:r>
            <a:r>
              <a:rPr lang="en-US" dirty="0" smtClean="0"/>
              <a:t>within our community:  </a:t>
            </a:r>
          </a:p>
          <a:p>
            <a:pPr lvl="1">
              <a:buFont typeface="Wingdings" pitchFamily="2" charset="2"/>
              <a:buChar char="v"/>
            </a:pPr>
            <a:r>
              <a:rPr lang="en-US" dirty="0" smtClean="0"/>
              <a:t> 	Tri-Med Ambulance</a:t>
            </a:r>
          </a:p>
          <a:p>
            <a:pPr lvl="1">
              <a:buFont typeface="Wingdings" pitchFamily="2" charset="2"/>
              <a:buChar char="v"/>
            </a:pPr>
            <a:r>
              <a:rPr lang="en-US" dirty="0" smtClean="0"/>
              <a:t> 	Valley Medical Center</a:t>
            </a:r>
          </a:p>
          <a:p>
            <a:pPr lvl="1">
              <a:buFont typeface="Wingdings" pitchFamily="2" charset="2"/>
              <a:buChar char="v"/>
            </a:pPr>
            <a:r>
              <a:rPr lang="en-US" dirty="0" smtClean="0"/>
              <a:t> 	Covington Medical Center</a:t>
            </a:r>
          </a:p>
          <a:p>
            <a:pPr lvl="1">
              <a:buFont typeface="Wingdings" pitchFamily="2" charset="2"/>
              <a:buChar char="v"/>
            </a:pPr>
            <a:r>
              <a:rPr lang="en-US" dirty="0" smtClean="0"/>
              <a:t> 	Franciscan Health System</a:t>
            </a:r>
          </a:p>
          <a:p>
            <a:pPr lvl="1">
              <a:buFont typeface="Wingdings" pitchFamily="2" charset="2"/>
              <a:buChar char="v"/>
            </a:pPr>
            <a:r>
              <a:rPr lang="en-US" dirty="0" smtClean="0"/>
              <a:t> 	King County Emergency Medical Services</a:t>
            </a:r>
            <a:endParaRPr lang="en-US" dirty="0"/>
          </a:p>
        </p:txBody>
      </p:sp>
      <p:sp>
        <p:nvSpPr>
          <p:cNvPr id="8" name="TextBox 7"/>
          <p:cNvSpPr txBox="1"/>
          <p:nvPr/>
        </p:nvSpPr>
        <p:spPr>
          <a:xfrm>
            <a:off x="609600" y="3657601"/>
            <a:ext cx="6477000" cy="584775"/>
          </a:xfrm>
          <a:prstGeom prst="rect">
            <a:avLst/>
          </a:prstGeom>
          <a:noFill/>
        </p:spPr>
        <p:txBody>
          <a:bodyPr wrap="square" rtlCol="0">
            <a:spAutoFit/>
          </a:bodyPr>
          <a:lstStyle/>
          <a:p>
            <a:r>
              <a:rPr lang="en-US" sz="3200" dirty="0" smtClean="0">
                <a:solidFill>
                  <a:srgbClr val="FF0000"/>
                </a:solidFill>
              </a:rPr>
              <a:t>ENDORSEMENTS</a:t>
            </a:r>
            <a:endParaRPr lang="en-US" sz="3200" dirty="0">
              <a:solidFill>
                <a:srgbClr val="FF0000"/>
              </a:solidFill>
            </a:endParaRPr>
          </a:p>
        </p:txBody>
      </p:sp>
      <p:sp>
        <p:nvSpPr>
          <p:cNvPr id="9" name="TextBox 8"/>
          <p:cNvSpPr txBox="1"/>
          <p:nvPr/>
        </p:nvSpPr>
        <p:spPr>
          <a:xfrm>
            <a:off x="1295400" y="4419600"/>
            <a:ext cx="6248400" cy="1754326"/>
          </a:xfrm>
          <a:prstGeom prst="rect">
            <a:avLst/>
          </a:prstGeom>
          <a:noFill/>
        </p:spPr>
        <p:txBody>
          <a:bodyPr wrap="square" rtlCol="0">
            <a:spAutoFit/>
          </a:bodyPr>
          <a:lstStyle/>
          <a:p>
            <a:r>
              <a:rPr lang="en-US" dirty="0" smtClean="0"/>
              <a:t>"The Kent Fire Department C.A.R.E.S. program is a wonderful program and will set a standard for other cities throughout the region.  This program helps people and that's what it's all about!“</a:t>
            </a:r>
          </a:p>
          <a:p>
            <a:endParaRPr lang="en-US" dirty="0" smtClean="0"/>
          </a:p>
          <a:p>
            <a:r>
              <a:rPr lang="en-US" dirty="0" smtClean="0"/>
              <a:t>	Dr. Mickey Eisenberg, KCEMS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1"/>
            <a:ext cx="8839200" cy="1622425"/>
          </a:xfrm>
        </p:spPr>
        <p:txBody>
          <a:bodyPr>
            <a:normAutofit fontScale="90000"/>
          </a:bodyPr>
          <a:lstStyle/>
          <a:p>
            <a:pPr algn="l">
              <a:defRPr/>
            </a:pPr>
            <a:r>
              <a:rPr lang="en-US" b="1" u="sng" dirty="0" smtClean="0"/>
              <a:t>IT’S NOT JUST  A PROGRAM…</a:t>
            </a:r>
            <a:br>
              <a:rPr lang="en-US" b="1" u="sng" dirty="0" smtClean="0"/>
            </a:br>
            <a:r>
              <a:rPr lang="en-US" b="1" u="sng" dirty="0" smtClean="0"/>
              <a:t/>
            </a:r>
            <a:br>
              <a:rPr lang="en-US" b="1" u="sng" dirty="0" smtClean="0"/>
            </a:br>
            <a:r>
              <a:rPr lang="en-US" b="1" u="sng" dirty="0" smtClean="0"/>
              <a:t>IT’S OUR MISSION</a:t>
            </a:r>
            <a:endParaRPr lang="en-US" b="1" u="sng" dirty="0"/>
          </a:p>
        </p:txBody>
      </p:sp>
      <p:sp>
        <p:nvSpPr>
          <p:cNvPr id="3" name="Subtitle 2"/>
          <p:cNvSpPr>
            <a:spLocks noGrp="1"/>
          </p:cNvSpPr>
          <p:nvPr>
            <p:ph type="subTitle" idx="1"/>
          </p:nvPr>
        </p:nvSpPr>
        <p:spPr>
          <a:xfrm>
            <a:off x="381000" y="2743200"/>
            <a:ext cx="8991600" cy="1752600"/>
          </a:xfrm>
        </p:spPr>
        <p:txBody>
          <a:bodyPr/>
          <a:lstStyle/>
          <a:p>
            <a:pPr algn="l">
              <a:defRPr/>
            </a:pPr>
            <a:r>
              <a:rPr lang="en-US" sz="7200" b="1" u="sng" dirty="0" smtClean="0"/>
              <a:t>Professionally and compassionately helping people.</a:t>
            </a:r>
            <a:endParaRPr lang="en-US" sz="7200"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143000" y="381001"/>
            <a:ext cx="7543800" cy="1200329"/>
          </a:xfrm>
          <a:prstGeom prst="rect">
            <a:avLst/>
          </a:prstGeom>
          <a:noFill/>
          <a:ln w="9525">
            <a:noFill/>
            <a:miter lim="800000"/>
            <a:headEnd/>
            <a:tailEnd/>
          </a:ln>
        </p:spPr>
        <p:txBody>
          <a:bodyPr wrap="square">
            <a:spAutoFit/>
          </a:bodyPr>
          <a:lstStyle/>
          <a:p>
            <a:r>
              <a:rPr lang="en-US" sz="3600" b="1" dirty="0" smtClean="0"/>
              <a:t>What will </a:t>
            </a:r>
            <a:r>
              <a:rPr lang="en-US" sz="3600" b="1" dirty="0" smtClean="0">
                <a:solidFill>
                  <a:schemeClr val="accent1"/>
                </a:solidFill>
              </a:rPr>
              <a:t>FDCARES </a:t>
            </a:r>
            <a:r>
              <a:rPr lang="en-US" sz="3600" b="1" dirty="0" smtClean="0"/>
              <a:t>do for your community members?</a:t>
            </a:r>
            <a:endParaRPr lang="en-US" sz="3600" b="1" dirty="0"/>
          </a:p>
        </p:txBody>
      </p:sp>
      <p:sp>
        <p:nvSpPr>
          <p:cNvPr id="26628" name="TextBox 5"/>
          <p:cNvSpPr txBox="1">
            <a:spLocks noChangeArrowheads="1"/>
          </p:cNvSpPr>
          <p:nvPr/>
        </p:nvSpPr>
        <p:spPr bwMode="auto">
          <a:xfrm>
            <a:off x="609600" y="2209801"/>
            <a:ext cx="7315200" cy="5293757"/>
          </a:xfrm>
          <a:prstGeom prst="rect">
            <a:avLst/>
          </a:prstGeom>
          <a:noFill/>
          <a:ln w="9525">
            <a:noFill/>
            <a:miter lim="800000"/>
            <a:headEnd/>
            <a:tailEnd/>
          </a:ln>
        </p:spPr>
        <p:txBody>
          <a:bodyPr>
            <a:spAutoFit/>
          </a:bodyPr>
          <a:lstStyle/>
          <a:p>
            <a:pPr lvl="1">
              <a:buFont typeface="Wingdings" pitchFamily="2" charset="2"/>
              <a:buChar char="Ø"/>
            </a:pPr>
            <a:r>
              <a:rPr lang="en-US" dirty="0" smtClean="0"/>
              <a:t> 	</a:t>
            </a:r>
            <a:r>
              <a:rPr lang="en-US" dirty="0" smtClean="0">
                <a:solidFill>
                  <a:srgbClr val="FF0000"/>
                </a:solidFill>
              </a:rPr>
              <a:t>FDCARES</a:t>
            </a:r>
            <a:r>
              <a:rPr lang="en-US" dirty="0" smtClean="0"/>
              <a:t> will prevent injuries and illness in your community.</a:t>
            </a:r>
            <a:r>
              <a:rPr lang="en-US" dirty="0"/>
              <a:t>	</a:t>
            </a:r>
            <a:endParaRPr lang="en-US" dirty="0" smtClean="0"/>
          </a:p>
          <a:p>
            <a:pPr lvl="1">
              <a:buFont typeface="Wingdings" pitchFamily="2" charset="2"/>
              <a:buChar char="Ø"/>
            </a:pPr>
            <a:r>
              <a:rPr lang="en-US" dirty="0" smtClean="0"/>
              <a:t> 	</a:t>
            </a:r>
            <a:r>
              <a:rPr lang="en-US" dirty="0" smtClean="0">
                <a:solidFill>
                  <a:srgbClr val="FF0000"/>
                </a:solidFill>
              </a:rPr>
              <a:t>FDCARES</a:t>
            </a:r>
            <a:r>
              <a:rPr lang="en-US" dirty="0" smtClean="0"/>
              <a:t> will save citizens unnecessary insurance co-pays 	for both ambulance transports and hospital visits.</a:t>
            </a:r>
          </a:p>
          <a:p>
            <a:pPr lvl="1"/>
            <a:endParaRPr lang="en-US" dirty="0" smtClean="0"/>
          </a:p>
          <a:p>
            <a:pPr lvl="1">
              <a:buFont typeface="Wingdings" pitchFamily="2" charset="2"/>
              <a:buChar char="Ø"/>
            </a:pPr>
            <a:r>
              <a:rPr lang="en-US" dirty="0" smtClean="0"/>
              <a:t> 	</a:t>
            </a:r>
            <a:r>
              <a:rPr lang="en-US" dirty="0" smtClean="0">
                <a:solidFill>
                  <a:srgbClr val="FF0000"/>
                </a:solidFill>
              </a:rPr>
              <a:t> FDCARES</a:t>
            </a:r>
            <a:r>
              <a:rPr lang="en-US" dirty="0" smtClean="0"/>
              <a:t> can save your tax payers millions of dollars.</a:t>
            </a:r>
            <a:endParaRPr lang="en-US" dirty="0"/>
          </a:p>
          <a:p>
            <a:pPr>
              <a:buFont typeface="Wingdings" pitchFamily="2" charset="2"/>
              <a:buChar char="Ø"/>
            </a:pPr>
            <a:endParaRPr lang="en-US" dirty="0"/>
          </a:p>
          <a:p>
            <a:endParaRPr lang="en-US" dirty="0"/>
          </a:p>
          <a:p>
            <a:endParaRPr lang="en-US" dirty="0" smtClean="0"/>
          </a:p>
          <a:p>
            <a:pPr lvl="1">
              <a:buFont typeface="Wingdings" pitchFamily="2" charset="2"/>
              <a:buChar char="Ø"/>
            </a:pPr>
            <a:r>
              <a:rPr lang="en-US" dirty="0" smtClean="0"/>
              <a:t> 	</a:t>
            </a:r>
            <a:r>
              <a:rPr lang="en-US" sz="2400" dirty="0" smtClean="0">
                <a:solidFill>
                  <a:srgbClr val="FF0000"/>
                </a:solidFill>
              </a:rPr>
              <a:t>FDCARES </a:t>
            </a:r>
            <a:r>
              <a:rPr lang="en-US" sz="2400" dirty="0" smtClean="0"/>
              <a:t>WILL HELP THE MEMBERS OF 	YOUR	COMMUNITY TO LIVE LONGER, 	HEALTHIER, INDEPENDENT LIFESTYLES!</a:t>
            </a:r>
            <a:endParaRPr lang="en-US" sz="2400" dirty="0"/>
          </a:p>
          <a:p>
            <a:pPr>
              <a:buFont typeface="Wingdings" pitchFamily="2" charset="2"/>
              <a:buChar char="Ø"/>
            </a:pPr>
            <a:endParaRPr lang="en-US" dirty="0"/>
          </a:p>
          <a:p>
            <a:endParaRPr lang="en-US" dirty="0"/>
          </a:p>
          <a:p>
            <a:endParaRPr lang="en-US" sz="3200" dirty="0"/>
          </a:p>
          <a:p>
            <a:endParaRPr lang="en-US" dirty="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2"/>
          <p:cNvSpPr>
            <a:spLocks noGrp="1"/>
          </p:cNvSpPr>
          <p:nvPr>
            <p:ph type="body" idx="1"/>
          </p:nvPr>
        </p:nvSpPr>
        <p:spPr>
          <a:xfrm>
            <a:off x="1295400" y="1219201"/>
            <a:ext cx="8382000" cy="4005263"/>
          </a:xfrm>
        </p:spPr>
        <p:txBody>
          <a:bodyPr/>
          <a:lstStyle/>
          <a:p>
            <a:pPr marL="53975"/>
            <a:r>
              <a:rPr lang="en-US" sz="6000" b="1" dirty="0" smtClean="0">
                <a:solidFill>
                  <a:schemeClr val="accent1"/>
                </a:solidFill>
              </a:rPr>
              <a:t>QUESTIONS?</a:t>
            </a:r>
          </a:p>
          <a:p>
            <a:pPr marL="53975"/>
            <a:endParaRPr lang="en-US" sz="6000" b="1" dirty="0" smtClean="0">
              <a:solidFill>
                <a:schemeClr val="accent1"/>
              </a:solidFill>
            </a:endParaRPr>
          </a:p>
          <a:p>
            <a:pPr marL="53975"/>
            <a:endParaRPr lang="en-US" sz="6000" b="1" dirty="0" smtClean="0">
              <a:solidFill>
                <a:schemeClr val="accent1"/>
              </a:solidFill>
            </a:endParaRPr>
          </a:p>
          <a:p>
            <a:pPr marL="53975"/>
            <a:r>
              <a:rPr lang="en-US" sz="6000" b="1" dirty="0" smtClean="0">
                <a:solidFill>
                  <a:schemeClr val="accent1"/>
                </a:solidFill>
              </a:rPr>
              <a:t>         THE END!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143000" y="381001"/>
            <a:ext cx="7543800" cy="1200329"/>
          </a:xfrm>
          <a:prstGeom prst="rect">
            <a:avLst/>
          </a:prstGeom>
          <a:noFill/>
          <a:ln w="9525">
            <a:noFill/>
            <a:miter lim="800000"/>
            <a:headEnd/>
            <a:tailEnd/>
          </a:ln>
        </p:spPr>
        <p:txBody>
          <a:bodyPr wrap="square">
            <a:spAutoFit/>
          </a:bodyPr>
          <a:lstStyle/>
          <a:p>
            <a:r>
              <a:rPr lang="en-US" sz="3600" b="1" dirty="0" smtClean="0"/>
              <a:t>What effect will </a:t>
            </a:r>
            <a:r>
              <a:rPr lang="en-US" sz="3600" b="1" dirty="0" smtClean="0">
                <a:solidFill>
                  <a:schemeClr val="accent1"/>
                </a:solidFill>
              </a:rPr>
              <a:t>FDCARES </a:t>
            </a:r>
            <a:r>
              <a:rPr lang="en-US" sz="3600" b="1" dirty="0" smtClean="0"/>
              <a:t>have</a:t>
            </a:r>
            <a:r>
              <a:rPr lang="en-US" sz="3600" b="1" dirty="0" smtClean="0">
                <a:solidFill>
                  <a:schemeClr val="accent1"/>
                </a:solidFill>
              </a:rPr>
              <a:t> </a:t>
            </a:r>
            <a:r>
              <a:rPr lang="en-US" sz="3600" b="1" dirty="0" smtClean="0"/>
              <a:t>for various organization?</a:t>
            </a:r>
            <a:endParaRPr lang="en-US" sz="3600" b="1" dirty="0">
              <a:solidFill>
                <a:schemeClr val="accent1"/>
              </a:solidFill>
            </a:endParaRPr>
          </a:p>
        </p:txBody>
      </p:sp>
      <p:sp>
        <p:nvSpPr>
          <p:cNvPr id="26628" name="TextBox 5"/>
          <p:cNvSpPr txBox="1">
            <a:spLocks noChangeArrowheads="1"/>
          </p:cNvSpPr>
          <p:nvPr/>
        </p:nvSpPr>
        <p:spPr bwMode="auto">
          <a:xfrm>
            <a:off x="609600" y="1905001"/>
            <a:ext cx="7315200" cy="7417415"/>
          </a:xfrm>
          <a:prstGeom prst="rect">
            <a:avLst/>
          </a:prstGeom>
          <a:noFill/>
          <a:ln w="9525">
            <a:noFill/>
            <a:miter lim="800000"/>
            <a:headEnd/>
            <a:tailEnd/>
          </a:ln>
        </p:spPr>
        <p:txBody>
          <a:bodyPr>
            <a:spAutoFit/>
          </a:bodyPr>
          <a:lstStyle/>
          <a:p>
            <a:pPr lvl="1">
              <a:buFont typeface="Wingdings" pitchFamily="2" charset="2"/>
              <a:buChar char="Ø"/>
            </a:pPr>
            <a:r>
              <a:rPr lang="en-US" dirty="0" smtClean="0"/>
              <a:t> 	</a:t>
            </a:r>
            <a:r>
              <a:rPr lang="en-US" dirty="0" smtClean="0">
                <a:solidFill>
                  <a:srgbClr val="FF0000"/>
                </a:solidFill>
              </a:rPr>
              <a:t>FDCARES</a:t>
            </a:r>
            <a:r>
              <a:rPr lang="en-US" dirty="0" smtClean="0"/>
              <a:t> will reduce ambulance transports of citizens with 	non-acuity and low acuity needs.</a:t>
            </a:r>
          </a:p>
          <a:p>
            <a:pPr lvl="1">
              <a:buFont typeface="Wingdings" pitchFamily="2" charset="2"/>
              <a:buChar char="Ø"/>
            </a:pPr>
            <a:endParaRPr lang="en-US" dirty="0" smtClean="0"/>
          </a:p>
          <a:p>
            <a:pPr lvl="1">
              <a:buFont typeface="Wingdings" pitchFamily="2" charset="2"/>
              <a:buChar char="Ø"/>
            </a:pPr>
            <a:r>
              <a:rPr lang="en-US" dirty="0" smtClean="0"/>
              <a:t> 	</a:t>
            </a:r>
            <a:r>
              <a:rPr lang="en-US" dirty="0" smtClean="0">
                <a:solidFill>
                  <a:srgbClr val="FF0000"/>
                </a:solidFill>
              </a:rPr>
              <a:t>FDCARES </a:t>
            </a:r>
            <a:r>
              <a:rPr lang="en-US" dirty="0" smtClean="0"/>
              <a:t>will reduce emergency room visits for non-acuity 	and low acuity needs.</a:t>
            </a:r>
          </a:p>
          <a:p>
            <a:pPr lvl="1">
              <a:buFont typeface="Wingdings" pitchFamily="2" charset="2"/>
              <a:buChar char="Ø"/>
            </a:pPr>
            <a:endParaRPr lang="en-US" dirty="0" smtClean="0"/>
          </a:p>
          <a:p>
            <a:pPr lvl="1">
              <a:buFont typeface="Wingdings" pitchFamily="2" charset="2"/>
              <a:buChar char="Ø"/>
            </a:pPr>
            <a:r>
              <a:rPr lang="en-US" dirty="0" smtClean="0"/>
              <a:t> 	</a:t>
            </a:r>
            <a:r>
              <a:rPr lang="en-US" dirty="0" smtClean="0">
                <a:solidFill>
                  <a:srgbClr val="FF0000"/>
                </a:solidFill>
              </a:rPr>
              <a:t> FDCARES </a:t>
            </a:r>
            <a:r>
              <a:rPr lang="en-US" dirty="0" smtClean="0"/>
              <a:t>will reduce the emergency room beds taken by 	non-acuity and low acuity needs, reducing the need for 	hospital diversions. </a:t>
            </a:r>
          </a:p>
          <a:p>
            <a:pPr lvl="1">
              <a:buFont typeface="Wingdings" pitchFamily="2" charset="2"/>
              <a:buChar char="Ø"/>
            </a:pPr>
            <a:endParaRPr lang="en-US" dirty="0" smtClean="0"/>
          </a:p>
          <a:p>
            <a:pPr lvl="1">
              <a:buFont typeface="Wingdings" pitchFamily="2" charset="2"/>
              <a:buChar char="Ø"/>
            </a:pPr>
            <a:r>
              <a:rPr lang="en-US" dirty="0" smtClean="0"/>
              <a:t> 	</a:t>
            </a:r>
            <a:r>
              <a:rPr lang="en-US" dirty="0" smtClean="0">
                <a:solidFill>
                  <a:srgbClr val="FF0000"/>
                </a:solidFill>
              </a:rPr>
              <a:t> FDCARES </a:t>
            </a:r>
            <a:r>
              <a:rPr lang="en-US" dirty="0" smtClean="0"/>
              <a:t>will increase your emergency unit reliability.</a:t>
            </a:r>
          </a:p>
          <a:p>
            <a:pPr lvl="1">
              <a:buFont typeface="Wingdings" pitchFamily="2" charset="2"/>
              <a:buChar char="Ø"/>
            </a:pPr>
            <a:endParaRPr lang="en-US" dirty="0" smtClean="0"/>
          </a:p>
          <a:p>
            <a:pPr lvl="1">
              <a:buFont typeface="Wingdings" pitchFamily="2" charset="2"/>
              <a:buChar char="Ø"/>
            </a:pPr>
            <a:r>
              <a:rPr lang="en-US" dirty="0" smtClean="0"/>
              <a:t> 	</a:t>
            </a:r>
            <a:r>
              <a:rPr lang="en-US" dirty="0" smtClean="0">
                <a:solidFill>
                  <a:srgbClr val="FF0000"/>
                </a:solidFill>
              </a:rPr>
              <a:t> FDCARES </a:t>
            </a:r>
            <a:r>
              <a:rPr lang="en-US" dirty="0" smtClean="0"/>
              <a:t>will improve emergency unit response time.</a:t>
            </a:r>
          </a:p>
          <a:p>
            <a:pPr lvl="1"/>
            <a:r>
              <a:rPr lang="en-US" dirty="0"/>
              <a:t>	</a:t>
            </a:r>
            <a:endParaRPr lang="en-US" dirty="0" smtClean="0"/>
          </a:p>
          <a:p>
            <a:pPr lvl="1">
              <a:buFont typeface="Wingdings" pitchFamily="2" charset="2"/>
              <a:buChar char="Ø"/>
            </a:pPr>
            <a:r>
              <a:rPr lang="en-US" dirty="0" smtClean="0"/>
              <a:t> 	</a:t>
            </a:r>
            <a:r>
              <a:rPr lang="en-US" sz="2400" dirty="0" smtClean="0">
                <a:solidFill>
                  <a:srgbClr val="FF0000"/>
                </a:solidFill>
              </a:rPr>
              <a:t>FDCARES</a:t>
            </a:r>
            <a:r>
              <a:rPr lang="en-US" dirty="0" smtClean="0"/>
              <a:t> </a:t>
            </a:r>
            <a:r>
              <a:rPr lang="en-US" sz="2400" dirty="0" smtClean="0"/>
              <a:t>can save your organization 	upwards of millions of dollars.</a:t>
            </a:r>
          </a:p>
          <a:p>
            <a:pPr lvl="1">
              <a:buFont typeface="Wingdings" pitchFamily="2" charset="2"/>
              <a:buChar char="Ø"/>
            </a:pPr>
            <a:endParaRPr lang="en-US" dirty="0" smtClean="0"/>
          </a:p>
          <a:p>
            <a:pPr lvl="1">
              <a:buFont typeface="Wingdings" pitchFamily="2" charset="2"/>
              <a:buChar char="Ø"/>
            </a:pPr>
            <a:endParaRPr lang="en-US" dirty="0" smtClean="0">
              <a:solidFill>
                <a:srgbClr val="FF0000"/>
              </a:solidFill>
            </a:endParaRPr>
          </a:p>
          <a:p>
            <a:pPr lvl="1"/>
            <a:endParaRPr lang="en-US" dirty="0" smtClean="0">
              <a:solidFill>
                <a:srgbClr val="FF0000"/>
              </a:solidFill>
            </a:endParaRPr>
          </a:p>
          <a:p>
            <a:endParaRPr lang="en-US" dirty="0"/>
          </a:p>
          <a:p>
            <a:pPr lvl="1">
              <a:buFont typeface="Wingdings" pitchFamily="2" charset="2"/>
              <a:buChar char="Ø"/>
            </a:pPr>
            <a:r>
              <a:rPr lang="en-US" dirty="0" smtClean="0"/>
              <a:t> 	</a:t>
            </a:r>
            <a:endParaRPr lang="en-US" dirty="0"/>
          </a:p>
          <a:p>
            <a:endParaRPr lang="en-US" dirty="0"/>
          </a:p>
          <a:p>
            <a:endParaRPr lang="en-US" sz="3200" dirty="0"/>
          </a:p>
          <a:p>
            <a:endParaRPr lang="en-US" dirty="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685800" y="1676400"/>
            <a:ext cx="7696200" cy="3116238"/>
          </a:xfrm>
          <a:prstGeom prst="rect">
            <a:avLst/>
          </a:prstGeom>
          <a:noFill/>
          <a:ln w="9525">
            <a:noFill/>
            <a:miter lim="800000"/>
            <a:headEnd/>
            <a:tailEnd/>
          </a:ln>
        </p:spPr>
        <p:txBody>
          <a:bodyPr>
            <a:spAutoFit/>
          </a:bodyPr>
          <a:lstStyle/>
          <a:p>
            <a:r>
              <a:rPr lang="en-US" sz="2400" b="1" dirty="0" smtClean="0"/>
              <a:t>The “CARES</a:t>
            </a:r>
            <a:r>
              <a:rPr lang="en-US" sz="2400" b="1" dirty="0"/>
              <a:t>” program is </a:t>
            </a:r>
            <a:r>
              <a:rPr lang="en-US" sz="2400" b="1" dirty="0" smtClean="0"/>
              <a:t>a </a:t>
            </a:r>
            <a:r>
              <a:rPr lang="en-US" sz="2400" b="1" dirty="0"/>
              <a:t>way of connecting with </a:t>
            </a:r>
            <a:r>
              <a:rPr lang="en-US" sz="2400" b="1" dirty="0" smtClean="0"/>
              <a:t>your </a:t>
            </a:r>
            <a:r>
              <a:rPr lang="en-US" sz="2400" b="1" dirty="0"/>
              <a:t>community members through pre-incident patient intervention and after incident patient stabilization. We provide these services through offering community assistance and referrals to various outside agencies and social services as well as educating our aging community about services that are available to them.</a:t>
            </a:r>
          </a:p>
        </p:txBody>
      </p:sp>
      <p:cxnSp>
        <p:nvCxnSpPr>
          <p:cNvPr id="8" name="Straight Connector 7"/>
          <p:cNvCxnSpPr/>
          <p:nvPr/>
        </p:nvCxnSpPr>
        <p:spPr>
          <a:xfrm>
            <a:off x="381000" y="1371600"/>
            <a:ext cx="8382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4953000"/>
            <a:ext cx="8382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600" y="533401"/>
            <a:ext cx="8229600" cy="461665"/>
          </a:xfrm>
          <a:prstGeom prst="rect">
            <a:avLst/>
          </a:prstGeom>
          <a:noFill/>
        </p:spPr>
        <p:txBody>
          <a:bodyPr wrap="square" rtlCol="0">
            <a:spAutoFit/>
          </a:bodyPr>
          <a:lstStyle/>
          <a:p>
            <a:r>
              <a:rPr lang="en-US" sz="2400" dirty="0" smtClean="0">
                <a:solidFill>
                  <a:srgbClr val="FF0000"/>
                </a:solidFill>
              </a:rPr>
              <a:t>FDCARES </a:t>
            </a:r>
            <a:r>
              <a:rPr lang="en-US" sz="2400" dirty="0" smtClean="0"/>
              <a:t>Is an Injury and Illness prevention program.</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609600" y="1905001"/>
            <a:ext cx="7696200" cy="1477328"/>
          </a:xfrm>
          <a:prstGeom prst="rect">
            <a:avLst/>
          </a:prstGeom>
          <a:noFill/>
          <a:ln w="9525">
            <a:noFill/>
            <a:miter lim="800000"/>
            <a:headEnd/>
            <a:tailEnd/>
          </a:ln>
        </p:spPr>
        <p:txBody>
          <a:bodyPr>
            <a:spAutoFit/>
          </a:bodyPr>
          <a:lstStyle/>
          <a:p>
            <a:pPr lvl="2">
              <a:buFont typeface="Arial" charset="0"/>
              <a:buChar char="•"/>
            </a:pPr>
            <a:r>
              <a:rPr lang="en-US" dirty="0"/>
              <a:t>    </a:t>
            </a:r>
            <a:r>
              <a:rPr lang="en-US" dirty="0">
                <a:solidFill>
                  <a:schemeClr val="accent1"/>
                </a:solidFill>
              </a:rPr>
              <a:t>An</a:t>
            </a:r>
            <a:r>
              <a:rPr lang="en-US" dirty="0"/>
              <a:t> </a:t>
            </a:r>
            <a:r>
              <a:rPr lang="en-US" dirty="0">
                <a:solidFill>
                  <a:schemeClr val="accent1"/>
                </a:solidFill>
              </a:rPr>
              <a:t>in</a:t>
            </a:r>
            <a:r>
              <a:rPr lang="en-US" dirty="0"/>
              <a:t>creasing population within our </a:t>
            </a:r>
            <a:r>
              <a:rPr lang="en-US" dirty="0" smtClean="0"/>
              <a:t>communities. </a:t>
            </a:r>
            <a:endParaRPr lang="en-US" dirty="0"/>
          </a:p>
          <a:p>
            <a:pPr lvl="2">
              <a:buFont typeface="Arial" charset="0"/>
              <a:buChar char="•"/>
            </a:pPr>
            <a:r>
              <a:rPr lang="en-US" dirty="0"/>
              <a:t>    </a:t>
            </a:r>
            <a:r>
              <a:rPr lang="en-US" dirty="0">
                <a:solidFill>
                  <a:schemeClr val="accent1"/>
                </a:solidFill>
              </a:rPr>
              <a:t>An incre</a:t>
            </a:r>
            <a:r>
              <a:rPr lang="en-US" dirty="0"/>
              <a:t>asing </a:t>
            </a:r>
            <a:r>
              <a:rPr lang="en-US" dirty="0" smtClean="0"/>
              <a:t>in the elderly </a:t>
            </a:r>
            <a:r>
              <a:rPr lang="en-US" dirty="0"/>
              <a:t>community. </a:t>
            </a:r>
          </a:p>
          <a:p>
            <a:pPr lvl="2">
              <a:buFont typeface="Arial" charset="0"/>
              <a:buChar char="•"/>
            </a:pPr>
            <a:r>
              <a:rPr lang="en-US" dirty="0"/>
              <a:t>    </a:t>
            </a:r>
            <a:r>
              <a:rPr lang="en-US" dirty="0">
                <a:solidFill>
                  <a:schemeClr val="accent1"/>
                </a:solidFill>
              </a:rPr>
              <a:t>An increase </a:t>
            </a:r>
            <a:r>
              <a:rPr lang="en-US" dirty="0"/>
              <a:t>in assisted living facilities.</a:t>
            </a:r>
          </a:p>
          <a:p>
            <a:pPr lvl="2">
              <a:buFont typeface="Arial" charset="0"/>
              <a:buChar char="•"/>
            </a:pPr>
            <a:r>
              <a:rPr lang="en-US" dirty="0"/>
              <a:t>    </a:t>
            </a:r>
            <a:r>
              <a:rPr lang="en-US" dirty="0">
                <a:solidFill>
                  <a:schemeClr val="accent1"/>
                </a:solidFill>
              </a:rPr>
              <a:t>An increase in </a:t>
            </a:r>
            <a:r>
              <a:rPr lang="en-US" dirty="0"/>
              <a:t>recurrent type medical incidents.</a:t>
            </a:r>
          </a:p>
          <a:p>
            <a:pPr lvl="2">
              <a:buFont typeface="Arial" charset="0"/>
              <a:buChar char="•"/>
            </a:pPr>
            <a:r>
              <a:rPr lang="en-US" dirty="0"/>
              <a:t>    </a:t>
            </a:r>
            <a:r>
              <a:rPr lang="en-US" dirty="0">
                <a:solidFill>
                  <a:schemeClr val="accent1"/>
                </a:solidFill>
              </a:rPr>
              <a:t>An increase in the</a:t>
            </a:r>
            <a:r>
              <a:rPr lang="en-US" dirty="0"/>
              <a:t> need for non-emergent EMS assistance. </a:t>
            </a:r>
          </a:p>
        </p:txBody>
      </p:sp>
      <p:sp>
        <p:nvSpPr>
          <p:cNvPr id="5" name="Rectangle 4"/>
          <p:cNvSpPr/>
          <p:nvPr/>
        </p:nvSpPr>
        <p:spPr>
          <a:xfrm>
            <a:off x="533401" y="685800"/>
            <a:ext cx="4865755"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We</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facing </a:t>
            </a:r>
          </a:p>
        </p:txBody>
      </p:sp>
      <p:sp>
        <p:nvSpPr>
          <p:cNvPr id="11268" name="TextBox 6"/>
          <p:cNvSpPr txBox="1">
            <a:spLocks noChangeArrowheads="1"/>
          </p:cNvSpPr>
          <p:nvPr/>
        </p:nvSpPr>
        <p:spPr bwMode="auto">
          <a:xfrm>
            <a:off x="1600200" y="4114801"/>
            <a:ext cx="5791200" cy="923925"/>
          </a:xfrm>
          <a:prstGeom prst="rect">
            <a:avLst/>
          </a:prstGeom>
          <a:noFill/>
          <a:ln w="9525">
            <a:noFill/>
            <a:miter lim="800000"/>
            <a:headEnd/>
            <a:tailEnd/>
          </a:ln>
        </p:spPr>
        <p:txBody>
          <a:bodyPr>
            <a:spAutoFit/>
          </a:bodyPr>
          <a:lstStyle/>
          <a:p>
            <a:r>
              <a:rPr lang="en-US" dirty="0"/>
              <a:t>When we as a fire service faced a similar problem before with an increase in fire incidents we developed fire prevention, education, and evacuation drills.</a:t>
            </a:r>
          </a:p>
        </p:txBody>
      </p:sp>
      <p:sp>
        <p:nvSpPr>
          <p:cNvPr id="9" name="Rectangle 8"/>
          <p:cNvSpPr/>
          <p:nvPr/>
        </p:nvSpPr>
        <p:spPr>
          <a:xfrm>
            <a:off x="-149080" y="5486400"/>
            <a:ext cx="9246377" cy="523220"/>
          </a:xfrm>
          <a:prstGeom prst="rect">
            <a:avLst/>
          </a:prstGeom>
          <a:noFill/>
        </p:spPr>
        <p:txBody>
          <a:bodyPr wrap="none">
            <a:spAutoFit/>
          </a:bodyPr>
          <a:lstStyle/>
          <a:p>
            <a:pPr algn="ctr">
              <a:defRPr/>
            </a:pP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C.A.R.E.S</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IS THE FUTURE OF THE FIRE SERVICE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762001"/>
            <a:ext cx="7315200" cy="461665"/>
          </a:xfrm>
          <a:prstGeom prst="rect">
            <a:avLst/>
          </a:prstGeom>
          <a:noFill/>
        </p:spPr>
        <p:txBody>
          <a:bodyPr wrap="square" rtlCol="0">
            <a:spAutoFit/>
          </a:bodyPr>
          <a:lstStyle/>
          <a:p>
            <a:r>
              <a:rPr lang="en-US" sz="2400" dirty="0" smtClean="0"/>
              <a:t>HOW</a:t>
            </a:r>
            <a:r>
              <a:rPr lang="en-US" sz="2400" dirty="0" smtClean="0">
                <a:solidFill>
                  <a:srgbClr val="FF0000"/>
                </a:solidFill>
              </a:rPr>
              <a:t> FDCARES </a:t>
            </a:r>
            <a:r>
              <a:rPr lang="en-US" sz="2400" dirty="0" smtClean="0"/>
              <a:t>WAS CREATED</a:t>
            </a:r>
            <a:endParaRPr lang="en-US" sz="2400" dirty="0"/>
          </a:p>
        </p:txBody>
      </p:sp>
      <p:sp>
        <p:nvSpPr>
          <p:cNvPr id="5" name="TextBox 4"/>
          <p:cNvSpPr txBox="1"/>
          <p:nvPr/>
        </p:nvSpPr>
        <p:spPr>
          <a:xfrm>
            <a:off x="990600" y="1981201"/>
            <a:ext cx="6934200" cy="2739211"/>
          </a:xfrm>
          <a:prstGeom prst="rect">
            <a:avLst/>
          </a:prstGeom>
          <a:noFill/>
        </p:spPr>
        <p:txBody>
          <a:bodyPr wrap="square" rtlCol="0">
            <a:spAutoFit/>
          </a:bodyPr>
          <a:lstStyle/>
          <a:p>
            <a:r>
              <a:rPr lang="en-US" dirty="0" smtClean="0"/>
              <a:t>Our department had two programs operating independently.  They were:</a:t>
            </a:r>
          </a:p>
          <a:p>
            <a:endParaRPr lang="en-US" dirty="0" smtClean="0"/>
          </a:p>
          <a:p>
            <a:endParaRPr lang="en-US" dirty="0" smtClean="0"/>
          </a:p>
          <a:p>
            <a:pPr lvl="3">
              <a:buFont typeface="Wingdings" pitchFamily="2" charset="2"/>
              <a:buChar char="Ø"/>
            </a:pPr>
            <a:r>
              <a:rPr lang="en-US" dirty="0" smtClean="0"/>
              <a:t> 	A Fall Prevention Program </a:t>
            </a:r>
            <a:r>
              <a:rPr lang="en-US" sz="1400" dirty="0" smtClean="0">
                <a:solidFill>
                  <a:srgbClr val="FF0000"/>
                </a:solidFill>
              </a:rPr>
              <a:t>(If you have a fall 	prevention program you will already be offsetting your 	expenses.)</a:t>
            </a:r>
          </a:p>
          <a:p>
            <a:pPr lvl="3">
              <a:buFont typeface="Wingdings" pitchFamily="2" charset="2"/>
              <a:buChar char="Ø"/>
            </a:pPr>
            <a:endParaRPr lang="en-US" dirty="0" smtClean="0"/>
          </a:p>
          <a:p>
            <a:pPr lvl="3">
              <a:buFont typeface="Wingdings" pitchFamily="2" charset="2"/>
              <a:buChar char="Ø"/>
            </a:pPr>
            <a:r>
              <a:rPr lang="en-US" dirty="0" smtClean="0"/>
              <a:t> 	An informal </a:t>
            </a:r>
            <a:r>
              <a:rPr lang="en-US" dirty="0" smtClean="0">
                <a:solidFill>
                  <a:srgbClr val="FF0000"/>
                </a:solidFill>
              </a:rPr>
              <a:t>Recurrent 911 </a:t>
            </a:r>
            <a:r>
              <a:rPr lang="en-US" dirty="0" smtClean="0"/>
              <a:t>User program		</a:t>
            </a:r>
            <a:endParaRPr lang="en-US" dirty="0"/>
          </a:p>
        </p:txBody>
      </p:sp>
      <p:sp>
        <p:nvSpPr>
          <p:cNvPr id="6" name="TextBox 5"/>
          <p:cNvSpPr txBox="1"/>
          <p:nvPr/>
        </p:nvSpPr>
        <p:spPr>
          <a:xfrm>
            <a:off x="1219200" y="4724401"/>
            <a:ext cx="6477000" cy="923330"/>
          </a:xfrm>
          <a:prstGeom prst="rect">
            <a:avLst/>
          </a:prstGeom>
          <a:noFill/>
        </p:spPr>
        <p:txBody>
          <a:bodyPr wrap="square" rtlCol="0">
            <a:spAutoFit/>
          </a:bodyPr>
          <a:lstStyle/>
          <a:p>
            <a:r>
              <a:rPr lang="en-US" dirty="0" smtClean="0"/>
              <a:t>Both programs dealt with members of the community that regularly utilized the 911 system for low acuity or non-acute type incidents.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609600" y="685801"/>
            <a:ext cx="7543800" cy="646331"/>
          </a:xfrm>
          <a:prstGeom prst="rect">
            <a:avLst/>
          </a:prstGeom>
          <a:noFill/>
          <a:ln w="9525">
            <a:noFill/>
            <a:miter lim="800000"/>
            <a:headEnd/>
            <a:tailEnd/>
          </a:ln>
        </p:spPr>
        <p:txBody>
          <a:bodyPr>
            <a:spAutoFit/>
          </a:bodyPr>
          <a:lstStyle/>
          <a:p>
            <a:r>
              <a:rPr lang="en-US" sz="3600" dirty="0">
                <a:solidFill>
                  <a:schemeClr val="accent1"/>
                </a:solidFill>
              </a:rPr>
              <a:t>Scope of the Recurring Patient</a:t>
            </a:r>
            <a:endParaRPr lang="en-US" sz="3600" dirty="0">
              <a:solidFill>
                <a:schemeClr val="accent1"/>
              </a:solidFill>
              <a:latin typeface="Constantia" pitchFamily="18" charset="0"/>
            </a:endParaRPr>
          </a:p>
        </p:txBody>
      </p:sp>
      <p:sp>
        <p:nvSpPr>
          <p:cNvPr id="13315" name="TextBox 5"/>
          <p:cNvSpPr txBox="1">
            <a:spLocks noChangeArrowheads="1"/>
          </p:cNvSpPr>
          <p:nvPr/>
        </p:nvSpPr>
        <p:spPr bwMode="auto">
          <a:xfrm>
            <a:off x="609600" y="1752601"/>
            <a:ext cx="8534400" cy="2677656"/>
          </a:xfrm>
          <a:prstGeom prst="rect">
            <a:avLst/>
          </a:prstGeom>
          <a:noFill/>
          <a:ln w="9525">
            <a:noFill/>
            <a:miter lim="800000"/>
            <a:headEnd/>
            <a:tailEnd/>
          </a:ln>
        </p:spPr>
        <p:txBody>
          <a:bodyPr>
            <a:spAutoFit/>
          </a:bodyPr>
          <a:lstStyle/>
          <a:p>
            <a:r>
              <a:rPr lang="en-US" sz="2400" dirty="0">
                <a:solidFill>
                  <a:schemeClr val="accent1"/>
                </a:solidFill>
              </a:rPr>
              <a:t>3420</a:t>
            </a:r>
            <a:r>
              <a:rPr lang="en-US" sz="2400" dirty="0"/>
              <a:t> Incidents During the 2009 Year of recurrent nature.</a:t>
            </a:r>
          </a:p>
          <a:p>
            <a:endParaRPr lang="en-US" sz="2400" dirty="0"/>
          </a:p>
          <a:p>
            <a:r>
              <a:rPr lang="en-US" sz="2400" dirty="0">
                <a:solidFill>
                  <a:schemeClr val="accent1"/>
                </a:solidFill>
              </a:rPr>
              <a:t>1290</a:t>
            </a:r>
            <a:r>
              <a:rPr lang="en-US" sz="2400" dirty="0"/>
              <a:t> of which occurred within care facilities.</a:t>
            </a:r>
          </a:p>
          <a:p>
            <a:endParaRPr lang="en-US" sz="2400" dirty="0"/>
          </a:p>
          <a:p>
            <a:r>
              <a:rPr lang="en-US" sz="2400" dirty="0"/>
              <a:t>Roughly 2100 Incidents called into 911 in the year 2009 were referred to the nurse line (TRP) In all of King County.  Approximately only </a:t>
            </a:r>
            <a:r>
              <a:rPr lang="en-US" sz="2400" dirty="0">
                <a:solidFill>
                  <a:schemeClr val="accent1"/>
                </a:solidFill>
              </a:rPr>
              <a:t>200</a:t>
            </a:r>
            <a:r>
              <a:rPr lang="en-US" sz="2400" dirty="0"/>
              <a:t> within the KFD response area.</a:t>
            </a:r>
          </a:p>
        </p:txBody>
      </p:sp>
      <p:sp>
        <p:nvSpPr>
          <p:cNvPr id="13316" name="TextBox 6"/>
          <p:cNvSpPr txBox="1">
            <a:spLocks noChangeArrowheads="1"/>
          </p:cNvSpPr>
          <p:nvPr/>
        </p:nvSpPr>
        <p:spPr bwMode="auto">
          <a:xfrm>
            <a:off x="533400" y="4800600"/>
            <a:ext cx="8610600" cy="1384300"/>
          </a:xfrm>
          <a:prstGeom prst="rect">
            <a:avLst/>
          </a:prstGeom>
          <a:noFill/>
          <a:ln w="9525">
            <a:noFill/>
            <a:miter lim="800000"/>
            <a:headEnd/>
            <a:tailEnd/>
          </a:ln>
        </p:spPr>
        <p:txBody>
          <a:bodyPr>
            <a:spAutoFit/>
          </a:bodyPr>
          <a:lstStyle/>
          <a:p>
            <a:r>
              <a:rPr lang="en-US" sz="2800" b="1" dirty="0"/>
              <a:t>OVER </a:t>
            </a:r>
            <a:r>
              <a:rPr lang="en-US" sz="2800" b="1" dirty="0">
                <a:solidFill>
                  <a:schemeClr val="accent1"/>
                </a:solidFill>
              </a:rPr>
              <a:t>3600</a:t>
            </a:r>
            <a:r>
              <a:rPr lang="en-US" sz="2800" b="1" dirty="0"/>
              <a:t> RECURRENT NATURED AND/OR LOW ACUITY INCIDENTS ANNUALLY THAT C.A.R.E.S. COULD ADDRESS.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533400" y="609600"/>
            <a:ext cx="8153400" cy="400110"/>
          </a:xfrm>
          <a:prstGeom prst="rect">
            <a:avLst/>
          </a:prstGeom>
          <a:noFill/>
          <a:ln w="9525">
            <a:noFill/>
            <a:miter lim="800000"/>
            <a:headEnd/>
            <a:tailEnd/>
          </a:ln>
        </p:spPr>
        <p:txBody>
          <a:bodyPr>
            <a:spAutoFit/>
          </a:bodyPr>
          <a:lstStyle/>
          <a:p>
            <a:r>
              <a:rPr lang="en-US" sz="2000" b="1" dirty="0">
                <a:solidFill>
                  <a:srgbClr val="FF0000"/>
                </a:solidFill>
              </a:rPr>
              <a:t>WHAT TYPE OF CITIZENS ISSUES ARE WE TALKING ABOUT?</a:t>
            </a:r>
          </a:p>
        </p:txBody>
      </p:sp>
      <p:sp>
        <p:nvSpPr>
          <p:cNvPr id="10243" name="TextBox 5"/>
          <p:cNvSpPr txBox="1">
            <a:spLocks noChangeArrowheads="1"/>
          </p:cNvSpPr>
          <p:nvPr/>
        </p:nvSpPr>
        <p:spPr bwMode="auto">
          <a:xfrm>
            <a:off x="381000" y="1066800"/>
            <a:ext cx="7620000" cy="5909310"/>
          </a:xfrm>
          <a:prstGeom prst="rect">
            <a:avLst/>
          </a:prstGeom>
          <a:noFill/>
          <a:ln w="9525">
            <a:noFill/>
            <a:miter lim="800000"/>
            <a:headEnd/>
            <a:tailEnd/>
          </a:ln>
        </p:spPr>
        <p:txBody>
          <a:bodyPr>
            <a:spAutoFit/>
          </a:bodyPr>
          <a:lstStyle/>
          <a:p>
            <a:pPr>
              <a:buFont typeface="Wingdings" pitchFamily="2" charset="2"/>
              <a:buChar char="ü"/>
            </a:pPr>
            <a:r>
              <a:rPr lang="en-US" dirty="0"/>
              <a:t>  	</a:t>
            </a:r>
            <a:r>
              <a:rPr lang="en-US" dirty="0" smtClean="0"/>
              <a:t>Fallen but uninjured.</a:t>
            </a:r>
          </a:p>
          <a:p>
            <a:pPr>
              <a:buFont typeface="Wingdings" pitchFamily="2" charset="2"/>
              <a:buChar char="ü"/>
            </a:pPr>
            <a:endParaRPr lang="en-US" dirty="0" smtClean="0"/>
          </a:p>
          <a:p>
            <a:pPr>
              <a:buFont typeface="Wingdings" pitchFamily="2" charset="2"/>
              <a:buChar char="ü"/>
            </a:pPr>
            <a:r>
              <a:rPr lang="en-US" dirty="0" smtClean="0"/>
              <a:t> 	Fallen and injured.</a:t>
            </a:r>
          </a:p>
          <a:p>
            <a:pPr>
              <a:buFont typeface="Wingdings" pitchFamily="2" charset="2"/>
              <a:buChar char="ü"/>
            </a:pPr>
            <a:endParaRPr lang="en-US" dirty="0" smtClean="0"/>
          </a:p>
          <a:p>
            <a:pPr>
              <a:buFont typeface="Wingdings" pitchFamily="2" charset="2"/>
              <a:buChar char="ü"/>
            </a:pPr>
            <a:r>
              <a:rPr lang="en-US" dirty="0" smtClean="0"/>
              <a:t> 	Mental health related issues.</a:t>
            </a:r>
          </a:p>
          <a:p>
            <a:pPr>
              <a:buFont typeface="Wingdings" pitchFamily="2" charset="2"/>
              <a:buChar char="ü"/>
            </a:pPr>
            <a:endParaRPr lang="en-US" dirty="0" smtClean="0"/>
          </a:p>
          <a:p>
            <a:pPr>
              <a:buFont typeface="Wingdings" pitchFamily="2" charset="2"/>
              <a:buChar char="ü"/>
            </a:pPr>
            <a:r>
              <a:rPr lang="en-US" dirty="0" smtClean="0"/>
              <a:t> 	Dementia related responses.</a:t>
            </a:r>
          </a:p>
          <a:p>
            <a:pPr>
              <a:buFont typeface="Wingdings" pitchFamily="2" charset="2"/>
              <a:buChar char="ü"/>
            </a:pPr>
            <a:endParaRPr lang="en-US" dirty="0" smtClean="0"/>
          </a:p>
          <a:p>
            <a:pPr>
              <a:buFont typeface="Wingdings" pitchFamily="2" charset="2"/>
              <a:buChar char="ü"/>
            </a:pPr>
            <a:r>
              <a:rPr lang="en-US" dirty="0" smtClean="0"/>
              <a:t> 	Alcohol related issues.</a:t>
            </a:r>
          </a:p>
          <a:p>
            <a:pPr>
              <a:buFont typeface="Wingdings" pitchFamily="2" charset="2"/>
              <a:buChar char="ü"/>
            </a:pPr>
            <a:endParaRPr lang="en-US" dirty="0" smtClean="0"/>
          </a:p>
          <a:p>
            <a:pPr>
              <a:buFont typeface="Wingdings" pitchFamily="2" charset="2"/>
              <a:buChar char="ü"/>
            </a:pPr>
            <a:r>
              <a:rPr lang="en-US" dirty="0" smtClean="0"/>
              <a:t> 	Lack of a sufficient amount human interaction.</a:t>
            </a:r>
            <a:endParaRPr lang="en-US" dirty="0"/>
          </a:p>
          <a:p>
            <a:r>
              <a:rPr lang="en-US" dirty="0"/>
              <a:t>           </a:t>
            </a:r>
          </a:p>
          <a:p>
            <a:pPr>
              <a:buFont typeface="Wingdings" pitchFamily="2" charset="2"/>
              <a:buChar char="ü"/>
            </a:pPr>
            <a:r>
              <a:rPr lang="en-US" dirty="0" smtClean="0"/>
              <a:t>            In home assisted </a:t>
            </a:r>
            <a:r>
              <a:rPr lang="en-US" dirty="0"/>
              <a:t>living </a:t>
            </a:r>
            <a:r>
              <a:rPr lang="en-US" dirty="0" smtClean="0"/>
              <a:t>facilities </a:t>
            </a:r>
            <a:r>
              <a:rPr lang="en-US" dirty="0"/>
              <a:t>that </a:t>
            </a:r>
            <a:r>
              <a:rPr lang="en-US" dirty="0" smtClean="0"/>
              <a:t>lack </a:t>
            </a:r>
            <a:r>
              <a:rPr lang="en-US" dirty="0"/>
              <a:t>the resources to </a:t>
            </a:r>
            <a:r>
              <a:rPr lang="en-US" dirty="0" smtClean="0"/>
              <a:t>	handle every type of patient they may house.</a:t>
            </a:r>
            <a:endParaRPr lang="en-US" dirty="0"/>
          </a:p>
          <a:p>
            <a:pPr>
              <a:buFont typeface="Wingdings" pitchFamily="2" charset="2"/>
              <a:buChar char="ü"/>
            </a:pPr>
            <a:endParaRPr lang="en-US" dirty="0"/>
          </a:p>
          <a:p>
            <a:pPr>
              <a:buFont typeface="Wingdings" pitchFamily="2" charset="2"/>
              <a:buChar char="ü"/>
            </a:pPr>
            <a:r>
              <a:rPr lang="en-US" dirty="0"/>
              <a:t>            </a:t>
            </a:r>
            <a:r>
              <a:rPr lang="en-US" dirty="0" smtClean="0"/>
              <a:t>Elderly </a:t>
            </a:r>
            <a:r>
              <a:rPr lang="en-US" dirty="0"/>
              <a:t>who’s family will lose their property to the state if 	they are moved from their home to an assisted living facility</a:t>
            </a:r>
            <a:r>
              <a:rPr lang="en-US" dirty="0" smtClean="0"/>
              <a:t>.</a:t>
            </a:r>
          </a:p>
          <a:p>
            <a:pPr>
              <a:buFont typeface="Wingdings" pitchFamily="2" charset="2"/>
              <a:buChar char="ü"/>
            </a:pPr>
            <a:endParaRPr lang="en-US" dirty="0" smtClean="0"/>
          </a:p>
          <a:p>
            <a:pPr>
              <a:buFont typeface="Wingdings" pitchFamily="2" charset="2"/>
              <a:buChar char="ü"/>
            </a:pPr>
            <a:r>
              <a:rPr lang="en-US" dirty="0" smtClean="0"/>
              <a:t> 	 System abusers. (These are exceptions rather than the rule.)</a:t>
            </a:r>
          </a:p>
          <a:p>
            <a:pPr>
              <a:buFont typeface="Wingdings" pitchFamily="2" charset="2"/>
              <a:buChar char="ü"/>
            </a:pPr>
            <a:endParaRPr lang="en-US" dirty="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304800" y="381001"/>
            <a:ext cx="8839200" cy="5570756"/>
          </a:xfrm>
          <a:prstGeom prst="rect">
            <a:avLst/>
          </a:prstGeom>
          <a:noFill/>
          <a:ln w="9525">
            <a:noFill/>
            <a:miter lim="800000"/>
            <a:headEnd/>
            <a:tailEnd/>
          </a:ln>
        </p:spPr>
        <p:txBody>
          <a:bodyPr>
            <a:spAutoFit/>
          </a:bodyPr>
          <a:lstStyle/>
          <a:p>
            <a:r>
              <a:rPr lang="en-US" sz="3200" b="1" dirty="0">
                <a:solidFill>
                  <a:schemeClr val="accent1"/>
                </a:solidFill>
              </a:rPr>
              <a:t>Anatomy of a Recurrent Customer </a:t>
            </a:r>
          </a:p>
          <a:p>
            <a:endParaRPr lang="en-US" b="1" dirty="0"/>
          </a:p>
          <a:p>
            <a:endParaRPr lang="en-US" dirty="0"/>
          </a:p>
          <a:p>
            <a:r>
              <a:rPr lang="en-US" dirty="0"/>
              <a:t>This resident </a:t>
            </a:r>
            <a:r>
              <a:rPr lang="en-US" dirty="0" smtClean="0"/>
              <a:t>is a 64 Y.O. patient with </a:t>
            </a:r>
            <a:r>
              <a:rPr lang="en-US" dirty="0"/>
              <a:t>a report of a language barrier, lives alone in a Senior Apartment Complex - an independent, multifamily dwelling. </a:t>
            </a:r>
            <a:endParaRPr lang="en-US" dirty="0" smtClean="0"/>
          </a:p>
          <a:p>
            <a:endParaRPr lang="en-US" dirty="0"/>
          </a:p>
          <a:p>
            <a:r>
              <a:rPr lang="en-US" dirty="0"/>
              <a:t> </a:t>
            </a:r>
          </a:p>
          <a:p>
            <a:r>
              <a:rPr lang="en-US" dirty="0" smtClean="0"/>
              <a:t>This patient </a:t>
            </a:r>
            <a:r>
              <a:rPr lang="en-US" dirty="0"/>
              <a:t>has a history </a:t>
            </a:r>
            <a:r>
              <a:rPr lang="en-US" dirty="0" smtClean="0"/>
              <a:t>of:</a:t>
            </a:r>
          </a:p>
          <a:p>
            <a:pPr lvl="2">
              <a:buFont typeface="Wingdings" pitchFamily="2" charset="2"/>
              <a:buChar char="ü"/>
            </a:pPr>
            <a:r>
              <a:rPr lang="en-US" dirty="0" smtClean="0"/>
              <a:t>  </a:t>
            </a:r>
            <a:r>
              <a:rPr lang="en-US" dirty="0"/>
              <a:t>N</a:t>
            </a:r>
            <a:r>
              <a:rPr lang="en-US" dirty="0" smtClean="0"/>
              <a:t>on-insulin </a:t>
            </a:r>
            <a:r>
              <a:rPr lang="en-US" dirty="0"/>
              <a:t>dependant diabetes and is unable to check </a:t>
            </a:r>
            <a:r>
              <a:rPr lang="en-US" dirty="0" smtClean="0"/>
              <a:t>their </a:t>
            </a:r>
            <a:r>
              <a:rPr lang="en-US" dirty="0"/>
              <a:t>blood </a:t>
            </a:r>
            <a:r>
              <a:rPr lang="en-US" dirty="0" smtClean="0"/>
              <a:t>sugar.</a:t>
            </a:r>
          </a:p>
          <a:p>
            <a:pPr lvl="2">
              <a:buFont typeface="Wingdings" pitchFamily="2" charset="2"/>
              <a:buChar char="ü"/>
            </a:pPr>
            <a:r>
              <a:rPr lang="en-US" dirty="0" smtClean="0"/>
              <a:t>  Can’t afford and has </a:t>
            </a:r>
            <a:r>
              <a:rPr lang="en-US" dirty="0"/>
              <a:t>not taken her medications for a couple of </a:t>
            </a:r>
            <a:r>
              <a:rPr lang="en-US" dirty="0" smtClean="0"/>
              <a:t>months. </a:t>
            </a:r>
          </a:p>
          <a:p>
            <a:pPr lvl="2">
              <a:buFont typeface="Wingdings" pitchFamily="2" charset="2"/>
              <a:buChar char="ü"/>
            </a:pPr>
            <a:r>
              <a:rPr lang="en-US" dirty="0" smtClean="0"/>
              <a:t>  High </a:t>
            </a:r>
            <a:r>
              <a:rPr lang="en-US" dirty="0"/>
              <a:t>blood pressure, CHF, and CVA. </a:t>
            </a:r>
            <a:endParaRPr lang="en-US" dirty="0" smtClean="0"/>
          </a:p>
          <a:p>
            <a:pPr lvl="2">
              <a:buFont typeface="Wingdings" pitchFamily="2" charset="2"/>
              <a:buChar char="ü"/>
            </a:pPr>
            <a:r>
              <a:rPr lang="en-US" dirty="0" smtClean="0"/>
              <a:t>  </a:t>
            </a:r>
            <a:r>
              <a:rPr lang="en-US" dirty="0"/>
              <a:t>Frequently calling 9-1-1 for </a:t>
            </a:r>
            <a:r>
              <a:rPr lang="en-US" dirty="0" smtClean="0"/>
              <a:t>related issues.</a:t>
            </a:r>
          </a:p>
          <a:p>
            <a:pPr lvl="2">
              <a:buFont typeface="Wingdings" pitchFamily="2" charset="2"/>
              <a:buChar char="ü"/>
            </a:pPr>
            <a:r>
              <a:rPr lang="en-US" dirty="0" smtClean="0"/>
              <a:t> </a:t>
            </a:r>
            <a:r>
              <a:rPr lang="en-US" dirty="0" smtClean="0">
                <a:solidFill>
                  <a:srgbClr val="FF0000"/>
                </a:solidFill>
              </a:rPr>
              <a:t> </a:t>
            </a:r>
            <a:r>
              <a:rPr lang="en-US" u="sng" dirty="0" smtClean="0">
                <a:solidFill>
                  <a:srgbClr val="FF0000"/>
                </a:solidFill>
              </a:rPr>
              <a:t>Reports </a:t>
            </a:r>
            <a:r>
              <a:rPr lang="en-US" u="sng" dirty="0">
                <a:solidFill>
                  <a:srgbClr val="FF0000"/>
                </a:solidFill>
              </a:rPr>
              <a:t>being fearful of losing her independence.</a:t>
            </a:r>
          </a:p>
          <a:p>
            <a:endParaRPr lang="en-US" dirty="0"/>
          </a:p>
          <a:p>
            <a:r>
              <a:rPr lang="en-US" dirty="0"/>
              <a:t>According to our reports, her calls to 9-1-1 begin on April 14</a:t>
            </a:r>
            <a:r>
              <a:rPr lang="en-US" baseline="30000" dirty="0"/>
              <a:t>th</a:t>
            </a:r>
            <a:r>
              <a:rPr lang="en-US" dirty="0"/>
              <a:t>, continuing for 5 months through September 4</a:t>
            </a:r>
            <a:r>
              <a:rPr lang="en-US" baseline="30000" dirty="0"/>
              <a:t>th</a:t>
            </a:r>
            <a:r>
              <a:rPr lang="en-US" dirty="0"/>
              <a:t>, 2009 for a total of 18 calls for assistance.  </a:t>
            </a:r>
          </a:p>
          <a:p>
            <a:r>
              <a:rPr lang="en-US" dirty="0"/>
              <a:t>12 out of the 18 times she is transported to Valley Medical Center by </a:t>
            </a:r>
          </a:p>
          <a:p>
            <a:r>
              <a:rPr lang="en-US" dirty="0"/>
              <a:t>ambulance.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2">
      <a:dk1>
        <a:sysClr val="windowText" lastClr="000000"/>
      </a:dk1>
      <a:lt1>
        <a:sysClr val="window" lastClr="FFFFFF"/>
      </a:lt1>
      <a:dk2>
        <a:srgbClr val="000000"/>
      </a:dk2>
      <a:lt2>
        <a:srgbClr val="F8F8F8"/>
      </a:lt2>
      <a:accent1>
        <a:srgbClr val="FF00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3ADC6D2499924E8030B64086CE7C70" ma:contentTypeVersion="2" ma:contentTypeDescription="Create a new document." ma:contentTypeScope="" ma:versionID="6312b8405e28f2bb83ade1de4192acd9">
  <xsd:schema xmlns:xsd="http://www.w3.org/2001/XMLSchema" xmlns:xs="http://www.w3.org/2001/XMLSchema" xmlns:p="http://schemas.microsoft.com/office/2006/metadata/properties" xmlns:ns2="c039890d-12b4-4008-be5e-b12a245eb381" targetNamespace="http://schemas.microsoft.com/office/2006/metadata/properties" ma:root="true" ma:fieldsID="3f3e4a7bf08677b3b0bdcde4b4d1c5fe" ns2:_="">
    <xsd:import namespace="c039890d-12b4-4008-be5e-b12a245eb381"/>
    <xsd:element name="properties">
      <xsd:complexType>
        <xsd:sequence>
          <xsd:element name="documentManagement">
            <xsd:complexType>
              <xsd:all>
                <xsd:element ref="ns2:Description0" minOccurs="0"/>
                <xsd:element ref="ns2:Cata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9890d-12b4-4008-be5e-b12a245eb381"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Catagory" ma:index="9" nillable="true" ma:displayName="Catagory" ma:default="Investigation" ma:format="Dropdown" ma:internalName="Catagory">
      <xsd:simpleType>
        <xsd:restriction base="dms:Choice">
          <xsd:enumeration value="Investigation"/>
          <xsd:enumeration value="Public Fire Educators"/>
          <xsd:enumeration value="WSAFM Association Documents"/>
          <xsd:enumeration value="Fire Prevention Institute Resources"/>
          <xsd:enumeration value="Sprinkler Resourc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c039890d-12b4-4008-be5e-b12a245eb381" xsi:nil="true"/>
    <Catagory xmlns="c039890d-12b4-4008-be5e-b12a245eb381">Fire Prevention Institute Resources</Catagory>
  </documentManagement>
</p:properties>
</file>

<file path=customXml/itemProps1.xml><?xml version="1.0" encoding="utf-8"?>
<ds:datastoreItem xmlns:ds="http://schemas.openxmlformats.org/officeDocument/2006/customXml" ds:itemID="{0FE4D4E0-F32D-4A3A-9B13-750D74A05948}"/>
</file>

<file path=customXml/itemProps2.xml><?xml version="1.0" encoding="utf-8"?>
<ds:datastoreItem xmlns:ds="http://schemas.openxmlformats.org/officeDocument/2006/customXml" ds:itemID="{AFCFFAC7-C7B8-4A58-9DB9-FC753FF5CD3E}"/>
</file>

<file path=customXml/itemProps3.xml><?xml version="1.0" encoding="utf-8"?>
<ds:datastoreItem xmlns:ds="http://schemas.openxmlformats.org/officeDocument/2006/customXml" ds:itemID="{C9EB83DE-12A9-4E53-9059-906393F83EF7}"/>
</file>

<file path=docProps/app.xml><?xml version="1.0" encoding="utf-8"?>
<Properties xmlns="http://schemas.openxmlformats.org/officeDocument/2006/extended-properties" xmlns:vt="http://schemas.openxmlformats.org/officeDocument/2006/docPropsVTypes">
  <Template>Verve</Template>
  <TotalTime>44581</TotalTime>
  <Words>807</Words>
  <Application>Microsoft Office PowerPoint</Application>
  <PresentationFormat>On-screen Show (4:3)</PresentationFormat>
  <Paragraphs>193</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Verve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IT’S NOT JUST  A PROGRAM…  IT’S OUR MISSION</vt:lpstr>
      <vt:lpstr>Slide 20</vt:lpstr>
    </vt:vector>
  </TitlesOfParts>
  <Company>City of Kent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CARES PRESENTATION</dc:title>
  <dc:creator>msnyder</dc:creator>
  <cp:lastModifiedBy>msnyder</cp:lastModifiedBy>
  <cp:revision>873</cp:revision>
  <dcterms:created xsi:type="dcterms:W3CDTF">2010-04-30T16:08:21Z</dcterms:created>
  <dcterms:modified xsi:type="dcterms:W3CDTF">2011-02-11T18:15:55Z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0x010100B03ADC6D2499924E8030B64086CE7C70</vt:lpwstr>
  </property>
</Properties>
</file>