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56" r:id="rId2"/>
    <p:sldId id="257" r:id="rId3"/>
    <p:sldId id="258" r:id="rId4"/>
    <p:sldId id="285" r:id="rId5"/>
    <p:sldId id="260" r:id="rId6"/>
    <p:sldId id="261" r:id="rId7"/>
    <p:sldId id="269" r:id="rId8"/>
    <p:sldId id="262" r:id="rId9"/>
    <p:sldId id="267" r:id="rId10"/>
    <p:sldId id="263" r:id="rId11"/>
    <p:sldId id="264" r:id="rId12"/>
    <p:sldId id="266" r:id="rId13"/>
    <p:sldId id="282" r:id="rId14"/>
    <p:sldId id="268" r:id="rId15"/>
    <p:sldId id="270" r:id="rId16"/>
    <p:sldId id="271" r:id="rId17"/>
    <p:sldId id="272" r:id="rId18"/>
    <p:sldId id="273" r:id="rId19"/>
    <p:sldId id="274" r:id="rId20"/>
    <p:sldId id="275" r:id="rId21"/>
    <p:sldId id="286" r:id="rId22"/>
    <p:sldId id="287" r:id="rId23"/>
    <p:sldId id="288" r:id="rId24"/>
    <p:sldId id="289" r:id="rId25"/>
    <p:sldId id="290" r:id="rId26"/>
    <p:sldId id="291" r:id="rId27"/>
    <p:sldId id="292" r:id="rId28"/>
    <p:sldId id="293" r:id="rId29"/>
    <p:sldId id="294" r:id="rId30"/>
    <p:sldId id="280" r:id="rId31"/>
    <p:sldId id="295" r:id="rId32"/>
    <p:sldId id="281"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9" d="100"/>
          <a:sy n="119" d="100"/>
        </p:scale>
        <p:origin x="-786" y="1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latin typeface="Calibri"/>
                <a:ea typeface="Calibri"/>
                <a:cs typeface="Calibri"/>
                <a:sym typeface="Calibri"/>
              </a:defRPr>
            </a:lvl1pPr>
            <a:lvl2pPr marL="457200" marR="0" lvl="1" indent="228600" algn="l" rtl="0">
              <a:spcBef>
                <a:spcPts val="0"/>
              </a:spcBef>
              <a:buNone/>
              <a:defRPr sz="1200" b="0" i="0" u="none" strike="noStrike" cap="none">
                <a:latin typeface="Calibri"/>
                <a:ea typeface="Calibri"/>
                <a:cs typeface="Calibri"/>
                <a:sym typeface="Calibri"/>
              </a:defRPr>
            </a:lvl2pPr>
            <a:lvl3pPr marL="914400" marR="0" lvl="2" indent="457200" algn="l" rtl="0">
              <a:spcBef>
                <a:spcPts val="0"/>
              </a:spcBef>
              <a:buNone/>
              <a:defRPr sz="1200" b="0" i="0" u="none" strike="noStrike" cap="none">
                <a:latin typeface="Calibri"/>
                <a:ea typeface="Calibri"/>
                <a:cs typeface="Calibri"/>
                <a:sym typeface="Calibri"/>
              </a:defRPr>
            </a:lvl3pPr>
            <a:lvl4pPr marL="1371600" marR="0" lvl="3" indent="685800" algn="l" rtl="0">
              <a:spcBef>
                <a:spcPts val="0"/>
              </a:spcBef>
              <a:buNone/>
              <a:defRPr sz="1200" b="0" i="0" u="none" strike="noStrike" cap="none">
                <a:latin typeface="Calibri"/>
                <a:ea typeface="Calibri"/>
                <a:cs typeface="Calibri"/>
                <a:sym typeface="Calibri"/>
              </a:defRPr>
            </a:lvl4pPr>
            <a:lvl5pPr marL="1828800" marR="0" lvl="4" indent="914400" algn="l" rtl="0">
              <a:spcBef>
                <a:spcPts val="0"/>
              </a:spcBef>
              <a:buNone/>
              <a:defRPr sz="1200" b="0" i="0" u="none" strike="noStrike" cap="none">
                <a:latin typeface="Calibri"/>
                <a:ea typeface="Calibri"/>
                <a:cs typeface="Calibri"/>
                <a:sym typeface="Calibri"/>
              </a:defRPr>
            </a:lvl5pPr>
            <a:lvl6pPr marL="2286000" marR="0" lvl="5" indent="1143000" algn="l" rtl="0">
              <a:spcBef>
                <a:spcPts val="0"/>
              </a:spcBef>
              <a:buNone/>
              <a:defRPr sz="1200" b="0" i="0" u="none" strike="noStrike" cap="none">
                <a:latin typeface="Calibri"/>
                <a:ea typeface="Calibri"/>
                <a:cs typeface="Calibri"/>
                <a:sym typeface="Calibri"/>
              </a:defRPr>
            </a:lvl6pPr>
            <a:lvl7pPr marL="2743200" marR="0" lvl="6" indent="1371600" algn="l" rtl="0">
              <a:spcBef>
                <a:spcPts val="0"/>
              </a:spcBef>
              <a:buNone/>
              <a:defRPr sz="1200" b="0" i="0" u="none" strike="noStrike" cap="none">
                <a:latin typeface="Calibri"/>
                <a:ea typeface="Calibri"/>
                <a:cs typeface="Calibri"/>
                <a:sym typeface="Calibri"/>
              </a:defRPr>
            </a:lvl7pPr>
            <a:lvl8pPr marL="3200400" marR="0" lvl="7" indent="1600200" algn="l" rtl="0">
              <a:spcBef>
                <a:spcPts val="0"/>
              </a:spcBef>
              <a:buNone/>
              <a:defRPr sz="1200" b="0" i="0" u="none" strike="noStrike" cap="none">
                <a:latin typeface="Calibri"/>
                <a:ea typeface="Calibri"/>
                <a:cs typeface="Calibri"/>
                <a:sym typeface="Calibri"/>
              </a:defRPr>
            </a:lvl8pPr>
            <a:lvl9pPr marL="3657600" marR="0" lvl="8" indent="1828800" algn="l" rtl="0">
              <a:spcBef>
                <a:spcPts val="0"/>
              </a:spcBef>
              <a:buNone/>
              <a:defRPr sz="12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229036034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Vision</a:t>
            </a:r>
            <a:r>
              <a:rPr lang="en-US" baseline="0" dirty="0" smtClean="0"/>
              <a:t> 20/20’s Fire Safety Materials Generator is a free online resource funded by Fire Prevention and Safety Grants from the U.S. Department of Homeland Security/FEMA.  It allows fire departments and their partners to create and customize educational tools for their communities.</a:t>
            </a:r>
            <a:endParaRPr dirty="0"/>
          </a:p>
        </p:txBody>
      </p:sp>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Feedback was very</a:t>
            </a:r>
            <a:r>
              <a:rPr lang="en-US" baseline="0" dirty="0" smtClean="0"/>
              <a:t> positive.</a:t>
            </a:r>
            <a:endParaRPr dirty="0"/>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Here are</a:t>
            </a:r>
            <a:r>
              <a:rPr lang="en-US" baseline="0" dirty="0" smtClean="0"/>
              <a:t> some of the things our users said they liked about the Fire Safety Materials Generator.</a:t>
            </a:r>
            <a:endParaRPr dirty="0"/>
          </a:p>
        </p:txBody>
      </p:sp>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When</a:t>
            </a:r>
            <a:r>
              <a:rPr lang="en-US" baseline="0" dirty="0" smtClean="0"/>
              <a:t> you go to the landing page of the Materials Generator you can click on a 90-second video that will give you a quick orientation.</a:t>
            </a:r>
            <a:endParaRPr dirty="0"/>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Let’s take a closer look at some of the materials you can create using the Materials Generator. This flyer is designed</a:t>
            </a:r>
            <a:r>
              <a:rPr lang="en-US" baseline="0" dirty="0" smtClean="0"/>
              <a:t> for fire departments that are conducting home safety visits to install smoke alarms and educate residents about how to maintain and respond to their alarms.  International research has shown that this is perhaps the MOST effective thing a fire department can do to reduce community risk.  Fire departments that are not installing alarms in high risk homes are missing out on a strategy that has proven effective in the United States and in many countries throughout the world.  Notice there is room for only 3 brief messages.  Again, based on research, we know that many people either cannot or will not read something that is too wordy.  The Materials Generator allows you to choose the messages you want to include from within a set of audience-tested options, but you are limited to only 3 at a time.</a:t>
            </a:r>
            <a:endParaRPr dirty="0"/>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This wonderful example</a:t>
            </a:r>
            <a:r>
              <a:rPr lang="en-US" baseline="0" dirty="0" smtClean="0"/>
              <a:t> of a customized flyer</a:t>
            </a:r>
            <a:r>
              <a:rPr lang="en-US" dirty="0" smtClean="0"/>
              <a:t> comes</a:t>
            </a:r>
            <a:r>
              <a:rPr lang="en-US" baseline="0" dirty="0" smtClean="0"/>
              <a:t> from Deanna Harrington in Arvada, CO.  As she prepared to make a fire safety presentation to a community of older adults, Deanna visited the facility a week ahead to take a photo of a very popular couple who lived there.  Deanna uploaded this photo to illustrate the flyer she distributed during her presentation.  The residents were thrilled to see someone they knew and liked</a:t>
            </a:r>
            <a:r>
              <a:rPr lang="mr-IN" baseline="0" dirty="0" smtClean="0"/>
              <a:t>…</a:t>
            </a:r>
            <a:r>
              <a:rPr lang="en-US" baseline="0" dirty="0" smtClean="0"/>
              <a:t>and were therefore interested to read what it said.  This ability to customize images is one of the strongest </a:t>
            </a:r>
            <a:r>
              <a:rPr lang="en-US" baseline="0" dirty="0" err="1" smtClean="0"/>
              <a:t>featrues</a:t>
            </a:r>
            <a:r>
              <a:rPr lang="en-US" baseline="0" dirty="0" smtClean="0"/>
              <a:t> of the Materials Generator.</a:t>
            </a:r>
            <a:endParaRPr dirty="0"/>
          </a:p>
        </p:txBody>
      </p:sp>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Here is another great</a:t>
            </a:r>
            <a:r>
              <a:rPr lang="en-US" baseline="0" dirty="0" smtClean="0"/>
              <a:t> example from the Alaska State Fire Marshal’s Office.  With permission from their caregivers, this image of beautiful Alaska native children was used to illustrate a Facebook promotion to increase the use of working smoke alarms across the state.</a:t>
            </a:r>
            <a:endParaRPr dirty="0"/>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Here is a very innovative</a:t>
            </a:r>
            <a:r>
              <a:rPr lang="en-US" baseline="0" dirty="0" smtClean="0"/>
              <a:t> use of the Materials Generator from Kathy Clay, Battalion Chief for the Jackson Hole, WY, Fire Department.  Kathy was launching a CRR program to reach high-risk homes in the community, but was not getting much buy-in from her firefighters</a:t>
            </a:r>
            <a:r>
              <a:rPr lang="mr-IN" baseline="0" dirty="0" smtClean="0"/>
              <a:t>…</a:t>
            </a:r>
            <a:r>
              <a:rPr lang="en-US" baseline="0" dirty="0" smtClean="0"/>
              <a:t>.until she began featuring them on the flyers being distributed throughout the community.  Residents began to recognize the members of the department.  This led to fun conversations and a stronger connection between the department and the community. </a:t>
            </a:r>
            <a:endParaRPr dirty="0"/>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sz="1200" b="1" i="0" u="none" strike="noStrike" cap="none" dirty="0" smtClean="0">
                <a:solidFill>
                  <a:srgbClr val="1F497D"/>
                </a:solidFill>
                <a:latin typeface="Calibri"/>
                <a:ea typeface="Calibri"/>
                <a:cs typeface="Calibri"/>
                <a:sym typeface="Calibri"/>
              </a:rPr>
              <a:t>Social Media content: </a:t>
            </a:r>
            <a:r>
              <a:rPr lang="en-US" sz="1200" b="0" i="0" u="none" strike="noStrike" cap="none" dirty="0" smtClean="0">
                <a:solidFill>
                  <a:srgbClr val="1F497D"/>
                </a:solidFill>
                <a:latin typeface="Calibri"/>
                <a:ea typeface="Calibri"/>
                <a:cs typeface="Calibri"/>
                <a:sym typeface="Calibri"/>
              </a:rPr>
              <a:t>Users</a:t>
            </a:r>
            <a:r>
              <a:rPr lang="en-US" sz="1200" b="0" i="0" u="none" strike="noStrike" cap="none" baseline="0" dirty="0" smtClean="0">
                <a:solidFill>
                  <a:srgbClr val="1F497D"/>
                </a:solidFill>
                <a:latin typeface="Calibri"/>
                <a:ea typeface="Calibri"/>
                <a:cs typeface="Calibri"/>
                <a:sym typeface="Calibri"/>
              </a:rPr>
              <a:t> loved being able to create flyers and door hangers and children’s activity sheets (one on smoke alarms, and one on escape planning).  But many fire departments are increasing their use of social media to reach their communities.  As a result of this feedback, we d</a:t>
            </a:r>
            <a:r>
              <a:rPr lang="en-US" sz="1200" b="0" i="0" u="none" strike="noStrike" cap="none" dirty="0" smtClean="0">
                <a:solidFill>
                  <a:srgbClr val="1F497D"/>
                </a:solidFill>
                <a:latin typeface="Calibri"/>
                <a:ea typeface="Calibri"/>
                <a:cs typeface="Calibri"/>
                <a:sym typeface="Calibri"/>
              </a:rPr>
              <a:t>esigned social media post graphics for the Materials Generator on the topics of smoke alarm maintenance and kitchen safety. </a:t>
            </a:r>
            <a:endParaRPr dirty="0"/>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marL="457200" marR="0" lvl="1" indent="0" algn="l" rtl="0">
              <a:lnSpc>
                <a:spcPct val="90000"/>
              </a:lnSpc>
              <a:spcBef>
                <a:spcPts val="0"/>
              </a:spcBef>
              <a:buClr>
                <a:srgbClr val="1F497D"/>
              </a:buClr>
              <a:buSzPct val="100000"/>
              <a:buFont typeface="Arial"/>
              <a:buNone/>
            </a:pPr>
            <a:r>
              <a:rPr lang="en-US" sz="1800" b="0" i="0" u="none" strike="noStrike" cap="none" dirty="0" smtClean="0">
                <a:solidFill>
                  <a:srgbClr val="1F497D"/>
                </a:solidFill>
                <a:latin typeface="Calibri"/>
                <a:ea typeface="Calibri"/>
                <a:cs typeface="Calibri"/>
                <a:sym typeface="Calibri"/>
              </a:rPr>
              <a:t>Here</a:t>
            </a:r>
            <a:r>
              <a:rPr lang="en-US" sz="1800" b="0" i="0" u="none" strike="noStrike" cap="none" baseline="0" dirty="0" smtClean="0">
                <a:solidFill>
                  <a:srgbClr val="1F497D"/>
                </a:solidFill>
                <a:latin typeface="Calibri"/>
                <a:ea typeface="Calibri"/>
                <a:cs typeface="Calibri"/>
                <a:sym typeface="Calibri"/>
              </a:rPr>
              <a:t> are a couple of examples.</a:t>
            </a:r>
            <a:endParaRPr dirty="0"/>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A major focus of Vision 20/20’s work is to raise the number of working smoke alarms in the U.S. through proven Community Risk Reduction strategies.  The problem of missing and/or</a:t>
            </a:r>
            <a:r>
              <a:rPr lang="en-US" baseline="0" dirty="0" smtClean="0"/>
              <a:t> non-working smoke alarms remains a huge challenge in our country.  </a:t>
            </a:r>
            <a:r>
              <a:rPr lang="en-US" dirty="0" smtClean="0"/>
              <a:t>Based on informal research by </a:t>
            </a:r>
            <a:r>
              <a:rPr lang="en-US" dirty="0" err="1" smtClean="0"/>
              <a:t>TriData</a:t>
            </a:r>
            <a:r>
              <a:rPr lang="en-US" dirty="0" smtClean="0"/>
              <a:t>, Vision</a:t>
            </a:r>
            <a:r>
              <a:rPr lang="en-US" baseline="0" dirty="0" smtClean="0"/>
              <a:t> 20/20</a:t>
            </a:r>
            <a:r>
              <a:rPr lang="en-US" dirty="0" smtClean="0"/>
              <a:t> estimates a need to install more than 100 million alarms to bring homes in the U.S. up to minimum levels of protection.</a:t>
            </a:r>
            <a:endParaRPr dirty="0"/>
          </a:p>
        </p:txBody>
      </p:sp>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When</a:t>
            </a:r>
            <a:r>
              <a:rPr lang="en-US" baseline="0" dirty="0" smtClean="0"/>
              <a:t> the Materials Generator was first released, there was only room for one logo </a:t>
            </a:r>
            <a:r>
              <a:rPr lang="mr-IN" baseline="0" dirty="0" smtClean="0"/>
              <a:t>–</a:t>
            </a:r>
            <a:r>
              <a:rPr lang="en-US" baseline="0" dirty="0" smtClean="0"/>
              <a:t> usually the fire department’s.  Users correctly pointed out the importance of partnerships in Community Risk Reduction and asked if we could redesign the Materials Generator to allow for additional partner logos.  Again, our friends at Marketing for Change made this happen and there is now room for a main logo and contact information on the right and for 2 more logos to the left.</a:t>
            </a:r>
            <a:endParaRPr dirty="0"/>
          </a:p>
        </p:txBody>
      </p:sp>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rgbClr val="1F497D"/>
                </a:solidFill>
                <a:latin typeface="Arial"/>
                <a:ea typeface="Arial"/>
                <a:cs typeface="Arial"/>
                <a:sym typeface="Arial"/>
              </a:rPr>
              <a:t>We</a:t>
            </a:r>
            <a:r>
              <a:rPr lang="en-US" sz="1200" b="0" i="0" u="none" strike="noStrike" cap="none" baseline="0" dirty="0" smtClean="0">
                <a:solidFill>
                  <a:srgbClr val="1F497D"/>
                </a:solidFill>
                <a:latin typeface="Arial"/>
                <a:ea typeface="Arial"/>
                <a:cs typeface="Arial"/>
                <a:sym typeface="Arial"/>
              </a:rPr>
              <a:t> also got feedback on the difficulty of reaching high-risk residents living in rental properties.  The first thing we did was to establish a task group of experienced practitioners from across the U.S. to get their guidance about what tools would be needed to tackle this problem.  </a:t>
            </a:r>
            <a:endParaRPr lang="en-US" sz="1200" b="0" i="0" u="none" strike="noStrike" cap="none" dirty="0" smtClean="0">
              <a:solidFill>
                <a:srgbClr val="1F497D"/>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63394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note as I scroll through these slides that our</a:t>
            </a:r>
            <a:r>
              <a:rPr lang="en-US" baseline="0" dirty="0" smtClean="0"/>
              <a:t> Subject Matter Experts come from large, medium-sized and small departments and represent diverse regions and communities.</a:t>
            </a:r>
            <a:endParaRPr lang="en-US" dirty="0"/>
          </a:p>
        </p:txBody>
      </p:sp>
    </p:spTree>
    <p:extLst>
      <p:ext uri="{BB962C8B-B14F-4D97-AF65-F5344CB8AC3E}">
        <p14:creationId xmlns:p14="http://schemas.microsoft.com/office/powerpoint/2010/main" val="862826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smtClean="0">
                <a:solidFill>
                  <a:srgbClr val="1F497D"/>
                </a:solidFill>
                <a:latin typeface="Arial"/>
                <a:ea typeface="Arial"/>
                <a:cs typeface="Arial"/>
                <a:sym typeface="Arial"/>
              </a:rPr>
              <a:t>After surveying our Subject Matter Experts, Marketing for Change spent months interviewing both landlords and property managers as well as residents, and learned some key findings.</a:t>
            </a:r>
            <a:endParaRPr lang="en-US" dirty="0"/>
          </a:p>
        </p:txBody>
      </p:sp>
    </p:spTree>
    <p:extLst>
      <p:ext uri="{BB962C8B-B14F-4D97-AF65-F5344CB8AC3E}">
        <p14:creationId xmlns:p14="http://schemas.microsoft.com/office/powerpoint/2010/main" val="2335734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a:t>
            </a:r>
            <a:r>
              <a:rPr lang="en-US" baseline="0" dirty="0" smtClean="0"/>
              <a:t> all the focus group respondents admitted that they had never talked about the smoke alarms in their units when they moved into the apartment or home.  No one confirmed whose responsibility it would be to test and maintain the alarms.  No one explained to those unfamiliar with the devices, such as new immigrants from other countries, what a smoke alarm was, the different sounds it makes (chirp and beep) and WHAT TO DO when it made those sounds.</a:t>
            </a:r>
            <a:endParaRPr lang="en-US" dirty="0"/>
          </a:p>
        </p:txBody>
      </p:sp>
    </p:spTree>
    <p:extLst>
      <p:ext uri="{BB962C8B-B14F-4D97-AF65-F5344CB8AC3E}">
        <p14:creationId xmlns:p14="http://schemas.microsoft.com/office/powerpoint/2010/main" val="268434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insights</a:t>
            </a:r>
            <a:r>
              <a:rPr lang="en-US" baseline="0" dirty="0" smtClean="0"/>
              <a:t> help us prioritize development of some new tools for the Materials Generator.</a:t>
            </a:r>
            <a:endParaRPr lang="en-US" dirty="0"/>
          </a:p>
        </p:txBody>
      </p:sp>
    </p:spTree>
    <p:extLst>
      <p:ext uri="{BB962C8B-B14F-4D97-AF65-F5344CB8AC3E}">
        <p14:creationId xmlns:p14="http://schemas.microsoft.com/office/powerpoint/2010/main" val="3845219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set out to create new options</a:t>
            </a:r>
            <a:r>
              <a:rPr lang="en-US" baseline="0" dirty="0" smtClean="0"/>
              <a:t> that would help prompt this important ongoing conversation between landlords and residents.  We designed these tools to fit the unique needs and existing communications channels of renters, such as email reminders about routine maintenance.</a:t>
            </a:r>
            <a:endParaRPr lang="en-US" dirty="0"/>
          </a:p>
        </p:txBody>
      </p:sp>
    </p:spTree>
    <p:extLst>
      <p:ext uri="{BB962C8B-B14F-4D97-AF65-F5344CB8AC3E}">
        <p14:creationId xmlns:p14="http://schemas.microsoft.com/office/powerpoint/2010/main" val="3700799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door hanger that would be used in the spring</a:t>
            </a:r>
            <a:r>
              <a:rPr lang="en-US" baseline="0" dirty="0" smtClean="0"/>
              <a:t> to remind residents to test their smoke alarms as part of their spring cleaning chores.</a:t>
            </a:r>
            <a:endParaRPr lang="en-US" dirty="0"/>
          </a:p>
        </p:txBody>
      </p:sp>
    </p:spTree>
    <p:extLst>
      <p:ext uri="{BB962C8B-B14F-4D97-AF65-F5344CB8AC3E}">
        <p14:creationId xmlns:p14="http://schemas.microsoft.com/office/powerpoint/2010/main" val="1592979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a tip sheet and checklist for property owners/managers to go through when a new resident moves in.  This is often</a:t>
            </a:r>
            <a:r>
              <a:rPr lang="en-US" baseline="0" dirty="0" smtClean="0"/>
              <a:t> a very confusing time for the resident, so having the landlord walk them through the “whys and wherefores” of smoke alarms is an important way to enhance everyone’s safety, whether they are moving into a single family home or a multi-family property.</a:t>
            </a:r>
            <a:endParaRPr lang="en-US" dirty="0"/>
          </a:p>
        </p:txBody>
      </p:sp>
    </p:spTree>
    <p:extLst>
      <p:ext uri="{BB962C8B-B14F-4D97-AF65-F5344CB8AC3E}">
        <p14:creationId xmlns:p14="http://schemas.microsoft.com/office/powerpoint/2010/main" val="1959851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refrigerator</a:t>
            </a:r>
            <a:r>
              <a:rPr lang="en-US" baseline="0" dirty="0" smtClean="0"/>
              <a:t> magnet can be used in any community outreach campaign where people live close to each other.</a:t>
            </a:r>
            <a:endParaRPr lang="en-US" dirty="0"/>
          </a:p>
        </p:txBody>
      </p:sp>
    </p:spTree>
    <p:extLst>
      <p:ext uri="{BB962C8B-B14F-4D97-AF65-F5344CB8AC3E}">
        <p14:creationId xmlns:p14="http://schemas.microsoft.com/office/powerpoint/2010/main" val="338775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 name="Shape 8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latin typeface="Calibri"/>
                <a:ea typeface="Calibri"/>
                <a:cs typeface="Calibri"/>
                <a:sym typeface="Calibri"/>
              </a:rPr>
              <a:t>NFPA estimates that almost </a:t>
            </a:r>
            <a:r>
              <a:rPr lang="en-US" sz="1200" b="1" i="0" u="none" strike="noStrike" cap="none" dirty="0">
                <a:latin typeface="Calibri"/>
                <a:ea typeface="Calibri"/>
                <a:cs typeface="Calibri"/>
                <a:sym typeface="Calibri"/>
              </a:rPr>
              <a:t>five million households in our country do not have any smoke alarms</a:t>
            </a:r>
            <a:r>
              <a:rPr lang="en-US" sz="1200" b="0" i="0" u="none" strike="noStrike" cap="none" dirty="0">
                <a:latin typeface="Calibri"/>
                <a:ea typeface="Calibri"/>
                <a:cs typeface="Calibri"/>
                <a:sym typeface="Calibri"/>
              </a:rPr>
              <a:t>, and many more don’t have enough of them. </a:t>
            </a:r>
          </a:p>
          <a:p>
            <a:pPr marL="0" marR="0" lvl="0" indent="0" algn="l" rtl="0">
              <a:spcBef>
                <a:spcPts val="0"/>
              </a:spcBef>
              <a:buSzPct val="25000"/>
              <a:buNone/>
            </a:pPr>
            <a:endParaRPr sz="1200" b="0" i="0" u="none" strike="noStrike" cap="none" dirty="0">
              <a:latin typeface="Calibri"/>
              <a:ea typeface="Calibri"/>
              <a:cs typeface="Calibri"/>
              <a:sym typeface="Calibri"/>
            </a:endParaRPr>
          </a:p>
          <a:p>
            <a:pPr marL="0" marR="0" lvl="0" indent="0" algn="l" rtl="0">
              <a:spcBef>
                <a:spcPts val="0"/>
              </a:spcBef>
              <a:buSzPct val="25000"/>
              <a:buNone/>
            </a:pPr>
            <a:r>
              <a:rPr lang="en-US" sz="1200" b="0" i="0" u="none" strike="noStrike" cap="none" dirty="0">
                <a:latin typeface="Calibri"/>
                <a:ea typeface="Calibri"/>
                <a:cs typeface="Calibri"/>
                <a:sym typeface="Calibri"/>
              </a:rPr>
              <a:t>Extrapolating from Vision 20/20 field data, </a:t>
            </a:r>
            <a:r>
              <a:rPr lang="en-US" sz="1200" b="1" i="0" u="none" strike="noStrike" cap="none" dirty="0" err="1">
                <a:latin typeface="Calibri"/>
                <a:ea typeface="Calibri"/>
                <a:cs typeface="Calibri"/>
                <a:sym typeface="Calibri"/>
              </a:rPr>
              <a:t>TriData</a:t>
            </a:r>
            <a:r>
              <a:rPr lang="en-US" sz="1200" b="1" i="0" u="none" strike="noStrike" cap="none" dirty="0">
                <a:latin typeface="Calibri"/>
                <a:ea typeface="Calibri"/>
                <a:cs typeface="Calibri"/>
                <a:sym typeface="Calibri"/>
              </a:rPr>
              <a:t> estimates a need for between 100 and 150 million smoke alarms in the U.S.</a:t>
            </a:r>
            <a:r>
              <a:rPr lang="en-US" sz="1200" b="0" i="0" u="none" strike="noStrike" cap="none" dirty="0">
                <a:latin typeface="Calibri"/>
                <a:ea typeface="Calibri"/>
                <a:cs typeface="Calibri"/>
                <a:sym typeface="Calibri"/>
              </a:rPr>
              <a:t>, excluding multi-family occupancies, to bring homes closer to current code (NFPA 72) requirements. That number is based on informal risk assessments and is most likely underestimated.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r>
              <a:rPr lang="en-US" dirty="0" smtClean="0"/>
              <a:t>We invite each and every one of you to become active in Vision 20/20.  In 2018 Vision</a:t>
            </a:r>
            <a:r>
              <a:rPr lang="en-US" baseline="0" dirty="0" smtClean="0"/>
              <a:t> 20/20’s fifth national symposium on Model Performance in Community Risk Reduction.  We will be putting out a call for abstracts later this year to identify programs that are modeling best practices in CRR and have the evaluation results to prove it.  </a:t>
            </a:r>
            <a:r>
              <a:rPr lang="en-US" dirty="0" smtClean="0"/>
              <a:t>The best way to stay connected and learn about the Symposium and all of Vision 20/20’s latest</a:t>
            </a:r>
            <a:r>
              <a:rPr lang="en-US" baseline="0" dirty="0" smtClean="0"/>
              <a:t> news is sign up for our alerts by texting STRATEGICFIRE to 22828.</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Vision 20/20 has no sustained funding </a:t>
            </a:r>
            <a:r>
              <a:rPr lang="mr-IN" dirty="0" smtClean="0"/>
              <a:t>–</a:t>
            </a:r>
            <a:r>
              <a:rPr lang="en-US" dirty="0" smtClean="0"/>
              <a:t> we</a:t>
            </a:r>
            <a:r>
              <a:rPr lang="en-US" baseline="0" dirty="0" smtClean="0"/>
              <a:t> have benefited from year-to-year grants and some additional donations </a:t>
            </a:r>
            <a:r>
              <a:rPr lang="mr-IN" baseline="0" dirty="0" smtClean="0"/>
              <a:t>–</a:t>
            </a:r>
            <a:r>
              <a:rPr lang="en-US" baseline="0" dirty="0" smtClean="0"/>
              <a:t> so we can’t promise we’ll be in a position to respond immediately to your ideas and requests.  But as you can see from all the changes I’ve pointed out today, we try our best to be responsive to the needs of the field.  And we love to see examples of how you are using and customizing the Materials Generator.  Feel free to get in touch with me if you have any questions or suggestions and I’ll do everything I can to help.</a:t>
            </a:r>
            <a:endParaRPr lang="en-US" dirty="0"/>
          </a:p>
        </p:txBody>
      </p:sp>
    </p:spTree>
    <p:extLst>
      <p:ext uri="{BB962C8B-B14F-4D97-AF65-F5344CB8AC3E}">
        <p14:creationId xmlns:p14="http://schemas.microsoft.com/office/powerpoint/2010/main" val="556582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Fire Safety Materials Generator is based on years of research and testing</a:t>
            </a:r>
            <a:r>
              <a:rPr lang="en-US" baseline="0" dirty="0" smtClean="0"/>
              <a:t> by the award-winning social change marketing firm Marketing for Challenge (previously called Salter Mitchell).  Early testing in 2011 led to the creation of a national slogan to unite the U.S. fire service around the common theme “Fire is Everyone’s Fight.”  This campaign is now under the leadership of the U.S. Fire Administration.  Further testing with high-risk focus group representatives helped Vision 20/20 craft and confirm simple messages on the topics of smoke alarms and cooking safety that would be included in the Materials Generator.  In 2016, based on requests from the field, we began a new round of research and development on components for both landlords and residents that would address the fire safety education needs of people living in rental properties.  The new tools were released in July of 2017.</a:t>
            </a:r>
            <a:endParaRPr lang="en-US" dirty="0"/>
          </a:p>
        </p:txBody>
      </p:sp>
    </p:spTree>
    <p:extLst>
      <p:ext uri="{BB962C8B-B14F-4D97-AF65-F5344CB8AC3E}">
        <p14:creationId xmlns:p14="http://schemas.microsoft.com/office/powerpoint/2010/main" val="610957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One</a:t>
            </a:r>
            <a:r>
              <a:rPr lang="en-US" baseline="0" dirty="0" smtClean="0"/>
              <a:t> of the great strengths of the Materials Generator is that every aspect is research-driven and based on expert guidance on what makes a message compelling enough to actually change behavior.</a:t>
            </a:r>
            <a:endParaRPr dirty="0"/>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The experts at Marketing for Change shared their formula for effective educational messages.  One big</a:t>
            </a:r>
            <a:r>
              <a:rPr lang="en-US" baseline="0" dirty="0" smtClean="0"/>
              <a:t> revelation was that traditional messages about smoke alarms focused on the </a:t>
            </a:r>
            <a:r>
              <a:rPr lang="en-US" u="sng" baseline="0" dirty="0" smtClean="0"/>
              <a:t>future</a:t>
            </a:r>
            <a:r>
              <a:rPr lang="en-US" baseline="0" dirty="0" smtClean="0"/>
              <a:t> benefits of having a working smoke alarm</a:t>
            </a:r>
            <a:r>
              <a:rPr lang="mr-IN" baseline="0" dirty="0" smtClean="0"/>
              <a:t>…</a:t>
            </a:r>
            <a:r>
              <a:rPr lang="en-US" baseline="0" dirty="0" smtClean="0"/>
              <a:t>IF there is a fire (sometime in the future), the smoke alarm will sound and you can get out</a:t>
            </a:r>
            <a:r>
              <a:rPr lang="mr-IN" baseline="0" dirty="0" smtClean="0"/>
              <a:t>…</a:t>
            </a:r>
            <a:r>
              <a:rPr lang="en-US" baseline="0" dirty="0" smtClean="0"/>
              <a:t>.This approach is not likely to inspire people to take immediate action </a:t>
            </a:r>
            <a:r>
              <a:rPr lang="mr-IN" baseline="0" dirty="0" smtClean="0"/>
              <a:t>–</a:t>
            </a:r>
            <a:r>
              <a:rPr lang="en-US" baseline="0" dirty="0" smtClean="0"/>
              <a:t> especially when they lead busy lives and are already juggling many things on life’s To Do list.  A more effective approach is to use </a:t>
            </a:r>
            <a:r>
              <a:rPr lang="en-US" b="1" baseline="0" dirty="0" smtClean="0"/>
              <a:t>emotion</a:t>
            </a:r>
            <a:r>
              <a:rPr lang="en-US" baseline="0" dirty="0" smtClean="0"/>
              <a:t> to appeal to their basic desire to protect the people and things they love.  The idea is to communicate that installing and maintaining smoke alarms TODAY is a way to show their love.</a:t>
            </a: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We created a new theme using</a:t>
            </a:r>
            <a:r>
              <a:rPr lang="en-US" baseline="0" dirty="0" smtClean="0"/>
              <a:t> this emotional approach:  Where There is Love, There Are Smoke Alarms.  The Materials Generator provides specific smoke alarm and cooking safety messages, along with many diverse images of people of different ages and ethnicities who appear to love and care for each other.  Studies have shown people tend to respond more to images of other people, especially those who resemble them.</a:t>
            </a:r>
            <a:endParaRPr dirty="0"/>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r>
              <a:rPr lang="en-US" dirty="0" smtClean="0"/>
              <a:t>Before we launched the Materials Generator,</a:t>
            </a:r>
            <a:r>
              <a:rPr lang="en-US" baseline="0" dirty="0" smtClean="0"/>
              <a:t> we tested all the materials in communities across the U.S. thanks to generous Vision 20/20 supporters.</a:t>
            </a:r>
            <a:endParaRPr dirty="0"/>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Shape 11"/>
        <p:cNvGrpSpPr/>
        <p:nvPr/>
      </p:nvGrpSpPr>
      <p:grpSpPr>
        <a:xfrm>
          <a:off x="0" y="0"/>
          <a:ext cx="0" cy="0"/>
          <a:chOff x="0" y="0"/>
          <a:chExt cx="0" cy="0"/>
        </a:xfrm>
      </p:grpSpPr>
      <p:sp>
        <p:nvSpPr>
          <p:cNvPr id="12" name="Shape 12"/>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13" name="Shape 13"/>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Shape 55"/>
        <p:cNvGrpSpPr/>
        <p:nvPr/>
      </p:nvGrpSpPr>
      <p:grpSpPr>
        <a:xfrm>
          <a:off x="0" y="0"/>
          <a:ext cx="0" cy="0"/>
          <a:chOff x="0" y="0"/>
          <a:chExt cx="0" cy="0"/>
        </a:xfrm>
      </p:grpSpPr>
      <p:sp>
        <p:nvSpPr>
          <p:cNvPr id="56" name="Shape 56"/>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00" y="274637"/>
            <a:ext cx="8229600" cy="114300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60"/>
        <p:cNvGrpSpPr/>
        <p:nvPr/>
      </p:nvGrpSpPr>
      <p:grpSpPr>
        <a:xfrm>
          <a:off x="0" y="0"/>
          <a:ext cx="0" cy="0"/>
          <a:chOff x="0" y="0"/>
          <a:chExt cx="0" cy="0"/>
        </a:xfrm>
      </p:grpSpPr>
      <p:sp>
        <p:nvSpPr>
          <p:cNvPr id="61" name="Shape 61"/>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62" name="Shape 62"/>
          <p:cNvSpPr txBox="1">
            <a:spLocks noGrp="1"/>
          </p:cNvSpPr>
          <p:nvPr>
            <p:ph type="title"/>
          </p:nvPr>
        </p:nvSpPr>
        <p:spPr>
          <a:xfrm>
            <a:off x="6629400" y="274637"/>
            <a:ext cx="2057400" cy="585152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457200" y="274637"/>
            <a:ext cx="6019799" cy="5851526"/>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74637"/>
            <a:ext cx="8229600" cy="114300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16" name="Shape 1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4419600" y="6172200"/>
            <a:ext cx="2133599" cy="368301"/>
          </a:xfrm>
          <a:prstGeom prst="rect">
            <a:avLst/>
          </a:prstGeom>
          <a:noFill/>
          <a:ln>
            <a:noFill/>
          </a:ln>
        </p:spPr>
        <p:txBody>
          <a:bodyPr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18"/>
        <p:cNvGrpSpPr/>
        <p:nvPr/>
      </p:nvGrpSpPr>
      <p:grpSpPr>
        <a:xfrm>
          <a:off x="0" y="0"/>
          <a:ext cx="0" cy="0"/>
          <a:chOff x="0" y="0"/>
          <a:chExt cx="0" cy="0"/>
        </a:xfrm>
      </p:grpSpPr>
      <p:sp>
        <p:nvSpPr>
          <p:cNvPr id="19" name="Shape 19"/>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20" name="Shape 20"/>
          <p:cNvSpPr txBox="1">
            <a:spLocks noGrp="1"/>
          </p:cNvSpPr>
          <p:nvPr>
            <p:ph type="title"/>
          </p:nvPr>
        </p:nvSpPr>
        <p:spPr>
          <a:xfrm>
            <a:off x="1792288" y="4800600"/>
            <a:ext cx="5486400" cy="56673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CA0202"/>
              </a:buClr>
              <a:buFont typeface="Calibri"/>
              <a:buNone/>
              <a:defRPr sz="20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21" name="Shape 21"/>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22" name="Shape 22"/>
          <p:cNvSpPr txBox="1">
            <a:spLocks noGrp="1"/>
          </p:cNvSpPr>
          <p:nvPr>
            <p:ph type="body" idx="1"/>
          </p:nvPr>
        </p:nvSpPr>
        <p:spPr>
          <a:xfrm>
            <a:off x="1792288" y="5367337"/>
            <a:ext cx="5486400" cy="804862"/>
          </a:xfrm>
          <a:prstGeom prst="rect">
            <a:avLst/>
          </a:prstGeom>
          <a:noFill/>
          <a:ln>
            <a:noFill/>
          </a:ln>
        </p:spPr>
        <p:txBody>
          <a:bodyPr lIns="91425" tIns="91425" rIns="91425" bIns="91425" anchor="t" anchorCtr="0"/>
          <a:lstStyle>
            <a:lvl1pPr marL="0" marR="0" lvl="0" indent="0" algn="l" rtl="0">
              <a:lnSpc>
                <a:spcPct val="100000"/>
              </a:lnSpc>
              <a:spcBef>
                <a:spcPts val="300"/>
              </a:spcBef>
              <a:spcAft>
                <a:spcPts val="0"/>
              </a:spcAft>
              <a:buClr>
                <a:srgbClr val="254061"/>
              </a:buClr>
              <a:buFont typeface="Arial"/>
              <a:buNone/>
              <a:defRPr sz="1400" b="1" i="0" u="none" strike="noStrike" cap="none">
                <a:solidFill>
                  <a:srgbClr val="254061"/>
                </a:solidFill>
                <a:latin typeface="Calibri"/>
                <a:ea typeface="Calibri"/>
                <a:cs typeface="Calibri"/>
                <a:sym typeface="Calibri"/>
              </a:defRPr>
            </a:lvl1pPr>
            <a:lvl2pPr marL="0" marR="0" lvl="1" indent="457200" algn="l" rtl="0">
              <a:lnSpc>
                <a:spcPct val="100000"/>
              </a:lnSpc>
              <a:spcBef>
                <a:spcPts val="300"/>
              </a:spcBef>
              <a:spcAft>
                <a:spcPts val="0"/>
              </a:spcAft>
              <a:buClr>
                <a:srgbClr val="254061"/>
              </a:buClr>
              <a:buFont typeface="Arial"/>
              <a:buNone/>
              <a:defRPr sz="1400" b="1" i="0" u="none" strike="noStrike" cap="none">
                <a:solidFill>
                  <a:srgbClr val="254061"/>
                </a:solidFill>
                <a:latin typeface="Calibri"/>
                <a:ea typeface="Calibri"/>
                <a:cs typeface="Calibri"/>
                <a:sym typeface="Calibri"/>
              </a:defRPr>
            </a:lvl2pPr>
            <a:lvl3pPr marL="0" marR="0" lvl="2" indent="914400" algn="l" rtl="0">
              <a:lnSpc>
                <a:spcPct val="100000"/>
              </a:lnSpc>
              <a:spcBef>
                <a:spcPts val="300"/>
              </a:spcBef>
              <a:spcAft>
                <a:spcPts val="0"/>
              </a:spcAft>
              <a:buClr>
                <a:srgbClr val="254061"/>
              </a:buClr>
              <a:buFont typeface="Arial"/>
              <a:buNone/>
              <a:defRPr sz="1400" b="1" i="0" u="none" strike="noStrike" cap="none">
                <a:solidFill>
                  <a:srgbClr val="254061"/>
                </a:solidFill>
                <a:latin typeface="Calibri"/>
                <a:ea typeface="Calibri"/>
                <a:cs typeface="Calibri"/>
                <a:sym typeface="Calibri"/>
              </a:defRPr>
            </a:lvl3pPr>
            <a:lvl4pPr marL="0" marR="0" lvl="3" indent="1371600" algn="l" rtl="0">
              <a:lnSpc>
                <a:spcPct val="100000"/>
              </a:lnSpc>
              <a:spcBef>
                <a:spcPts val="300"/>
              </a:spcBef>
              <a:spcAft>
                <a:spcPts val="0"/>
              </a:spcAft>
              <a:buClr>
                <a:srgbClr val="254061"/>
              </a:buClr>
              <a:buFont typeface="Arial"/>
              <a:buNone/>
              <a:defRPr sz="1400" b="1" i="0" u="none" strike="noStrike" cap="none">
                <a:solidFill>
                  <a:srgbClr val="254061"/>
                </a:solidFill>
                <a:latin typeface="Calibri"/>
                <a:ea typeface="Calibri"/>
                <a:cs typeface="Calibri"/>
                <a:sym typeface="Calibri"/>
              </a:defRPr>
            </a:lvl4pPr>
            <a:lvl5pPr marL="0" marR="0" lvl="4" indent="1828800" algn="l" rtl="0">
              <a:lnSpc>
                <a:spcPct val="100000"/>
              </a:lnSpc>
              <a:spcBef>
                <a:spcPts val="300"/>
              </a:spcBef>
              <a:spcAft>
                <a:spcPts val="0"/>
              </a:spcAft>
              <a:buClr>
                <a:srgbClr val="254061"/>
              </a:buClr>
              <a:buFont typeface="Arial"/>
              <a:buNone/>
              <a:defRPr sz="14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26" name="Shape 26"/>
          <p:cNvSpPr txBox="1">
            <a:spLocks noGrp="1"/>
          </p:cNvSpPr>
          <p:nvPr>
            <p:ph type="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700"/>
              </a:spcBef>
              <a:spcAft>
                <a:spcPts val="0"/>
              </a:spcAft>
              <a:buClr>
                <a:srgbClr val="888888"/>
              </a:buClr>
              <a:buFont typeface="Arial"/>
              <a:buNone/>
              <a:defRPr sz="3200" b="1" i="0" u="none" strike="noStrike" cap="none">
                <a:solidFill>
                  <a:srgbClr val="888888"/>
                </a:solidFill>
                <a:latin typeface="Calibri"/>
                <a:ea typeface="Calibri"/>
                <a:cs typeface="Calibri"/>
                <a:sym typeface="Calibri"/>
              </a:defRPr>
            </a:lvl1pPr>
            <a:lvl2pPr marL="0" marR="0" lvl="1" indent="457200" algn="ctr" rtl="0">
              <a:lnSpc>
                <a:spcPct val="100000"/>
              </a:lnSpc>
              <a:spcBef>
                <a:spcPts val="700"/>
              </a:spcBef>
              <a:spcAft>
                <a:spcPts val="0"/>
              </a:spcAft>
              <a:buClr>
                <a:srgbClr val="888888"/>
              </a:buClr>
              <a:buFont typeface="Arial"/>
              <a:buNone/>
              <a:defRPr sz="3200" b="1" i="0" u="none" strike="noStrike" cap="none">
                <a:solidFill>
                  <a:srgbClr val="888888"/>
                </a:solidFill>
                <a:latin typeface="Calibri"/>
                <a:ea typeface="Calibri"/>
                <a:cs typeface="Calibri"/>
                <a:sym typeface="Calibri"/>
              </a:defRPr>
            </a:lvl2pPr>
            <a:lvl3pPr marL="0" marR="0" lvl="2" indent="914400" algn="ctr" rtl="0">
              <a:lnSpc>
                <a:spcPct val="100000"/>
              </a:lnSpc>
              <a:spcBef>
                <a:spcPts val="700"/>
              </a:spcBef>
              <a:spcAft>
                <a:spcPts val="0"/>
              </a:spcAft>
              <a:buClr>
                <a:srgbClr val="888888"/>
              </a:buClr>
              <a:buFont typeface="Arial"/>
              <a:buNone/>
              <a:defRPr sz="3200" b="1" i="0" u="none" strike="noStrike" cap="none">
                <a:solidFill>
                  <a:srgbClr val="888888"/>
                </a:solidFill>
                <a:latin typeface="Calibri"/>
                <a:ea typeface="Calibri"/>
                <a:cs typeface="Calibri"/>
                <a:sym typeface="Calibri"/>
              </a:defRPr>
            </a:lvl3pPr>
            <a:lvl4pPr marL="0" marR="0" lvl="3" indent="1371600" algn="ctr" rtl="0">
              <a:lnSpc>
                <a:spcPct val="100000"/>
              </a:lnSpc>
              <a:spcBef>
                <a:spcPts val="700"/>
              </a:spcBef>
              <a:spcAft>
                <a:spcPts val="0"/>
              </a:spcAft>
              <a:buClr>
                <a:srgbClr val="888888"/>
              </a:buClr>
              <a:buFont typeface="Arial"/>
              <a:buNone/>
              <a:defRPr sz="3200" b="1" i="0" u="none" strike="noStrike" cap="none">
                <a:solidFill>
                  <a:srgbClr val="888888"/>
                </a:solidFill>
                <a:latin typeface="Calibri"/>
                <a:ea typeface="Calibri"/>
                <a:cs typeface="Calibri"/>
                <a:sym typeface="Calibri"/>
              </a:defRPr>
            </a:lvl4pPr>
            <a:lvl5pPr marL="0" marR="0" lvl="4" indent="1828800" algn="ctr" rtl="0">
              <a:lnSpc>
                <a:spcPct val="100000"/>
              </a:lnSpc>
              <a:spcBef>
                <a:spcPts val="700"/>
              </a:spcBef>
              <a:spcAft>
                <a:spcPts val="0"/>
              </a:spcAft>
              <a:buClr>
                <a:srgbClr val="888888"/>
              </a:buClr>
              <a:buFont typeface="Arial"/>
              <a:buNone/>
              <a:defRPr sz="3200" b="1" i="0" u="none" strike="noStrike" cap="none">
                <a:solidFill>
                  <a:srgbClr val="888888"/>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4419600" y="6172200"/>
            <a:ext cx="2133599" cy="368301"/>
          </a:xfrm>
          <a:prstGeom prst="rect">
            <a:avLst/>
          </a:prstGeom>
          <a:noFill/>
          <a:ln>
            <a:noFill/>
          </a:ln>
        </p:spPr>
        <p:txBody>
          <a:bodyPr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29"/>
        <p:cNvGrpSpPr/>
        <p:nvPr/>
      </p:nvGrpSpPr>
      <p:grpSpPr>
        <a:xfrm>
          <a:off x="0" y="0"/>
          <a:ext cx="0" cy="0"/>
          <a:chOff x="0" y="0"/>
          <a:chExt cx="0" cy="0"/>
        </a:xfrm>
      </p:grpSpPr>
      <p:sp>
        <p:nvSpPr>
          <p:cNvPr id="30" name="Shape 30"/>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31" name="Shape 3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CA0202"/>
              </a:buClr>
              <a:buFont typeface="Calibri"/>
              <a:buNone/>
              <a:defRPr sz="40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32" name="Shape 3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1" i="0" u="none" strike="noStrike" cap="none">
                <a:solidFill>
                  <a:srgbClr val="888888"/>
                </a:solidFill>
                <a:latin typeface="Calibri"/>
                <a:ea typeface="Calibri"/>
                <a:cs typeface="Calibri"/>
                <a:sym typeface="Calibri"/>
              </a:defRPr>
            </a:lvl1pPr>
            <a:lvl2pPr marL="0" marR="0" lvl="1" indent="457200" algn="l" rtl="0">
              <a:lnSpc>
                <a:spcPct val="100000"/>
              </a:lnSpc>
              <a:spcBef>
                <a:spcPts val="400"/>
              </a:spcBef>
              <a:spcAft>
                <a:spcPts val="0"/>
              </a:spcAft>
              <a:buClr>
                <a:srgbClr val="888888"/>
              </a:buClr>
              <a:buFont typeface="Arial"/>
              <a:buNone/>
              <a:defRPr sz="2000" b="1" i="0" u="none" strike="noStrike" cap="none">
                <a:solidFill>
                  <a:srgbClr val="888888"/>
                </a:solidFill>
                <a:latin typeface="Calibri"/>
                <a:ea typeface="Calibri"/>
                <a:cs typeface="Calibri"/>
                <a:sym typeface="Calibri"/>
              </a:defRPr>
            </a:lvl2pPr>
            <a:lvl3pPr marL="0" marR="0" lvl="2" indent="914400" algn="l" rtl="0">
              <a:lnSpc>
                <a:spcPct val="100000"/>
              </a:lnSpc>
              <a:spcBef>
                <a:spcPts val="400"/>
              </a:spcBef>
              <a:spcAft>
                <a:spcPts val="0"/>
              </a:spcAft>
              <a:buClr>
                <a:srgbClr val="888888"/>
              </a:buClr>
              <a:buFont typeface="Arial"/>
              <a:buNone/>
              <a:defRPr sz="2000" b="1" i="0" u="none" strike="noStrike" cap="none">
                <a:solidFill>
                  <a:srgbClr val="888888"/>
                </a:solidFill>
                <a:latin typeface="Calibri"/>
                <a:ea typeface="Calibri"/>
                <a:cs typeface="Calibri"/>
                <a:sym typeface="Calibri"/>
              </a:defRPr>
            </a:lvl3pPr>
            <a:lvl4pPr marL="0" marR="0" lvl="3" indent="1371600" algn="l" rtl="0">
              <a:lnSpc>
                <a:spcPct val="100000"/>
              </a:lnSpc>
              <a:spcBef>
                <a:spcPts val="400"/>
              </a:spcBef>
              <a:spcAft>
                <a:spcPts val="0"/>
              </a:spcAft>
              <a:buClr>
                <a:srgbClr val="888888"/>
              </a:buClr>
              <a:buFont typeface="Arial"/>
              <a:buNone/>
              <a:defRPr sz="2000" b="1" i="0" u="none" strike="noStrike" cap="none">
                <a:solidFill>
                  <a:srgbClr val="888888"/>
                </a:solidFill>
                <a:latin typeface="Calibri"/>
                <a:ea typeface="Calibri"/>
                <a:cs typeface="Calibri"/>
                <a:sym typeface="Calibri"/>
              </a:defRPr>
            </a:lvl4pPr>
            <a:lvl5pPr marL="0" marR="0" lvl="4" indent="1828800" algn="l" rtl="0">
              <a:lnSpc>
                <a:spcPct val="100000"/>
              </a:lnSpc>
              <a:spcBef>
                <a:spcPts val="400"/>
              </a:spcBef>
              <a:spcAft>
                <a:spcPts val="0"/>
              </a:spcAft>
              <a:buClr>
                <a:srgbClr val="888888"/>
              </a:buClr>
              <a:buFont typeface="Arial"/>
              <a:buNone/>
              <a:defRPr sz="2000" b="1" i="0" u="none" strike="noStrike" cap="none">
                <a:solidFill>
                  <a:srgbClr val="888888"/>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4419600" y="6172200"/>
            <a:ext cx="2133599" cy="368301"/>
          </a:xfrm>
          <a:prstGeom prst="rect">
            <a:avLst/>
          </a:prstGeom>
          <a:noFill/>
          <a:ln>
            <a:noFill/>
          </a:ln>
        </p:spPr>
        <p:txBody>
          <a:bodyPr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wo Content">
    <p:spTree>
      <p:nvGrpSpPr>
        <p:cNvPr id="1" name="Shape 34"/>
        <p:cNvGrpSpPr/>
        <p:nvPr/>
      </p:nvGrpSpPr>
      <p:grpSpPr>
        <a:xfrm>
          <a:off x="0" y="0"/>
          <a:ext cx="0" cy="0"/>
          <a:chOff x="0" y="0"/>
          <a:chExt cx="0" cy="0"/>
        </a:xfrm>
      </p:grpSpPr>
      <p:sp>
        <p:nvSpPr>
          <p:cNvPr id="35" name="Shape 35"/>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36" name="Shape 36"/>
          <p:cNvSpPr txBox="1">
            <a:spLocks noGrp="1"/>
          </p:cNvSpPr>
          <p:nvPr>
            <p:ph type="title"/>
          </p:nvPr>
        </p:nvSpPr>
        <p:spPr>
          <a:xfrm>
            <a:off x="457200" y="274637"/>
            <a:ext cx="8229600" cy="114300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lnSpc>
                <a:spcPct val="100000"/>
              </a:lnSpc>
              <a:spcBef>
                <a:spcPts val="600"/>
              </a:spcBef>
              <a:spcAft>
                <a:spcPts val="0"/>
              </a:spcAft>
              <a:buClr>
                <a:srgbClr val="CA0202"/>
              </a:buClr>
              <a:buSzPct val="100000"/>
              <a:buFont typeface="Arial"/>
              <a:buChar char="•"/>
              <a:defRPr sz="2800" b="1" i="0" u="none" strike="noStrike" cap="none">
                <a:solidFill>
                  <a:srgbClr val="254061"/>
                </a:solidFill>
                <a:latin typeface="Calibri"/>
                <a:ea typeface="Calibri"/>
                <a:cs typeface="Calibri"/>
                <a:sym typeface="Calibri"/>
              </a:defRPr>
            </a:lvl1pPr>
            <a:lvl2pPr marL="790575" marR="0" lvl="1" indent="-155575" algn="l" rtl="0">
              <a:lnSpc>
                <a:spcPct val="100000"/>
              </a:lnSpc>
              <a:spcBef>
                <a:spcPts val="600"/>
              </a:spcBef>
              <a:spcAft>
                <a:spcPts val="0"/>
              </a:spcAft>
              <a:buClr>
                <a:srgbClr val="CA0202"/>
              </a:buClr>
              <a:buSzPct val="100000"/>
              <a:buFont typeface="Arial"/>
              <a:buChar char="–"/>
              <a:defRPr sz="2800" b="1" i="0" u="none" strike="noStrike" cap="none">
                <a:solidFill>
                  <a:srgbClr val="254061"/>
                </a:solidFill>
                <a:latin typeface="Calibri"/>
                <a:ea typeface="Calibri"/>
                <a:cs typeface="Calibri"/>
                <a:sym typeface="Calibri"/>
              </a:defRPr>
            </a:lvl2pPr>
            <a:lvl3pPr marL="1234439" marR="0" lvl="2" indent="-142239" algn="l" rtl="0">
              <a:lnSpc>
                <a:spcPct val="100000"/>
              </a:lnSpc>
              <a:spcBef>
                <a:spcPts val="600"/>
              </a:spcBef>
              <a:spcAft>
                <a:spcPts val="0"/>
              </a:spcAft>
              <a:buClr>
                <a:srgbClr val="CA0202"/>
              </a:buClr>
              <a:buSzPct val="100000"/>
              <a:buFont typeface="Arial"/>
              <a:buChar char="•"/>
              <a:defRPr sz="2800" b="1" i="0" u="none" strike="noStrike" cap="none">
                <a:solidFill>
                  <a:srgbClr val="254061"/>
                </a:solidFill>
                <a:latin typeface="Calibri"/>
                <a:ea typeface="Calibri"/>
                <a:cs typeface="Calibri"/>
                <a:sym typeface="Calibri"/>
              </a:defRPr>
            </a:lvl3pPr>
            <a:lvl4pPr marL="1727200" marR="0" lvl="3" indent="-177800" algn="l" rtl="0">
              <a:lnSpc>
                <a:spcPct val="100000"/>
              </a:lnSpc>
              <a:spcBef>
                <a:spcPts val="600"/>
              </a:spcBef>
              <a:spcAft>
                <a:spcPts val="0"/>
              </a:spcAft>
              <a:buClr>
                <a:srgbClr val="CA0202"/>
              </a:buClr>
              <a:buSzPct val="100000"/>
              <a:buFont typeface="Arial"/>
              <a:buChar char="–"/>
              <a:defRPr sz="2800" b="1" i="0" u="none" strike="noStrike" cap="none">
                <a:solidFill>
                  <a:srgbClr val="254061"/>
                </a:solidFill>
                <a:latin typeface="Calibri"/>
                <a:ea typeface="Calibri"/>
                <a:cs typeface="Calibri"/>
                <a:sym typeface="Calibri"/>
              </a:defRPr>
            </a:lvl4pPr>
            <a:lvl5pPr marL="2184400" marR="0" lvl="4" indent="-177800" algn="l" rtl="0">
              <a:lnSpc>
                <a:spcPct val="100000"/>
              </a:lnSpc>
              <a:spcBef>
                <a:spcPts val="600"/>
              </a:spcBef>
              <a:spcAft>
                <a:spcPts val="0"/>
              </a:spcAft>
              <a:buClr>
                <a:srgbClr val="CA0202"/>
              </a:buClr>
              <a:buSzPct val="100000"/>
              <a:buFont typeface="Arial"/>
              <a:buChar char="»"/>
              <a:defRPr sz="28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mparison">
    <p:spTree>
      <p:nvGrpSpPr>
        <p:cNvPr id="1" name="Shape 39"/>
        <p:cNvGrpSpPr/>
        <p:nvPr/>
      </p:nvGrpSpPr>
      <p:grpSpPr>
        <a:xfrm>
          <a:off x="0" y="0"/>
          <a:ext cx="0" cy="0"/>
          <a:chOff x="0" y="0"/>
          <a:chExt cx="0" cy="0"/>
        </a:xfrm>
      </p:grpSpPr>
      <p:sp>
        <p:nvSpPr>
          <p:cNvPr id="40" name="Shape 40"/>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41" name="Shape 41"/>
          <p:cNvSpPr txBox="1">
            <a:spLocks noGrp="1"/>
          </p:cNvSpPr>
          <p:nvPr>
            <p:ph type="title"/>
          </p:nvPr>
        </p:nvSpPr>
        <p:spPr>
          <a:xfrm>
            <a:off x="457200" y="274637"/>
            <a:ext cx="8229600" cy="114300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500"/>
              </a:spcBef>
              <a:spcAft>
                <a:spcPts val="0"/>
              </a:spcAft>
              <a:buClr>
                <a:srgbClr val="254061"/>
              </a:buClr>
              <a:buFont typeface="Arial"/>
              <a:buNone/>
              <a:defRPr sz="2400" b="1" i="0" u="none" strike="noStrike" cap="none">
                <a:solidFill>
                  <a:srgbClr val="254061"/>
                </a:solidFill>
                <a:latin typeface="Calibri"/>
                <a:ea typeface="Calibri"/>
                <a:cs typeface="Calibri"/>
                <a:sym typeface="Calibri"/>
              </a:defRPr>
            </a:lvl1pPr>
            <a:lvl2pPr marL="0" marR="0" lvl="1" indent="457200" algn="l" rtl="0">
              <a:lnSpc>
                <a:spcPct val="100000"/>
              </a:lnSpc>
              <a:spcBef>
                <a:spcPts val="500"/>
              </a:spcBef>
              <a:spcAft>
                <a:spcPts val="0"/>
              </a:spcAft>
              <a:buClr>
                <a:srgbClr val="254061"/>
              </a:buClr>
              <a:buFont typeface="Arial"/>
              <a:buNone/>
              <a:defRPr sz="2400" b="1" i="0" u="none" strike="noStrike" cap="none">
                <a:solidFill>
                  <a:srgbClr val="254061"/>
                </a:solidFill>
                <a:latin typeface="Calibri"/>
                <a:ea typeface="Calibri"/>
                <a:cs typeface="Calibri"/>
                <a:sym typeface="Calibri"/>
              </a:defRPr>
            </a:lvl2pPr>
            <a:lvl3pPr marL="0" marR="0" lvl="2" indent="914400" algn="l" rtl="0">
              <a:lnSpc>
                <a:spcPct val="100000"/>
              </a:lnSpc>
              <a:spcBef>
                <a:spcPts val="500"/>
              </a:spcBef>
              <a:spcAft>
                <a:spcPts val="0"/>
              </a:spcAft>
              <a:buClr>
                <a:srgbClr val="254061"/>
              </a:buClr>
              <a:buFont typeface="Arial"/>
              <a:buNone/>
              <a:defRPr sz="2400" b="1" i="0" u="none" strike="noStrike" cap="none">
                <a:solidFill>
                  <a:srgbClr val="254061"/>
                </a:solidFill>
                <a:latin typeface="Calibri"/>
                <a:ea typeface="Calibri"/>
                <a:cs typeface="Calibri"/>
                <a:sym typeface="Calibri"/>
              </a:defRPr>
            </a:lvl3pPr>
            <a:lvl4pPr marL="0" marR="0" lvl="3" indent="1371600" algn="l" rtl="0">
              <a:lnSpc>
                <a:spcPct val="100000"/>
              </a:lnSpc>
              <a:spcBef>
                <a:spcPts val="500"/>
              </a:spcBef>
              <a:spcAft>
                <a:spcPts val="0"/>
              </a:spcAft>
              <a:buClr>
                <a:srgbClr val="254061"/>
              </a:buClr>
              <a:buFont typeface="Arial"/>
              <a:buNone/>
              <a:defRPr sz="2400" b="1" i="0" u="none" strike="noStrike" cap="none">
                <a:solidFill>
                  <a:srgbClr val="254061"/>
                </a:solidFill>
                <a:latin typeface="Calibri"/>
                <a:ea typeface="Calibri"/>
                <a:cs typeface="Calibri"/>
                <a:sym typeface="Calibri"/>
              </a:defRPr>
            </a:lvl4pPr>
            <a:lvl5pPr marL="0" marR="0" lvl="4" indent="1828800" algn="l" rtl="0">
              <a:lnSpc>
                <a:spcPct val="100000"/>
              </a:lnSpc>
              <a:spcBef>
                <a:spcPts val="500"/>
              </a:spcBef>
              <a:spcAft>
                <a:spcPts val="0"/>
              </a:spcAft>
              <a:buClr>
                <a:srgbClr val="254061"/>
              </a:buClr>
              <a:buFont typeface="Arial"/>
              <a:buNone/>
              <a:defRPr sz="24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645025" y="1535112"/>
            <a:ext cx="4041774" cy="639762"/>
          </a:xfrm>
          <a:prstGeom prst="rect">
            <a:avLst/>
          </a:prstGeom>
          <a:noFill/>
          <a:ln>
            <a:noFill/>
          </a:ln>
        </p:spPr>
        <p:txBody>
          <a:bodyPr lIns="91425" tIns="91425" rIns="91425" bIns="91425" anchor="b"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p:spTree>
      <p:nvGrpSpPr>
        <p:cNvPr id="1" name="Shape 45"/>
        <p:cNvGrpSpPr/>
        <p:nvPr/>
      </p:nvGrpSpPr>
      <p:grpSpPr>
        <a:xfrm>
          <a:off x="0" y="0"/>
          <a:ext cx="0" cy="0"/>
          <a:chOff x="0" y="0"/>
          <a:chExt cx="0" cy="0"/>
        </a:xfrm>
      </p:grpSpPr>
      <p:sp>
        <p:nvSpPr>
          <p:cNvPr id="46" name="Shape 46"/>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47" name="Shape 47"/>
          <p:cNvSpPr txBox="1">
            <a:spLocks noGrp="1"/>
          </p:cNvSpPr>
          <p:nvPr>
            <p:ph type="title"/>
          </p:nvPr>
        </p:nvSpPr>
        <p:spPr>
          <a:xfrm>
            <a:off x="457200" y="274637"/>
            <a:ext cx="8229600" cy="114300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49"/>
        <p:cNvGrpSpPr/>
        <p:nvPr/>
      </p:nvGrpSpPr>
      <p:grpSpPr>
        <a:xfrm>
          <a:off x="0" y="0"/>
          <a:ext cx="0" cy="0"/>
          <a:chOff x="0" y="0"/>
          <a:chExt cx="0" cy="0"/>
        </a:xfrm>
      </p:grpSpPr>
      <p:sp>
        <p:nvSpPr>
          <p:cNvPr id="50" name="Shape 50"/>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51" name="Shape 51"/>
          <p:cNvSpPr txBox="1">
            <a:spLocks noGrp="1"/>
          </p:cNvSpPr>
          <p:nvPr>
            <p:ph type="title"/>
          </p:nvPr>
        </p:nvSpPr>
        <p:spPr>
          <a:xfrm>
            <a:off x="457200" y="273050"/>
            <a:ext cx="3008314" cy="11620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CA0202"/>
              </a:buClr>
              <a:buFont typeface="Calibri"/>
              <a:buNone/>
              <a:defRPr sz="20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457199" y="1435100"/>
            <a:ext cx="3008314" cy="4691063"/>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457200" y="6356350"/>
            <a:ext cx="343903" cy="358139"/>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7" name="Shape 7"/>
          <p:cNvSpPr txBox="1">
            <a:spLocks noGrp="1"/>
          </p:cNvSpPr>
          <p:nvPr>
            <p:ph type="title"/>
          </p:nvPr>
        </p:nvSpPr>
        <p:spPr>
          <a:xfrm>
            <a:off x="457200" y="274637"/>
            <a:ext cx="8229600" cy="114300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1pPr>
            <a:lvl2pPr marL="0" marR="0" lvl="1"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2pPr>
            <a:lvl3pPr marL="0" marR="0" lvl="2"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3pPr>
            <a:lvl4pPr marL="0" marR="0" lvl="3"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4pPr>
            <a:lvl5pPr marL="0" marR="0" lvl="4"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5pPr>
            <a:lvl6pPr marL="0" marR="0" lvl="5"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6pPr>
            <a:lvl7pPr marL="0" marR="0" lvl="6"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7pPr>
            <a:lvl8pPr marL="0" marR="0" lvl="7"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8pPr>
            <a:lvl9pPr marL="0" marR="0" lvl="8" indent="0" algn="l" rtl="0">
              <a:lnSpc>
                <a:spcPct val="100000"/>
              </a:lnSpc>
              <a:spcBef>
                <a:spcPts val="0"/>
              </a:spcBef>
              <a:spcAft>
                <a:spcPts val="0"/>
              </a:spcAft>
              <a:buClr>
                <a:srgbClr val="CA0202"/>
              </a:buClr>
              <a:buFont typeface="Calibri"/>
              <a:buNone/>
              <a:defRPr sz="4400" b="1" i="0" u="none" strike="noStrike" cap="none">
                <a:solidFill>
                  <a:srgbClr val="CA0202"/>
                </a:solidFill>
                <a:latin typeface="Calibri"/>
                <a:ea typeface="Calibri"/>
                <a:cs typeface="Calibri"/>
                <a:sym typeface="Calibri"/>
              </a:defRPr>
            </a:lvl9pPr>
          </a:lstStyle>
          <a:p>
            <a:endParaRPr/>
          </a:p>
        </p:txBody>
      </p:sp>
      <p:sp>
        <p:nvSpPr>
          <p:cNvPr id="8" name="Shape 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1pPr>
            <a:lvl2pPr marL="783771" marR="0" lvl="1" indent="-123371"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2pPr>
            <a:lvl3pPr marL="1219200" marR="0" lvl="2" indent="-10160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3pPr>
            <a:lvl4pPr marL="1737360" marR="0" lvl="3"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4pPr>
            <a:lvl5pPr marL="2194560" marR="0" lvl="4"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CA0202"/>
              </a:buClr>
              <a:buSzPct val="100000"/>
              <a:buFont typeface="Arial"/>
              <a:buChar char="•"/>
              <a:defRPr sz="3200" b="1" i="0" u="none" strike="noStrike" cap="none">
                <a:solidFill>
                  <a:srgbClr val="254061"/>
                </a:solidFill>
                <a:latin typeface="Calibri"/>
                <a:ea typeface="Calibri"/>
                <a:cs typeface="Calibri"/>
                <a:sym typeface="Calibri"/>
              </a:defRPr>
            </a:lvl9pPr>
          </a:lstStyle>
          <a:p>
            <a:endParaRPr/>
          </a:p>
        </p:txBody>
      </p:sp>
      <p:pic>
        <p:nvPicPr>
          <p:cNvPr id="9" name="Shape 9" descr="V2020 LOGO Final.eps"/>
          <p:cNvPicPr preferRelativeResize="0"/>
          <p:nvPr/>
        </p:nvPicPr>
        <p:blipFill rotWithShape="1">
          <a:blip r:embed="rId13">
            <a:alphaModFix/>
          </a:blip>
          <a:srcRect/>
          <a:stretch/>
        </p:blipFill>
        <p:spPr>
          <a:xfrm>
            <a:off x="6553198" y="5853545"/>
            <a:ext cx="2133599" cy="814094"/>
          </a:xfrm>
          <a:prstGeom prst="rect">
            <a:avLst/>
          </a:prstGeom>
          <a:noFill/>
          <a:ln>
            <a:noFill/>
          </a:ln>
        </p:spPr>
      </p:pic>
      <p:sp>
        <p:nvSpPr>
          <p:cNvPr id="10" name="Shape 10"/>
          <p:cNvSpPr txBox="1">
            <a:spLocks noGrp="1"/>
          </p:cNvSpPr>
          <p:nvPr>
            <p:ph type="sldNum" idx="12"/>
          </p:nvPr>
        </p:nvSpPr>
        <p:spPr>
          <a:xfrm>
            <a:off x="4419600" y="6172200"/>
            <a:ext cx="2133599" cy="368301"/>
          </a:xfrm>
          <a:prstGeom prst="rect">
            <a:avLst/>
          </a:prstGeom>
          <a:noFill/>
          <a:ln>
            <a:noFill/>
          </a:ln>
        </p:spPr>
        <p:txBody>
          <a:bodyPr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hyperlink" Target="http://www.strategicfire.org/materialsgenerator"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www.strategicfire.org/materialsgenerato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0" name="Shape 70"/>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71" name="Shape 71"/>
          <p:cNvSpPr/>
          <p:nvPr/>
        </p:nvSpPr>
        <p:spPr>
          <a:xfrm>
            <a:off x="1371600" y="4085492"/>
            <a:ext cx="7315200" cy="1882140"/>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1" i="0" u="none" strike="noStrike" cap="none" dirty="0">
                <a:solidFill>
                  <a:srgbClr val="000000"/>
                </a:solidFill>
                <a:latin typeface="Calibri"/>
                <a:ea typeface="Calibri"/>
                <a:cs typeface="Calibri"/>
                <a:sym typeface="Calibri"/>
              </a:rPr>
              <a:t>Fire Safety Materials </a:t>
            </a:r>
            <a:r>
              <a:rPr lang="en-US" sz="4000" b="1" i="0" u="none" strike="noStrike" cap="none" dirty="0" smtClean="0">
                <a:solidFill>
                  <a:srgbClr val="000000"/>
                </a:solidFill>
                <a:latin typeface="Calibri"/>
                <a:ea typeface="Calibri"/>
                <a:cs typeface="Calibri"/>
                <a:sym typeface="Calibri"/>
              </a:rPr>
              <a:t>Generator</a:t>
            </a:r>
          </a:p>
          <a:p>
            <a:pPr marL="0" marR="0" lvl="0" indent="0" algn="ctr" rtl="0">
              <a:lnSpc>
                <a:spcPct val="100000"/>
              </a:lnSpc>
              <a:spcBef>
                <a:spcPts val="0"/>
              </a:spcBef>
              <a:spcAft>
                <a:spcPts val="0"/>
              </a:spcAft>
              <a:buClr>
                <a:srgbClr val="000000"/>
              </a:buClr>
              <a:buSzPct val="25000"/>
              <a:buFont typeface="Calibri"/>
              <a:buNone/>
            </a:pPr>
            <a:r>
              <a:rPr lang="en-US" sz="2800" b="1" dirty="0" smtClean="0">
                <a:latin typeface="Calibri"/>
                <a:ea typeface="Calibri"/>
                <a:cs typeface="Calibri"/>
                <a:sym typeface="Calibri"/>
              </a:rPr>
              <a:t>incl. new tools for rental properties!</a:t>
            </a:r>
            <a:endParaRPr lang="en-US" sz="2800" b="1" i="0" u="none" strike="noStrike" cap="none" dirty="0">
              <a:solidFill>
                <a:srgbClr val="000000"/>
              </a:solidFill>
              <a:latin typeface="Calibri"/>
              <a:ea typeface="Calibri"/>
              <a:cs typeface="Calibri"/>
              <a:sym typeface="Calibri"/>
            </a:endParaRPr>
          </a:p>
        </p:txBody>
      </p:sp>
      <p:pic>
        <p:nvPicPr>
          <p:cNvPr id="2" name="Picture 1" descr="V2020 LOGO Final 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045" y="1045462"/>
            <a:ext cx="6855643" cy="275052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57200" y="46563"/>
            <a:ext cx="8229600" cy="1143001"/>
          </a:xfrm>
          <a:prstGeom prst="rect">
            <a:avLst/>
          </a:prstGeom>
          <a:noFill/>
          <a:ln>
            <a:noFill/>
          </a:ln>
        </p:spPr>
        <p:txBody>
          <a:bodyPr lIns="45700" tIns="45700" rIns="45700" bIns="45700" anchor="ctr"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4400" b="1" i="0" u="none" strike="noStrike" cap="none">
                <a:solidFill>
                  <a:srgbClr val="CA0202"/>
                </a:solidFill>
                <a:latin typeface="Calibri"/>
                <a:ea typeface="Calibri"/>
                <a:cs typeface="Calibri"/>
                <a:sym typeface="Calibri"/>
              </a:rPr>
              <a:t>Key Beta Test Findings</a:t>
            </a:r>
          </a:p>
        </p:txBody>
      </p:sp>
      <p:sp>
        <p:nvSpPr>
          <p:cNvPr id="141" name="Shape 141"/>
          <p:cNvSpPr/>
          <p:nvPr/>
        </p:nvSpPr>
        <p:spPr>
          <a:xfrm>
            <a:off x="486512" y="1078350"/>
            <a:ext cx="8200288" cy="5031741"/>
          </a:xfrm>
          <a:prstGeom prst="rect">
            <a:avLst/>
          </a:prstGeom>
          <a:noFill/>
          <a:ln>
            <a:noFill/>
          </a:ln>
        </p:spPr>
        <p:txBody>
          <a:bodyPr lIns="45700" tIns="45700" rIns="45700"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Feedback for the Materials Generator was overwhelmingly positive, with 11 out of 13 respondents reporting that they “loved it” or “liked it”</a:t>
            </a:r>
          </a:p>
          <a:p>
            <a:pPr marL="285750" marR="0" lvl="0" indent="-285750" algn="l" rtl="0">
              <a:lnSpc>
                <a:spcPct val="100000"/>
              </a:lnSpc>
              <a:spcBef>
                <a:spcPts val="0"/>
              </a:spcBef>
              <a:spcAft>
                <a:spcPts val="0"/>
              </a:spcAft>
              <a:buClr>
                <a:srgbClr val="1F497D"/>
              </a:buClr>
              <a:buFont typeface="Arial"/>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Why the positive reactions?</a:t>
            </a:r>
          </a:p>
          <a:p>
            <a:pPr marL="742950" marR="0" lvl="1" indent="-285750" algn="l" rtl="0">
              <a:lnSpc>
                <a:spcPct val="100000"/>
              </a:lnSpc>
              <a:spcBef>
                <a:spcPts val="0"/>
              </a:spcBef>
              <a:spcAft>
                <a:spcPts val="0"/>
              </a:spcAft>
              <a:buClr>
                <a:srgbClr val="C00000"/>
              </a:buClr>
              <a:buSzPct val="100000"/>
              <a:buFont typeface="Arial"/>
              <a:buChar char="•"/>
            </a:pPr>
            <a:r>
              <a:rPr lang="en-US" sz="2000" b="0" i="1" u="none" strike="noStrike" cap="none">
                <a:solidFill>
                  <a:srgbClr val="C00000"/>
                </a:solidFill>
                <a:latin typeface="Calibri"/>
                <a:ea typeface="Calibri"/>
                <a:cs typeface="Calibri"/>
                <a:sym typeface="Calibri"/>
              </a:rPr>
              <a:t>“We love that we can produce quality material with consistent messages.”</a:t>
            </a:r>
          </a:p>
          <a:p>
            <a:pPr marL="742950" marR="0" lvl="1" indent="-285750" algn="l" rtl="0">
              <a:lnSpc>
                <a:spcPct val="100000"/>
              </a:lnSpc>
              <a:spcBef>
                <a:spcPts val="0"/>
              </a:spcBef>
              <a:spcAft>
                <a:spcPts val="0"/>
              </a:spcAft>
              <a:buClr>
                <a:srgbClr val="C00000"/>
              </a:buClr>
              <a:buSzPct val="100000"/>
              <a:buFont typeface="Arial"/>
              <a:buChar char="•"/>
            </a:pPr>
            <a:r>
              <a:rPr lang="en-US" sz="2000" b="0" i="1" u="none" strike="noStrike" cap="none">
                <a:solidFill>
                  <a:srgbClr val="C00000"/>
                </a:solidFill>
                <a:latin typeface="Calibri"/>
                <a:ea typeface="Calibri"/>
                <a:cs typeface="Calibri"/>
                <a:sym typeface="Calibri"/>
              </a:rPr>
              <a:t>“Variety of standard images that represented many different races, genders, and ages.”</a:t>
            </a:r>
          </a:p>
          <a:p>
            <a:pPr marL="742950" marR="0" lvl="1" indent="-285750" algn="l" rtl="0">
              <a:lnSpc>
                <a:spcPct val="100000"/>
              </a:lnSpc>
              <a:spcBef>
                <a:spcPts val="0"/>
              </a:spcBef>
              <a:spcAft>
                <a:spcPts val="0"/>
              </a:spcAft>
              <a:buClr>
                <a:srgbClr val="C00000"/>
              </a:buClr>
              <a:buSzPct val="100000"/>
              <a:buFont typeface="Arial"/>
              <a:buChar char="•"/>
            </a:pPr>
            <a:r>
              <a:rPr lang="en-US" sz="2000" b="0" i="1" u="none" strike="noStrike" cap="none">
                <a:solidFill>
                  <a:srgbClr val="C00000"/>
                </a:solidFill>
                <a:latin typeface="Calibri"/>
                <a:ea typeface="Calibri"/>
                <a:cs typeface="Calibri"/>
                <a:sym typeface="Calibri"/>
              </a:rPr>
              <a:t>“The ability to adapt the materials to the needs of the audience we were trying to reach.”</a:t>
            </a:r>
          </a:p>
          <a:p>
            <a:pPr marL="0" marR="0" lvl="0" indent="0" algn="l" rtl="0">
              <a:lnSpc>
                <a:spcPct val="100000"/>
              </a:lnSpc>
              <a:spcBef>
                <a:spcPts val="0"/>
              </a:spcBef>
              <a:spcAft>
                <a:spcPts val="0"/>
              </a:spcAft>
              <a:buClr>
                <a:srgbClr val="1F497D"/>
              </a:buClr>
              <a:buFont typeface="Calibri"/>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12 out of 13 respondents reporting that they were “very interested” in using it for future campaigns and that it served the needs of their department’s outreach communication staff “very well” or “somewhat well.”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274637"/>
            <a:ext cx="8229600" cy="1143001"/>
          </a:xfrm>
          <a:prstGeom prst="rect">
            <a:avLst/>
          </a:prstGeom>
          <a:noFill/>
          <a:ln>
            <a:noFill/>
          </a:ln>
        </p:spPr>
        <p:txBody>
          <a:bodyPr lIns="45700" tIns="45700" rIns="45700" bIns="45700" anchor="ctr"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4400" b="1" i="0" u="none" strike="noStrike" cap="none">
                <a:solidFill>
                  <a:srgbClr val="CA0202"/>
                </a:solidFill>
                <a:latin typeface="Calibri"/>
                <a:ea typeface="Calibri"/>
                <a:cs typeface="Calibri"/>
                <a:sym typeface="Calibri"/>
              </a:rPr>
              <a:t>Reaction to Messages</a:t>
            </a:r>
          </a:p>
        </p:txBody>
      </p:sp>
      <p:sp>
        <p:nvSpPr>
          <p:cNvPr id="147" name="Shape 147"/>
          <p:cNvSpPr txBox="1">
            <a:spLocks noGrp="1"/>
          </p:cNvSpPr>
          <p:nvPr>
            <p:ph type="body" idx="1"/>
          </p:nvPr>
        </p:nvSpPr>
        <p:spPr>
          <a:xfrm>
            <a:off x="457200" y="1193800"/>
            <a:ext cx="8229600" cy="4525963"/>
          </a:xfrm>
          <a:prstGeom prst="rect">
            <a:avLst/>
          </a:prstGeom>
          <a:noFill/>
          <a:ln>
            <a:noFill/>
          </a:ln>
        </p:spPr>
        <p:txBody>
          <a:bodyPr lIns="45700" tIns="45700" rIns="45700" bIns="45700" anchor="t" anchorCtr="0">
            <a:noAutofit/>
          </a:bodyPr>
          <a:lstStyle/>
          <a:p>
            <a:pPr marL="280035" marR="0" lvl="0" indent="-280035" algn="l" rtl="0">
              <a:lnSpc>
                <a:spcPct val="90000"/>
              </a:lnSpc>
              <a:spcBef>
                <a:spcPts val="0"/>
              </a:spcBef>
              <a:spcAft>
                <a:spcPts val="0"/>
              </a:spcAft>
              <a:buClr>
                <a:srgbClr val="CA0202"/>
              </a:buClr>
              <a:buSzPct val="101500"/>
              <a:buFont typeface="Arial"/>
              <a:buChar char="•"/>
            </a:pPr>
            <a:r>
              <a:rPr lang="en-US" sz="2842" b="1" i="0" u="none" strike="noStrike" cap="none">
                <a:solidFill>
                  <a:srgbClr val="000000"/>
                </a:solidFill>
                <a:latin typeface="Calibri"/>
                <a:ea typeface="Calibri"/>
                <a:cs typeface="Calibri"/>
                <a:sym typeface="Calibri"/>
              </a:rPr>
              <a:t>Respondents highlighted the positive reactions from younger and older audiences:</a:t>
            </a:r>
          </a:p>
          <a:p>
            <a:pPr marL="672084" marR="0" lvl="1" indent="-291083" algn="l" rtl="0">
              <a:lnSpc>
                <a:spcPct val="90000"/>
              </a:lnSpc>
              <a:spcBef>
                <a:spcPts val="500"/>
              </a:spcBef>
              <a:spcAft>
                <a:spcPts val="0"/>
              </a:spcAft>
              <a:buClr>
                <a:srgbClr val="CA0202"/>
              </a:buClr>
              <a:buSzPct val="100000"/>
              <a:buFont typeface="Arial"/>
              <a:buNone/>
            </a:pPr>
            <a:endParaRPr sz="3200" b="1" i="0" u="none" strike="noStrike" cap="none">
              <a:solidFill>
                <a:srgbClr val="254061"/>
              </a:solidFill>
              <a:latin typeface="Calibri"/>
              <a:ea typeface="Calibri"/>
              <a:cs typeface="Calibri"/>
              <a:sym typeface="Calibri"/>
            </a:endParaRPr>
          </a:p>
          <a:p>
            <a:pPr marL="672084" marR="0" lvl="1" indent="-291083" algn="l" rtl="0">
              <a:lnSpc>
                <a:spcPct val="90000"/>
              </a:lnSpc>
              <a:spcBef>
                <a:spcPts val="500"/>
              </a:spcBef>
              <a:spcAft>
                <a:spcPts val="0"/>
              </a:spcAft>
              <a:buClr>
                <a:srgbClr val="CA0202"/>
              </a:buClr>
              <a:buSzPct val="97999"/>
              <a:buFont typeface="Arial"/>
              <a:buChar char="•"/>
            </a:pPr>
            <a:r>
              <a:rPr lang="en-US" sz="2156" b="0" i="1" u="none" strike="noStrike" cap="none">
                <a:solidFill>
                  <a:srgbClr val="1F497D"/>
                </a:solidFill>
                <a:latin typeface="Calibri"/>
                <a:ea typeface="Calibri"/>
                <a:cs typeface="Calibri"/>
                <a:sym typeface="Calibri"/>
              </a:rPr>
              <a:t>“The overall response was very favorable. The children were able to follow along with the message being presented and the vivid colors of the materials caught their eye as well as the parents, as I was able to see for myself and it was also expressed to me from several teachers.”</a:t>
            </a:r>
          </a:p>
          <a:p>
            <a:pPr marL="0" marR="0" lvl="1" indent="381000" algn="l" rtl="0">
              <a:lnSpc>
                <a:spcPct val="90000"/>
              </a:lnSpc>
              <a:spcBef>
                <a:spcPts val="500"/>
              </a:spcBef>
              <a:spcAft>
                <a:spcPts val="0"/>
              </a:spcAft>
              <a:buClr>
                <a:srgbClr val="CA0202"/>
              </a:buClr>
              <a:buSzPct val="25000"/>
              <a:buFont typeface="Arial"/>
              <a:buNone/>
            </a:pPr>
            <a:endParaRPr sz="2450" b="1" i="0" u="none" strike="noStrike" cap="none">
              <a:solidFill>
                <a:srgbClr val="000000"/>
              </a:solidFill>
              <a:latin typeface="Calibri"/>
              <a:ea typeface="Calibri"/>
              <a:cs typeface="Calibri"/>
              <a:sym typeface="Calibri"/>
            </a:endParaRPr>
          </a:p>
          <a:p>
            <a:pPr marL="672084" marR="0" lvl="1" indent="-291083" algn="l" rtl="0">
              <a:lnSpc>
                <a:spcPct val="90000"/>
              </a:lnSpc>
              <a:spcBef>
                <a:spcPts val="500"/>
              </a:spcBef>
              <a:spcAft>
                <a:spcPts val="0"/>
              </a:spcAft>
              <a:buClr>
                <a:srgbClr val="CA0202"/>
              </a:buClr>
              <a:buSzPct val="97999"/>
              <a:buFont typeface="Arial"/>
              <a:buChar char="•"/>
            </a:pPr>
            <a:r>
              <a:rPr lang="en-US" sz="2156" b="0" i="1" u="none" strike="noStrike" cap="none">
                <a:solidFill>
                  <a:srgbClr val="1F497D"/>
                </a:solidFill>
                <a:latin typeface="Calibri"/>
                <a:ea typeface="Calibri"/>
                <a:cs typeface="Calibri"/>
                <a:sym typeface="Calibri"/>
              </a:rPr>
              <a:t>“The materials were well-received at the senior centers.  We also distributed to the local newspaper press to engage a larger scale audience.”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p:nvPr/>
        </p:nvSpPr>
        <p:spPr>
          <a:xfrm>
            <a:off x="222737" y="668214"/>
            <a:ext cx="8323385" cy="5514340"/>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CA0202"/>
              </a:buClr>
              <a:buSzPct val="25000"/>
              <a:buFont typeface="Calibri"/>
              <a:buNone/>
            </a:pPr>
            <a:r>
              <a:rPr lang="en-US" sz="3200" b="1" i="0" u="none" strike="noStrike" cap="none" dirty="0">
                <a:solidFill>
                  <a:srgbClr val="CA0202"/>
                </a:solidFill>
                <a:latin typeface="Calibri"/>
                <a:ea typeface="Calibri"/>
                <a:cs typeface="Calibri"/>
                <a:sym typeface="Calibri"/>
              </a:rPr>
              <a:t> </a:t>
            </a:r>
            <a:r>
              <a:rPr lang="en-US" sz="4000" b="1" i="0" u="none" strike="noStrike" cap="none" dirty="0">
                <a:solidFill>
                  <a:srgbClr val="CA0202"/>
                </a:solidFill>
                <a:latin typeface="Calibri"/>
                <a:ea typeface="Calibri"/>
                <a:cs typeface="Calibri"/>
                <a:sym typeface="Calibri"/>
              </a:rPr>
              <a:t> </a:t>
            </a:r>
            <a:r>
              <a:rPr lang="en-US" sz="4000" b="1" i="0" u="none" strike="noStrike" cap="none" dirty="0" smtClean="0">
                <a:solidFill>
                  <a:srgbClr val="CA0202"/>
                </a:solidFill>
                <a:latin typeface="Calibri"/>
                <a:ea typeface="Calibri"/>
                <a:cs typeface="Calibri"/>
                <a:sym typeface="Calibri"/>
              </a:rPr>
              <a:t>What Did Users Like Best about the</a:t>
            </a:r>
          </a:p>
          <a:p>
            <a:pPr marL="0" marR="0" lvl="0" indent="0" algn="ctr" rtl="0">
              <a:lnSpc>
                <a:spcPct val="100000"/>
              </a:lnSpc>
              <a:spcBef>
                <a:spcPts val="0"/>
              </a:spcBef>
              <a:spcAft>
                <a:spcPts val="0"/>
              </a:spcAft>
              <a:buClr>
                <a:srgbClr val="CA0202"/>
              </a:buClr>
              <a:buSzPct val="25000"/>
              <a:buFont typeface="Calibri"/>
              <a:buNone/>
            </a:pPr>
            <a:r>
              <a:rPr lang="en-US" sz="4000" b="1" i="0" u="none" strike="noStrike" cap="none" dirty="0" smtClean="0">
                <a:solidFill>
                  <a:srgbClr val="CA0202"/>
                </a:solidFill>
                <a:latin typeface="Calibri"/>
                <a:ea typeface="Calibri"/>
                <a:cs typeface="Calibri"/>
                <a:sym typeface="Calibri"/>
              </a:rPr>
              <a:t>Fire </a:t>
            </a:r>
            <a:r>
              <a:rPr lang="en-US" sz="4000" b="1" i="0" u="none" strike="noStrike" cap="none" dirty="0">
                <a:solidFill>
                  <a:srgbClr val="CA0202"/>
                </a:solidFill>
                <a:latin typeface="Calibri"/>
                <a:ea typeface="Calibri"/>
                <a:cs typeface="Calibri"/>
                <a:sym typeface="Calibri"/>
              </a:rPr>
              <a:t>Safety Materials </a:t>
            </a:r>
            <a:r>
              <a:rPr lang="en-US" sz="4000" b="1" i="0" u="none" strike="noStrike" cap="none" dirty="0" smtClean="0">
                <a:solidFill>
                  <a:srgbClr val="CA0202"/>
                </a:solidFill>
                <a:latin typeface="Calibri"/>
                <a:ea typeface="Calibri"/>
                <a:cs typeface="Calibri"/>
                <a:sym typeface="Calibri"/>
              </a:rPr>
              <a:t>Generator?</a:t>
            </a:r>
            <a:endParaRPr lang="en-US" sz="4000" b="1" i="0" u="none" strike="noStrike" cap="none" dirty="0">
              <a:solidFill>
                <a:srgbClr val="CA0202"/>
              </a:solidFill>
              <a:latin typeface="Calibri"/>
              <a:ea typeface="Calibri"/>
              <a:cs typeface="Calibri"/>
              <a:sym typeface="Calibri"/>
            </a:endParaRPr>
          </a:p>
          <a:p>
            <a:pPr marL="0" marR="0" lvl="0" indent="0" algn="ctr" rtl="0">
              <a:lnSpc>
                <a:spcPct val="100000"/>
              </a:lnSpc>
              <a:spcBef>
                <a:spcPts val="0"/>
              </a:spcBef>
              <a:spcAft>
                <a:spcPts val="0"/>
              </a:spcAft>
              <a:buClr>
                <a:srgbClr val="CA0202"/>
              </a:buClr>
              <a:buFont typeface="Calibri"/>
              <a:buNone/>
            </a:pPr>
            <a:endParaRPr sz="1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ct val="100000"/>
              <a:buFont typeface="Arial"/>
              <a:buChar char="•"/>
            </a:pPr>
            <a:r>
              <a:rPr lang="en-US" sz="3200" b="1" i="0" u="none" strike="noStrike" cap="none" dirty="0" smtClean="0">
                <a:solidFill>
                  <a:srgbClr val="000000"/>
                </a:solidFill>
                <a:latin typeface="Calibri"/>
                <a:ea typeface="Calibri"/>
                <a:cs typeface="Calibri"/>
                <a:sym typeface="Calibri"/>
              </a:rPr>
              <a:t>Very easy to use</a:t>
            </a:r>
          </a:p>
          <a:p>
            <a:pPr marL="457200" marR="0" lvl="0" indent="-457200" algn="l" rtl="0">
              <a:lnSpc>
                <a:spcPct val="100000"/>
              </a:lnSpc>
              <a:spcBef>
                <a:spcPts val="0"/>
              </a:spcBef>
              <a:spcAft>
                <a:spcPts val="0"/>
              </a:spcAft>
              <a:buClr>
                <a:srgbClr val="000000"/>
              </a:buClr>
              <a:buSzPct val="100000"/>
              <a:buFont typeface="Arial"/>
              <a:buChar char="•"/>
            </a:pPr>
            <a:r>
              <a:rPr lang="en-US" sz="3200" b="1" i="0" u="none" strike="noStrike" cap="none" dirty="0" smtClean="0">
                <a:solidFill>
                  <a:srgbClr val="000000"/>
                </a:solidFill>
                <a:latin typeface="Calibri"/>
                <a:ea typeface="Calibri"/>
                <a:cs typeface="Calibri"/>
                <a:sym typeface="Calibri"/>
              </a:rPr>
              <a:t>The </a:t>
            </a:r>
            <a:r>
              <a:rPr lang="en-US" sz="3200" b="1" i="0" u="none" strike="noStrike" cap="none" dirty="0">
                <a:solidFill>
                  <a:srgbClr val="000000"/>
                </a:solidFill>
                <a:latin typeface="Calibri"/>
                <a:ea typeface="Calibri"/>
                <a:cs typeface="Calibri"/>
                <a:sym typeface="Calibri"/>
              </a:rPr>
              <a:t>value of market research based messaging</a:t>
            </a:r>
          </a:p>
          <a:p>
            <a:pPr marL="457200" marR="0" lvl="0" indent="-457200" algn="l" rtl="0">
              <a:lnSpc>
                <a:spcPct val="100000"/>
              </a:lnSpc>
              <a:spcBef>
                <a:spcPts val="0"/>
              </a:spcBef>
              <a:spcAft>
                <a:spcPts val="0"/>
              </a:spcAft>
              <a:buClr>
                <a:srgbClr val="000000"/>
              </a:buClr>
              <a:buSzPct val="100000"/>
              <a:buFont typeface="Arial"/>
              <a:buChar char="•"/>
            </a:pPr>
            <a:r>
              <a:rPr lang="en-US" sz="3200" b="1" i="0" u="none" strike="noStrike" cap="none" dirty="0" smtClean="0">
                <a:solidFill>
                  <a:srgbClr val="000000"/>
                </a:solidFill>
                <a:latin typeface="Calibri"/>
                <a:ea typeface="Calibri"/>
                <a:cs typeface="Calibri"/>
                <a:sym typeface="Calibri"/>
              </a:rPr>
              <a:t>Customizable </a:t>
            </a:r>
            <a:r>
              <a:rPr lang="en-US" sz="3200" b="1" i="0" u="none" strike="noStrike" cap="none" dirty="0">
                <a:solidFill>
                  <a:srgbClr val="000000"/>
                </a:solidFill>
                <a:latin typeface="Calibri"/>
                <a:ea typeface="Calibri"/>
                <a:cs typeface="Calibri"/>
                <a:sym typeface="Calibri"/>
              </a:rPr>
              <a:t>for local </a:t>
            </a:r>
            <a:r>
              <a:rPr lang="en-US" sz="3200" b="1" i="0" u="none" strike="noStrike" cap="none" dirty="0" smtClean="0">
                <a:solidFill>
                  <a:srgbClr val="000000"/>
                </a:solidFill>
                <a:latin typeface="Calibri"/>
                <a:ea typeface="Calibri"/>
                <a:cs typeface="Calibri"/>
                <a:sym typeface="Calibri"/>
              </a:rPr>
              <a:t>needs </a:t>
            </a:r>
            <a:r>
              <a:rPr lang="mr-IN" sz="3200" b="1" i="0" u="none" strike="noStrike" cap="none" dirty="0" smtClean="0">
                <a:solidFill>
                  <a:srgbClr val="000000"/>
                </a:solidFill>
                <a:latin typeface="Calibri"/>
                <a:ea typeface="Calibri"/>
                <a:cs typeface="Calibri"/>
                <a:sym typeface="Calibri"/>
              </a:rPr>
              <a:t>–</a:t>
            </a:r>
            <a:r>
              <a:rPr lang="en-US" sz="3200" b="1" i="0" u="none" strike="noStrike" cap="none" dirty="0" smtClean="0">
                <a:solidFill>
                  <a:srgbClr val="000000"/>
                </a:solidFill>
                <a:latin typeface="Calibri"/>
                <a:ea typeface="Calibri"/>
                <a:cs typeface="Calibri"/>
                <a:sym typeface="Calibri"/>
              </a:rPr>
              <a:t> includes room for partner logos</a:t>
            </a:r>
            <a:endParaRPr lang="en-US" sz="3200" b="1"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ct val="100000"/>
              <a:buFont typeface="Arial"/>
              <a:buChar char="•"/>
            </a:pPr>
            <a:r>
              <a:rPr lang="en-US" sz="3200" b="1" i="0" u="none" strike="noStrike" cap="none" dirty="0">
                <a:solidFill>
                  <a:srgbClr val="000000"/>
                </a:solidFill>
                <a:latin typeface="Calibri"/>
                <a:ea typeface="Calibri"/>
                <a:cs typeface="Calibri"/>
                <a:sym typeface="Calibri"/>
              </a:rPr>
              <a:t>Messages tested for literacy appropriateness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602883"/>
            <a:ext cx="8229600" cy="1143001"/>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CA0202"/>
              </a:buClr>
              <a:buSzPct val="25000"/>
              <a:buFont typeface="Calibri"/>
              <a:buNone/>
            </a:pPr>
            <a:r>
              <a:rPr lang="en-US" sz="2528" b="1" i="0" u="none" strike="noStrike" cap="none">
                <a:solidFill>
                  <a:srgbClr val="CA0202"/>
                </a:solidFill>
                <a:latin typeface="Calibri"/>
                <a:ea typeface="Calibri"/>
                <a:cs typeface="Calibri"/>
                <a:sym typeface="Calibri"/>
              </a:rPr>
              <a:t>How to Use the Fire Safety Materials Generator Video</a:t>
            </a:r>
            <a:br>
              <a:rPr lang="en-US" sz="2528" b="1" i="0" u="none" strike="noStrike" cap="none">
                <a:solidFill>
                  <a:srgbClr val="CA0202"/>
                </a:solidFill>
                <a:latin typeface="Calibri"/>
                <a:ea typeface="Calibri"/>
                <a:cs typeface="Calibri"/>
                <a:sym typeface="Calibri"/>
              </a:rPr>
            </a:br>
            <a:endParaRPr lang="en-US" sz="2528" b="1" i="0" u="none" strike="noStrike" cap="none">
              <a:solidFill>
                <a:srgbClr val="CA0202"/>
              </a:solidFill>
              <a:latin typeface="Calibri"/>
              <a:ea typeface="Calibri"/>
              <a:cs typeface="Calibri"/>
              <a:sym typeface="Calibri"/>
            </a:endParaRPr>
          </a:p>
        </p:txBody>
      </p:sp>
      <p:sp>
        <p:nvSpPr>
          <p:cNvPr id="153" name="Shape 153"/>
          <p:cNvSpPr/>
          <p:nvPr/>
        </p:nvSpPr>
        <p:spPr>
          <a:xfrm>
            <a:off x="1804043" y="5206989"/>
            <a:ext cx="5850952" cy="3581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b="1" i="0" u="none" strike="noStrike" cap="none" dirty="0">
                <a:solidFill>
                  <a:srgbClr val="000000"/>
                </a:solidFill>
                <a:latin typeface="Calibri"/>
                <a:ea typeface="Calibri"/>
                <a:cs typeface="Calibri"/>
                <a:sym typeface="Calibri"/>
              </a:rPr>
              <a:t>Access at: </a:t>
            </a:r>
            <a:r>
              <a:rPr lang="en-US" sz="1800" b="1" i="0" u="none" strike="noStrike" cap="none" dirty="0">
                <a:solidFill>
                  <a:srgbClr val="808080"/>
                </a:solidFill>
                <a:latin typeface="Calibri"/>
                <a:ea typeface="Calibri"/>
                <a:cs typeface="Calibri"/>
                <a:sym typeface="Calibri"/>
              </a:rPr>
              <a:t> </a:t>
            </a:r>
            <a:r>
              <a:rPr lang="en-US" sz="1800" b="1" i="0" u="sng" strike="noStrike" cap="none" dirty="0">
                <a:solidFill>
                  <a:schemeClr val="hlink"/>
                </a:solidFill>
                <a:latin typeface="Calibri"/>
                <a:ea typeface="Calibri"/>
                <a:cs typeface="Calibri"/>
                <a:sym typeface="Calibri"/>
                <a:hlinkClick r:id="rId5"/>
              </a:rPr>
              <a:t>www.strategicfire.org/MaterialsGenerator</a:t>
            </a:r>
            <a:r>
              <a:rPr lang="en-US" sz="1800" b="1" i="0" u="none" strike="noStrike" cap="none" dirty="0">
                <a:solidFill>
                  <a:srgbClr val="808080"/>
                </a:solidFill>
                <a:latin typeface="Calibri"/>
                <a:ea typeface="Calibri"/>
                <a:cs typeface="Calibri"/>
                <a:sym typeface="Calibri"/>
              </a:rPr>
              <a:t> </a:t>
            </a:r>
          </a:p>
        </p:txBody>
      </p:sp>
      <p:pic>
        <p:nvPicPr>
          <p:cNvPr id="2" name="V2020 Fire Safety Materials Generat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3973" y="1332720"/>
            <a:ext cx="6354595" cy="3574459"/>
          </a:xfrm>
          <a:prstGeom prst="rect">
            <a:avLst/>
          </a:prstGeom>
        </p:spPr>
      </p:pic>
    </p:spTree>
    <p:extLst>
      <p:ext uri="{BB962C8B-B14F-4D97-AF65-F5344CB8AC3E}">
        <p14:creationId xmlns:p14="http://schemas.microsoft.com/office/powerpoint/2010/main" val="234741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sp>
        <p:nvSpPr>
          <p:cNvPr id="180" name="Shape 180"/>
          <p:cNvSpPr/>
          <p:nvPr/>
        </p:nvSpPr>
        <p:spPr>
          <a:xfrm>
            <a:off x="1887415" y="6142892"/>
            <a:ext cx="6166337" cy="10312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3200" b="1" i="0" u="none" strike="noStrike" cap="none">
                <a:solidFill>
                  <a:srgbClr val="000000"/>
                </a:solidFill>
                <a:latin typeface="Calibri"/>
                <a:ea typeface="Calibri"/>
                <a:cs typeface="Calibri"/>
                <a:sym typeface="Calibri"/>
              </a:rPr>
              <a:t>          Sample Door Hanger</a:t>
            </a:r>
          </a:p>
        </p:txBody>
      </p:sp>
      <p:pic>
        <p:nvPicPr>
          <p:cNvPr id="181" name="Shape 181" descr="sample door hanger 3.png"/>
          <p:cNvPicPr preferRelativeResize="0"/>
          <p:nvPr/>
        </p:nvPicPr>
        <p:blipFill rotWithShape="1">
          <a:blip r:embed="rId3">
            <a:alphaModFix/>
          </a:blip>
          <a:srcRect/>
          <a:stretch/>
        </p:blipFill>
        <p:spPr>
          <a:xfrm>
            <a:off x="2411671" y="546452"/>
            <a:ext cx="4925478" cy="559644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rotWithShape="1">
          <a:blip r:embed="rId3">
            <a:alphaModFix/>
          </a:blip>
          <a:srcRect/>
          <a:stretch/>
        </p:blipFill>
        <p:spPr>
          <a:xfrm>
            <a:off x="2515123" y="407377"/>
            <a:ext cx="4088876" cy="5325208"/>
          </a:xfrm>
          <a:prstGeom prst="rect">
            <a:avLst/>
          </a:prstGeom>
          <a:noFill/>
          <a:ln>
            <a:noFill/>
          </a:ln>
        </p:spPr>
      </p:pic>
      <p:sp>
        <p:nvSpPr>
          <p:cNvPr id="193" name="Shape 193"/>
          <p:cNvSpPr/>
          <p:nvPr/>
        </p:nvSpPr>
        <p:spPr>
          <a:xfrm>
            <a:off x="2404802" y="5975810"/>
            <a:ext cx="4778534" cy="561341"/>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3200" b="1" i="0" u="none" strike="noStrike" cap="none">
                <a:solidFill>
                  <a:srgbClr val="000000"/>
                </a:solidFill>
                <a:latin typeface="Calibri"/>
                <a:ea typeface="Calibri"/>
                <a:cs typeface="Calibri"/>
                <a:sym typeface="Calibri"/>
              </a:rPr>
              <a:t> Customized Image Flyer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9" name="Shape 199" descr="Alaskan children.jpg"/>
          <p:cNvPicPr preferRelativeResize="0"/>
          <p:nvPr/>
        </p:nvPicPr>
        <p:blipFill rotWithShape="1">
          <a:blip r:embed="rId3">
            <a:alphaModFix/>
          </a:blip>
          <a:srcRect/>
          <a:stretch/>
        </p:blipFill>
        <p:spPr>
          <a:xfrm>
            <a:off x="2234057" y="1643000"/>
            <a:ext cx="4996911" cy="2970033"/>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03"/>
        <p:cNvGrpSpPr/>
        <p:nvPr/>
      </p:nvGrpSpPr>
      <p:grpSpPr>
        <a:xfrm>
          <a:off x="0" y="0"/>
          <a:ext cx="0" cy="0"/>
          <a:chOff x="0" y="0"/>
          <a:chExt cx="0" cy="0"/>
        </a:xfrm>
      </p:grpSpPr>
      <p:pic>
        <p:nvPicPr>
          <p:cNvPr id="206" name="Shape 206" descr="mike.kathy.pdf"/>
          <p:cNvPicPr preferRelativeResize="0"/>
          <p:nvPr/>
        </p:nvPicPr>
        <p:blipFill rotWithShape="1">
          <a:blip r:embed="rId3">
            <a:alphaModFix/>
          </a:blip>
          <a:srcRect/>
          <a:stretch/>
        </p:blipFill>
        <p:spPr>
          <a:xfrm>
            <a:off x="1917700" y="329276"/>
            <a:ext cx="5299365" cy="639219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7"/>
            <a:ext cx="8229600" cy="1143001"/>
          </a:xfrm>
          <a:prstGeom prst="rect">
            <a:avLst/>
          </a:prstGeom>
          <a:noFill/>
          <a:ln>
            <a:noFill/>
          </a:ln>
        </p:spPr>
        <p:txBody>
          <a:bodyPr lIns="45700" tIns="45700" rIns="45700" bIns="45700" anchor="ctr"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4400" b="1" i="0" u="none" strike="noStrike" cap="none">
                <a:solidFill>
                  <a:srgbClr val="CA0202"/>
                </a:solidFill>
                <a:latin typeface="Calibri"/>
                <a:ea typeface="Calibri"/>
                <a:cs typeface="Calibri"/>
                <a:sym typeface="Calibri"/>
              </a:rPr>
              <a:t>New Updates</a:t>
            </a:r>
          </a:p>
        </p:txBody>
      </p:sp>
      <p:sp>
        <p:nvSpPr>
          <p:cNvPr id="212" name="Shape 212"/>
          <p:cNvSpPr txBox="1">
            <a:spLocks noGrp="1"/>
          </p:cNvSpPr>
          <p:nvPr>
            <p:ph type="body" idx="1"/>
          </p:nvPr>
        </p:nvSpPr>
        <p:spPr>
          <a:xfrm>
            <a:off x="457200" y="1190823"/>
            <a:ext cx="8229600" cy="49353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a:solidFill>
                  <a:srgbClr val="000000"/>
                </a:solidFill>
                <a:latin typeface="Calibri"/>
                <a:ea typeface="Calibri"/>
                <a:cs typeface="Calibri"/>
                <a:sym typeface="Calibri"/>
              </a:rPr>
              <a:t>Social Media content: </a:t>
            </a:r>
          </a:p>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Calibri"/>
                <a:ea typeface="Calibri"/>
                <a:cs typeface="Calibri"/>
                <a:sym typeface="Calibri"/>
              </a:rPr>
              <a:t>Design and develop social media post graphics with the Materials Generator on the topics of smoke alarm maintenance and kitchen safety.</a:t>
            </a:r>
          </a:p>
          <a:p>
            <a:pPr marL="742950" marR="0" lvl="1" indent="-285750" algn="l" rtl="0">
              <a:lnSpc>
                <a:spcPct val="100000"/>
              </a:lnSpc>
              <a:spcBef>
                <a:spcPts val="0"/>
              </a:spcBef>
              <a:spcAft>
                <a:spcPts val="0"/>
              </a:spcAft>
              <a:buClr>
                <a:srgbClr val="1F497D"/>
              </a:buClr>
              <a:buSzPct val="100000"/>
              <a:buFont typeface="Arial"/>
              <a:buChar char="•"/>
            </a:pPr>
            <a:r>
              <a:rPr lang="en-US" sz="2400" b="0" i="0" u="none" strike="noStrike" cap="none">
                <a:solidFill>
                  <a:srgbClr val="1F497D"/>
                </a:solidFill>
                <a:latin typeface="Calibri"/>
                <a:ea typeface="Calibri"/>
                <a:cs typeface="Calibri"/>
                <a:sym typeface="Calibri"/>
              </a:rPr>
              <a:t>This will allow users to easily spread safety messages through digital channels like Facebook &amp; Twitter</a:t>
            </a:r>
          </a:p>
        </p:txBody>
      </p:sp>
      <p:pic>
        <p:nvPicPr>
          <p:cNvPr id="213" name="Shape 213"/>
          <p:cNvPicPr preferRelativeResize="0"/>
          <p:nvPr/>
        </p:nvPicPr>
        <p:blipFill rotWithShape="1">
          <a:blip r:embed="rId3">
            <a:alphaModFix/>
          </a:blip>
          <a:srcRect/>
          <a:stretch/>
        </p:blipFill>
        <p:spPr>
          <a:xfrm>
            <a:off x="3222063" y="3562567"/>
            <a:ext cx="2699874" cy="269987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Shape 219" descr="Twitter Post Example.png"/>
          <p:cNvPicPr preferRelativeResize="0"/>
          <p:nvPr/>
        </p:nvPicPr>
        <p:blipFill rotWithShape="1">
          <a:blip r:embed="rId3">
            <a:alphaModFix/>
          </a:blip>
          <a:srcRect l="9405"/>
          <a:stretch/>
        </p:blipFill>
        <p:spPr>
          <a:xfrm>
            <a:off x="282236" y="949829"/>
            <a:ext cx="4343277" cy="4264639"/>
          </a:xfrm>
          <a:prstGeom prst="rect">
            <a:avLst/>
          </a:prstGeom>
          <a:noFill/>
          <a:ln>
            <a:noFill/>
          </a:ln>
        </p:spPr>
      </p:pic>
      <p:pic>
        <p:nvPicPr>
          <p:cNvPr id="220" name="Shape 220" descr="Facebook Post Example.png"/>
          <p:cNvPicPr preferRelativeResize="0"/>
          <p:nvPr/>
        </p:nvPicPr>
        <p:blipFill rotWithShape="1">
          <a:blip r:embed="rId4">
            <a:alphaModFix/>
          </a:blip>
          <a:srcRect r="945"/>
          <a:stretch/>
        </p:blipFill>
        <p:spPr>
          <a:xfrm>
            <a:off x="4505985" y="905008"/>
            <a:ext cx="4525552" cy="4120074"/>
          </a:xfrm>
          <a:prstGeom prst="rect">
            <a:avLst/>
          </a:prstGeom>
          <a:noFill/>
          <a:ln>
            <a:noFill/>
          </a:ln>
        </p:spPr>
      </p:pic>
      <p:sp>
        <p:nvSpPr>
          <p:cNvPr id="221" name="Shape 221"/>
          <p:cNvSpPr txBox="1">
            <a:spLocks noGrp="1"/>
          </p:cNvSpPr>
          <p:nvPr>
            <p:ph type="title"/>
          </p:nvPr>
        </p:nvSpPr>
        <p:spPr>
          <a:xfrm>
            <a:off x="493052" y="-60542"/>
            <a:ext cx="8229600" cy="1143000"/>
          </a:xfrm>
          <a:prstGeom prst="rect">
            <a:avLst/>
          </a:prstGeom>
          <a:noFill/>
          <a:ln>
            <a:noFill/>
          </a:ln>
        </p:spPr>
        <p:txBody>
          <a:bodyPr lIns="45700" tIns="45700" rIns="45700" bIns="45700" anchor="b"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2000" b="1" i="0" u="none" strike="noStrike" cap="none">
                <a:solidFill>
                  <a:srgbClr val="CA0202"/>
                </a:solidFill>
                <a:latin typeface="Calibri"/>
                <a:ea typeface="Calibri"/>
                <a:cs typeface="Calibri"/>
                <a:sym typeface="Calibri"/>
              </a:rPr>
              <a:t>Social Media Examples: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Shape 77"/>
          <p:cNvSpPr/>
          <p:nvPr/>
        </p:nvSpPr>
        <p:spPr>
          <a:xfrm>
            <a:off x="1055076" y="3359218"/>
            <a:ext cx="7256586" cy="2491741"/>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3600" b="1" i="0" u="none" strike="noStrike" cap="none">
                <a:solidFill>
                  <a:srgbClr val="000000"/>
                </a:solidFill>
                <a:latin typeface="Calibri"/>
                <a:ea typeface="Calibri"/>
                <a:cs typeface="Calibri"/>
                <a:sym typeface="Calibri"/>
              </a:rPr>
              <a:t>100+ million smoke alarms </a:t>
            </a:r>
            <a:r>
              <a:rPr lang="en-US" sz="3600" b="0" i="0" u="none" strike="noStrike" cap="none">
                <a:solidFill>
                  <a:srgbClr val="000000"/>
                </a:solidFill>
                <a:latin typeface="Calibri"/>
                <a:ea typeface="Calibri"/>
                <a:cs typeface="Calibri"/>
                <a:sym typeface="Calibri"/>
              </a:rPr>
              <a:t>needed in U.S. for basic protection levels. </a:t>
            </a:r>
          </a:p>
          <a:p>
            <a:pPr marL="0" marR="0" lvl="0" indent="0" algn="l" rtl="0">
              <a:lnSpc>
                <a:spcPct val="100000"/>
              </a:lnSpc>
              <a:spcBef>
                <a:spcPts val="0"/>
              </a:spcBef>
              <a:spcAft>
                <a:spcPts val="0"/>
              </a:spcAft>
              <a:buClr>
                <a:srgbClr val="000000"/>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800" b="1" i="0" u="none" strike="noStrike" cap="none">
                <a:solidFill>
                  <a:srgbClr val="000000"/>
                </a:solidFill>
                <a:latin typeface="Calibri"/>
                <a:ea typeface="Calibri"/>
                <a:cs typeface="Calibri"/>
                <a:sym typeface="Calibri"/>
              </a:rPr>
              <a:t>(source:  TriData for Vision 20/20)</a:t>
            </a:r>
          </a:p>
        </p:txBody>
      </p:sp>
      <p:pic>
        <p:nvPicPr>
          <p:cNvPr id="4" name="Picture 3" descr="V2020 LOGO Final 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422" y="697311"/>
            <a:ext cx="5623450" cy="225615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95346"/>
            <a:ext cx="8229600" cy="1143001"/>
          </a:xfrm>
          <a:prstGeom prst="rect">
            <a:avLst/>
          </a:prstGeom>
          <a:noFill/>
          <a:ln>
            <a:noFill/>
          </a:ln>
        </p:spPr>
        <p:txBody>
          <a:bodyPr lIns="45700" tIns="45700" rIns="45700" bIns="45700" anchor="ctr"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4400" b="1" i="0" u="none" strike="noStrike" cap="none">
                <a:solidFill>
                  <a:srgbClr val="CA0202"/>
                </a:solidFill>
                <a:latin typeface="Calibri"/>
                <a:ea typeface="Calibri"/>
                <a:cs typeface="Calibri"/>
                <a:sym typeface="Calibri"/>
              </a:rPr>
              <a:t>New Updates</a:t>
            </a:r>
          </a:p>
        </p:txBody>
      </p:sp>
      <p:sp>
        <p:nvSpPr>
          <p:cNvPr id="227" name="Shape 227"/>
          <p:cNvSpPr txBox="1">
            <a:spLocks noGrp="1"/>
          </p:cNvSpPr>
          <p:nvPr>
            <p:ph type="body" idx="1"/>
          </p:nvPr>
        </p:nvSpPr>
        <p:spPr>
          <a:xfrm>
            <a:off x="283977" y="945924"/>
            <a:ext cx="8561199" cy="4525964"/>
          </a:xfrm>
          <a:prstGeom prst="rect">
            <a:avLst/>
          </a:prstGeom>
          <a:noFill/>
          <a:ln>
            <a:noFill/>
          </a:ln>
        </p:spPr>
        <p:txBody>
          <a:bodyPr lIns="45700" tIns="45700" rIns="45700" bIns="45700" anchor="t" anchorCtr="0">
            <a:noAutofit/>
          </a:bodyPr>
          <a:lstStyle/>
          <a:p>
            <a:pPr marL="342900" marR="0" lvl="0" indent="-342900" algn="l" rtl="0">
              <a:lnSpc>
                <a:spcPct val="100000"/>
              </a:lnSpc>
              <a:spcBef>
                <a:spcPts val="0"/>
              </a:spcBef>
              <a:spcAft>
                <a:spcPts val="0"/>
              </a:spcAft>
              <a:buClr>
                <a:srgbClr val="CA0202"/>
              </a:buClr>
              <a:buSzPct val="100000"/>
              <a:buFont typeface="Arial"/>
              <a:buChar char="•"/>
            </a:pPr>
            <a:r>
              <a:rPr lang="en-US" sz="2800" b="1" i="0" u="none" strike="noStrike" cap="none">
                <a:solidFill>
                  <a:srgbClr val="254061"/>
                </a:solidFill>
                <a:latin typeface="Calibri"/>
                <a:ea typeface="Calibri"/>
                <a:cs typeface="Calibri"/>
                <a:sym typeface="Calibri"/>
              </a:rPr>
              <a:t>Re-designed format to allow for 2 additional logos on flyers, activity guides and refrigerator cards.</a:t>
            </a:r>
          </a:p>
        </p:txBody>
      </p:sp>
      <p:pic>
        <p:nvPicPr>
          <p:cNvPr id="228" name="Shape 228"/>
          <p:cNvPicPr preferRelativeResize="0"/>
          <p:nvPr/>
        </p:nvPicPr>
        <p:blipFill rotWithShape="1">
          <a:blip r:embed="rId3">
            <a:alphaModFix/>
          </a:blip>
          <a:srcRect/>
          <a:stretch/>
        </p:blipFill>
        <p:spPr>
          <a:xfrm>
            <a:off x="4077258" y="1912469"/>
            <a:ext cx="4746054" cy="3173955"/>
          </a:xfrm>
          <a:prstGeom prst="rect">
            <a:avLst/>
          </a:prstGeom>
          <a:noFill/>
          <a:ln>
            <a:noFill/>
          </a:ln>
        </p:spPr>
      </p:pic>
      <p:pic>
        <p:nvPicPr>
          <p:cNvPr id="229" name="Shape 229"/>
          <p:cNvPicPr preferRelativeResize="0"/>
          <p:nvPr/>
        </p:nvPicPr>
        <p:blipFill rotWithShape="1">
          <a:blip r:embed="rId4">
            <a:alphaModFix/>
          </a:blip>
          <a:srcRect/>
          <a:stretch/>
        </p:blipFill>
        <p:spPr>
          <a:xfrm>
            <a:off x="283977" y="1934256"/>
            <a:ext cx="3640542" cy="480421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xfrm>
            <a:off x="457200" y="274637"/>
            <a:ext cx="8229600" cy="1143001"/>
          </a:xfrm>
          <a:prstGeom prst="rect">
            <a:avLst/>
          </a:prstGeom>
        </p:spPr>
        <p:txBody>
          <a:bodyPr/>
          <a:lstStyle/>
          <a:p>
            <a:r>
              <a:t>Rental SME Task Group</a:t>
            </a:r>
          </a:p>
        </p:txBody>
      </p:sp>
      <p:sp>
        <p:nvSpPr>
          <p:cNvPr id="212" name="Shape 212"/>
          <p:cNvSpPr>
            <a:spLocks noGrp="1"/>
          </p:cNvSpPr>
          <p:nvPr>
            <p:ph type="body" idx="1"/>
          </p:nvPr>
        </p:nvSpPr>
        <p:spPr>
          <a:xfrm>
            <a:off x="457200" y="1600200"/>
            <a:ext cx="8229600" cy="4525963"/>
          </a:xfrm>
          <a:prstGeom prst="rect">
            <a:avLst/>
          </a:prstGeom>
        </p:spPr>
        <p:txBody>
          <a:bodyPr/>
          <a:lstStyle/>
          <a:p>
            <a:pPr marL="325754" indent="-132714" defTabSz="868680">
              <a:spcBef>
                <a:spcPts val="600"/>
              </a:spcBef>
              <a:defRPr sz="3000"/>
            </a:pPr>
            <a:r>
              <a:t>Brian Andersen – Fire Marshal, Minot (ND) Fire Dept</a:t>
            </a:r>
          </a:p>
          <a:p>
            <a:pPr marL="325754" indent="-132714" defTabSz="868680">
              <a:spcBef>
                <a:spcPts val="600"/>
              </a:spcBef>
              <a:defRPr sz="3000"/>
            </a:pPr>
            <a:r>
              <a:t>Dave Cherrone – Fire Marshal, Clay Fire Territory, South Bend, IN</a:t>
            </a:r>
          </a:p>
          <a:p>
            <a:pPr marL="325754" indent="-132714" defTabSz="868680">
              <a:spcBef>
                <a:spcPts val="600"/>
              </a:spcBef>
              <a:defRPr sz="3000"/>
            </a:pPr>
            <a:r>
              <a:t>Gregg Cleveland – Chief, LaCrosse (WI) Fire Dept</a:t>
            </a:r>
          </a:p>
          <a:p>
            <a:pPr marL="325754" indent="-132714" defTabSz="868680">
              <a:spcBef>
                <a:spcPts val="600"/>
              </a:spcBef>
              <a:defRPr sz="3000"/>
            </a:pPr>
            <a:r>
              <a:t>Joanne Hatch – Public Education Chief Officer, Tualatin Valley (OR) Fire &amp; Rescue</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xfrm>
            <a:off x="457200" y="274637"/>
            <a:ext cx="8229600" cy="1143001"/>
          </a:xfrm>
          <a:prstGeom prst="rect">
            <a:avLst/>
          </a:prstGeom>
        </p:spPr>
        <p:txBody>
          <a:bodyPr/>
          <a:lstStyle/>
          <a:p>
            <a:r>
              <a:t>Rental SME Task Group (cont.)</a:t>
            </a:r>
          </a:p>
        </p:txBody>
      </p:sp>
      <p:sp>
        <p:nvSpPr>
          <p:cNvPr id="215" name="Shape 215"/>
          <p:cNvSpPr>
            <a:spLocks noGrp="1"/>
          </p:cNvSpPr>
          <p:nvPr>
            <p:ph type="body" idx="1"/>
          </p:nvPr>
        </p:nvSpPr>
        <p:spPr>
          <a:xfrm>
            <a:off x="457200" y="1600200"/>
            <a:ext cx="8229600" cy="4525963"/>
          </a:xfrm>
          <a:prstGeom prst="rect">
            <a:avLst/>
          </a:prstGeom>
        </p:spPr>
        <p:txBody>
          <a:bodyPr/>
          <a:lstStyle/>
          <a:p>
            <a:pPr marL="332613" indent="-135509" defTabSz="886967">
              <a:spcBef>
                <a:spcPts val="600"/>
              </a:spcBef>
              <a:defRPr sz="3100"/>
            </a:pPr>
            <a:r>
              <a:t>Tim Heath – Chief, West Lafayette (IN) Fire Dept</a:t>
            </a:r>
          </a:p>
          <a:p>
            <a:pPr marL="332613" indent="-135509" defTabSz="886967">
              <a:spcBef>
                <a:spcPts val="600"/>
              </a:spcBef>
              <a:defRPr sz="3100"/>
            </a:pPr>
            <a:r>
              <a:t>Lela Hinds-Peterson – Fire and Life Safety Education Specialist, Mesa (AZ) Fire Dept</a:t>
            </a:r>
          </a:p>
          <a:p>
            <a:pPr marL="332613" indent="-135509" defTabSz="886967">
              <a:spcBef>
                <a:spcPts val="600"/>
              </a:spcBef>
              <a:defRPr sz="3100"/>
            </a:pPr>
            <a:r>
              <a:t>David Klein – Deputy Fire Marshal, Las Vegas (NV) Fire Dept</a:t>
            </a:r>
          </a:p>
          <a:p>
            <a:pPr marL="332613" indent="-135509" defTabSz="886967">
              <a:spcBef>
                <a:spcPts val="600"/>
              </a:spcBef>
              <a:defRPr sz="3100"/>
            </a:pPr>
            <a:r>
              <a:t>Hallie McCurdy – Ass’t Chief, West Pierce (WA) Fire &amp; Rescue</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xfrm>
            <a:off x="457200" y="274637"/>
            <a:ext cx="8229600" cy="1143001"/>
          </a:xfrm>
          <a:prstGeom prst="rect">
            <a:avLst/>
          </a:prstGeom>
        </p:spPr>
        <p:txBody>
          <a:bodyPr/>
          <a:lstStyle/>
          <a:p>
            <a:r>
              <a:t>Rental SME Task Group (cont.)</a:t>
            </a:r>
          </a:p>
        </p:txBody>
      </p:sp>
      <p:sp>
        <p:nvSpPr>
          <p:cNvPr id="218" name="Shape 218"/>
          <p:cNvSpPr>
            <a:spLocks noGrp="1"/>
          </p:cNvSpPr>
          <p:nvPr>
            <p:ph type="body" idx="1"/>
          </p:nvPr>
        </p:nvSpPr>
        <p:spPr>
          <a:xfrm>
            <a:off x="457200" y="1202064"/>
            <a:ext cx="8229600" cy="4924100"/>
          </a:xfrm>
          <a:prstGeom prst="rect">
            <a:avLst/>
          </a:prstGeom>
        </p:spPr>
        <p:txBody>
          <a:bodyPr/>
          <a:lstStyle/>
          <a:p>
            <a:pPr marL="318897" indent="-129920" defTabSz="850391">
              <a:spcBef>
                <a:spcPts val="600"/>
              </a:spcBef>
              <a:defRPr sz="2900"/>
            </a:pPr>
            <a:r>
              <a:t>Tim Nelson – Chief, Amherst (MA) Fire Dept</a:t>
            </a:r>
          </a:p>
          <a:p>
            <a:pPr marL="318897" indent="-129920" defTabSz="850391">
              <a:spcBef>
                <a:spcPts val="600"/>
              </a:spcBef>
              <a:defRPr sz="2900"/>
            </a:pPr>
            <a:r>
              <a:t>Kevin Partridge – Chief, Easton (MA) Fire Dept</a:t>
            </a:r>
          </a:p>
          <a:p>
            <a:pPr marL="318897" indent="-129920" defTabSz="850391">
              <a:spcBef>
                <a:spcPts val="600"/>
              </a:spcBef>
              <a:defRPr sz="2900"/>
            </a:pPr>
            <a:r>
              <a:t>Mark Sauls – Ass’t Director, FL Division of State Fire Marshal</a:t>
            </a:r>
          </a:p>
          <a:p>
            <a:pPr marL="318897" indent="-129920" defTabSz="850391">
              <a:spcBef>
                <a:spcPts val="600"/>
              </a:spcBef>
              <a:defRPr sz="2900"/>
            </a:pPr>
            <a:r>
              <a:t>Kim Scott – Life Safety Educator, Boulder (CO) Fire Dept</a:t>
            </a:r>
          </a:p>
          <a:p>
            <a:pPr marL="318897" indent="-129920" defTabSz="850391">
              <a:spcBef>
                <a:spcPts val="600"/>
              </a:spcBef>
              <a:defRPr sz="2900"/>
            </a:pPr>
            <a:r>
              <a:t>Barry Simays – Battalion Chief/Fire Marshal, Burlington (VT) Fire Dept</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xfrm>
            <a:off x="457200" y="274637"/>
            <a:ext cx="8229600" cy="1143001"/>
          </a:xfrm>
          <a:prstGeom prst="rect">
            <a:avLst/>
          </a:prstGeom>
        </p:spPr>
        <p:txBody>
          <a:bodyPr/>
          <a:lstStyle/>
          <a:p>
            <a:r>
              <a:t>Resident Research Results</a:t>
            </a:r>
          </a:p>
        </p:txBody>
      </p:sp>
      <p:sp>
        <p:nvSpPr>
          <p:cNvPr id="224" name="Shape 224"/>
          <p:cNvSpPr>
            <a:spLocks noGrp="1"/>
          </p:cNvSpPr>
          <p:nvPr>
            <p:ph type="body" idx="1"/>
          </p:nvPr>
        </p:nvSpPr>
        <p:spPr>
          <a:xfrm>
            <a:off x="457200" y="1600200"/>
            <a:ext cx="8229600" cy="4525963"/>
          </a:xfrm>
          <a:prstGeom prst="rect">
            <a:avLst/>
          </a:prstGeom>
        </p:spPr>
        <p:txBody>
          <a:bodyPr/>
          <a:lstStyle/>
          <a:p>
            <a:r>
              <a:t>Landlords and residents rarely discuss fire safety or smoke alarms</a:t>
            </a:r>
          </a:p>
          <a:p>
            <a:r>
              <a:t>Variety of communication channels</a:t>
            </a:r>
          </a:p>
          <a:p>
            <a:r>
              <a:t>Where does legal responsibility lie?</a:t>
            </a:r>
          </a:p>
          <a:p>
            <a:r>
              <a:t>Residents put safety first, but don’t perceive landlords as sharing that value</a:t>
            </a:r>
          </a:p>
          <a:p>
            <a:r>
              <a:t>Smoke alarm maintenance should be a joint effort</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457200" y="274637"/>
            <a:ext cx="8229600" cy="1143001"/>
          </a:xfrm>
          <a:prstGeom prst="rect">
            <a:avLst/>
          </a:prstGeom>
        </p:spPr>
        <p:txBody>
          <a:bodyPr/>
          <a:lstStyle/>
          <a:p>
            <a:r>
              <a:t>Landlord Research Results</a:t>
            </a:r>
          </a:p>
        </p:txBody>
      </p:sp>
      <p:sp>
        <p:nvSpPr>
          <p:cNvPr id="227" name="Shape 227"/>
          <p:cNvSpPr>
            <a:spLocks noGrp="1"/>
          </p:cNvSpPr>
          <p:nvPr>
            <p:ph type="body" idx="1"/>
          </p:nvPr>
        </p:nvSpPr>
        <p:spPr>
          <a:xfrm>
            <a:off x="457200" y="1600200"/>
            <a:ext cx="8229600" cy="4525963"/>
          </a:xfrm>
          <a:prstGeom prst="rect">
            <a:avLst/>
          </a:prstGeom>
        </p:spPr>
        <p:txBody>
          <a:bodyPr/>
          <a:lstStyle/>
          <a:p>
            <a:pPr marL="332613" indent="-135509" defTabSz="886967">
              <a:spcBef>
                <a:spcPts val="600"/>
              </a:spcBef>
              <a:defRPr sz="3100"/>
            </a:pPr>
            <a:r>
              <a:t>Smoke alarm maintenance not top of mind</a:t>
            </a:r>
          </a:p>
          <a:p>
            <a:pPr marL="332613" indent="-135509" defTabSz="886967">
              <a:spcBef>
                <a:spcPts val="600"/>
              </a:spcBef>
              <a:defRPr sz="3100"/>
            </a:pPr>
            <a:r>
              <a:t>Fire safety rarely discussed between landlords and residents</a:t>
            </a:r>
          </a:p>
          <a:p>
            <a:pPr marL="332613" indent="-135509" defTabSz="886967">
              <a:spcBef>
                <a:spcPts val="600"/>
              </a:spcBef>
              <a:defRPr sz="3100"/>
            </a:pPr>
            <a:r>
              <a:t>Landlords DID want to hear about maintenance needs</a:t>
            </a:r>
          </a:p>
          <a:p>
            <a:pPr marL="332613" indent="-135509" defTabSz="886967">
              <a:spcBef>
                <a:spcPts val="600"/>
              </a:spcBef>
              <a:defRPr sz="3100"/>
            </a:pPr>
            <a:r>
              <a:t>Landlords couldn’t confirm if residents were changing batteries or testing alarms</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xfrm>
            <a:off x="457200" y="274635"/>
            <a:ext cx="8229600" cy="1143004"/>
          </a:xfrm>
          <a:prstGeom prst="rect">
            <a:avLst/>
          </a:prstGeom>
        </p:spPr>
        <p:txBody>
          <a:bodyPr/>
          <a:lstStyle/>
          <a:p>
            <a:r>
              <a:t>Material Development Goals</a:t>
            </a:r>
          </a:p>
        </p:txBody>
      </p:sp>
      <p:sp>
        <p:nvSpPr>
          <p:cNvPr id="230" name="Shape 230"/>
          <p:cNvSpPr>
            <a:spLocks noGrp="1"/>
          </p:cNvSpPr>
          <p:nvPr>
            <p:ph type="body" idx="1"/>
          </p:nvPr>
        </p:nvSpPr>
        <p:spPr>
          <a:xfrm>
            <a:off x="457200" y="1600200"/>
            <a:ext cx="8229600" cy="4525963"/>
          </a:xfrm>
          <a:prstGeom prst="rect">
            <a:avLst/>
          </a:prstGeom>
        </p:spPr>
        <p:txBody>
          <a:bodyPr/>
          <a:lstStyle/>
          <a:p>
            <a:pPr marL="312038" indent="-127127" defTabSz="832103">
              <a:spcBef>
                <a:spcPts val="600"/>
              </a:spcBef>
              <a:defRPr sz="2900"/>
            </a:pPr>
            <a:r>
              <a:t>Establish communication</a:t>
            </a:r>
          </a:p>
          <a:p>
            <a:pPr marL="312038" indent="-127127" defTabSz="832103">
              <a:spcBef>
                <a:spcPts val="600"/>
              </a:spcBef>
              <a:defRPr sz="2900"/>
            </a:pPr>
            <a:r>
              <a:t>Establish responsibility</a:t>
            </a:r>
          </a:p>
          <a:p>
            <a:pPr marL="312038" indent="-127127" defTabSz="832103">
              <a:spcBef>
                <a:spcPts val="600"/>
              </a:spcBef>
              <a:defRPr sz="2900"/>
            </a:pPr>
            <a:r>
              <a:t>Leverage other monthly &amp; seasonal behaviors</a:t>
            </a:r>
          </a:p>
          <a:p>
            <a:pPr marL="312038" indent="-127127" defTabSz="832103">
              <a:spcBef>
                <a:spcPts val="600"/>
              </a:spcBef>
              <a:defRPr sz="2900"/>
            </a:pPr>
            <a:r>
              <a:t>Continue messaging about protecting loved ones</a:t>
            </a:r>
          </a:p>
          <a:p>
            <a:pPr marL="312038" indent="-127127" defTabSz="832103">
              <a:spcBef>
                <a:spcPts val="600"/>
              </a:spcBef>
              <a:defRPr sz="2900"/>
            </a:pPr>
            <a:r>
              <a:t>Encourage a joint approach</a:t>
            </a:r>
          </a:p>
          <a:p>
            <a:pPr marL="312038" indent="-127127" defTabSz="832103">
              <a:spcBef>
                <a:spcPts val="600"/>
              </a:spcBef>
              <a:defRPr sz="2900"/>
            </a:pPr>
            <a:r>
              <a:t>Remind landlords of smoke alarm maintenance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457200" y="259886"/>
            <a:ext cx="8229600" cy="1143001"/>
          </a:xfrm>
          <a:prstGeom prst="rect">
            <a:avLst/>
          </a:prstGeom>
        </p:spPr>
        <p:txBody>
          <a:bodyPr/>
          <a:lstStyle>
            <a:lvl1pPr>
              <a:defRPr sz="3800"/>
            </a:lvl1pPr>
          </a:lstStyle>
          <a:p>
            <a:r>
              <a:t>Seasonal Door Hangers</a:t>
            </a:r>
          </a:p>
        </p:txBody>
      </p:sp>
      <p:pic>
        <p:nvPicPr>
          <p:cNvPr id="233" name="image11.png"/>
          <p:cNvPicPr>
            <a:picLocks noChangeAspect="1"/>
          </p:cNvPicPr>
          <p:nvPr/>
        </p:nvPicPr>
        <p:blipFill>
          <a:blip r:embed="rId3">
            <a:extLst/>
          </a:blip>
          <a:stretch>
            <a:fillRect/>
          </a:stretch>
        </p:blipFill>
        <p:spPr>
          <a:xfrm>
            <a:off x="2373450" y="1670511"/>
            <a:ext cx="1491677" cy="3658790"/>
          </a:xfrm>
          <a:prstGeom prst="rect">
            <a:avLst/>
          </a:prstGeom>
          <a:ln w="12700">
            <a:miter lim="400000"/>
          </a:ln>
        </p:spPr>
      </p:pic>
      <p:sp>
        <p:nvSpPr>
          <p:cNvPr id="234" name="Shape 234"/>
          <p:cNvSpPr/>
          <p:nvPr/>
        </p:nvSpPr>
        <p:spPr>
          <a:xfrm>
            <a:off x="718474" y="1250225"/>
            <a:ext cx="3406802" cy="38023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a:latin typeface="+mj-lt"/>
                <a:ea typeface="+mj-ea"/>
                <a:cs typeface="+mj-cs"/>
                <a:sym typeface="Arial"/>
              </a:defRPr>
            </a:lvl1pPr>
          </a:lstStyle>
          <a:p>
            <a:r>
              <a:t>4 New Seasonal Door Hanger Fronts</a:t>
            </a:r>
          </a:p>
        </p:txBody>
      </p:sp>
      <p:sp>
        <p:nvSpPr>
          <p:cNvPr id="235" name="Shape 235"/>
          <p:cNvSpPr/>
          <p:nvPr/>
        </p:nvSpPr>
        <p:spPr>
          <a:xfrm>
            <a:off x="5119075" y="1250225"/>
            <a:ext cx="3406802" cy="38023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spAutoFit/>
          </a:bodyPr>
          <a:lstStyle>
            <a:lvl1pPr>
              <a:defRPr>
                <a:latin typeface="+mj-lt"/>
                <a:ea typeface="+mj-ea"/>
                <a:cs typeface="+mj-cs"/>
                <a:sym typeface="Arial"/>
              </a:defRPr>
            </a:lvl1pPr>
          </a:lstStyle>
          <a:p>
            <a:r>
              <a:t>New Seasonal Door Hanger Back</a:t>
            </a:r>
          </a:p>
        </p:txBody>
      </p:sp>
      <p:pic>
        <p:nvPicPr>
          <p:cNvPr id="236" name="image12.png"/>
          <p:cNvPicPr>
            <a:picLocks noChangeAspect="1"/>
          </p:cNvPicPr>
          <p:nvPr/>
        </p:nvPicPr>
        <p:blipFill>
          <a:blip r:embed="rId4">
            <a:extLst/>
          </a:blip>
          <a:stretch>
            <a:fillRect/>
          </a:stretch>
        </p:blipFill>
        <p:spPr>
          <a:xfrm>
            <a:off x="663673" y="1630223"/>
            <a:ext cx="1546475" cy="3739383"/>
          </a:xfrm>
          <a:prstGeom prst="rect">
            <a:avLst/>
          </a:prstGeom>
          <a:ln w="12700">
            <a:miter lim="400000"/>
          </a:ln>
        </p:spPr>
      </p:pic>
      <p:pic>
        <p:nvPicPr>
          <p:cNvPr id="237" name="image13.png"/>
          <p:cNvPicPr>
            <a:picLocks noChangeAspect="1"/>
          </p:cNvPicPr>
          <p:nvPr/>
        </p:nvPicPr>
        <p:blipFill>
          <a:blip r:embed="rId5">
            <a:extLst/>
          </a:blip>
          <a:stretch>
            <a:fillRect/>
          </a:stretch>
        </p:blipFill>
        <p:spPr>
          <a:xfrm>
            <a:off x="5812733" y="1619736"/>
            <a:ext cx="1546477" cy="3760340"/>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xfrm>
            <a:off x="457200" y="274636"/>
            <a:ext cx="8229600" cy="1143001"/>
          </a:xfrm>
          <a:prstGeom prst="rect">
            <a:avLst/>
          </a:prstGeom>
        </p:spPr>
        <p:txBody>
          <a:bodyPr/>
          <a:lstStyle>
            <a:lvl1pPr>
              <a:defRPr sz="4000"/>
            </a:lvl1pPr>
          </a:lstStyle>
          <a:p>
            <a:r>
              <a:t>Tip Sheet &amp; Checklist</a:t>
            </a:r>
          </a:p>
        </p:txBody>
      </p:sp>
      <p:pic>
        <p:nvPicPr>
          <p:cNvPr id="240" name="image14.png"/>
          <p:cNvPicPr>
            <a:picLocks noChangeAspect="1"/>
          </p:cNvPicPr>
          <p:nvPr/>
        </p:nvPicPr>
        <p:blipFill>
          <a:blip r:embed="rId3">
            <a:extLst/>
          </a:blip>
          <a:stretch>
            <a:fillRect/>
          </a:stretch>
        </p:blipFill>
        <p:spPr>
          <a:xfrm>
            <a:off x="786603" y="1209849"/>
            <a:ext cx="3434544" cy="4438302"/>
          </a:xfrm>
          <a:prstGeom prst="rect">
            <a:avLst/>
          </a:prstGeom>
          <a:ln w="12700">
            <a:miter lim="400000"/>
          </a:ln>
        </p:spPr>
      </p:pic>
      <p:pic>
        <p:nvPicPr>
          <p:cNvPr id="241" name="image15.png"/>
          <p:cNvPicPr>
            <a:picLocks noChangeAspect="1"/>
          </p:cNvPicPr>
          <p:nvPr/>
        </p:nvPicPr>
        <p:blipFill>
          <a:blip r:embed="rId4">
            <a:extLst/>
          </a:blip>
          <a:stretch>
            <a:fillRect/>
          </a:stretch>
        </p:blipFill>
        <p:spPr>
          <a:xfrm>
            <a:off x="4701085" y="1190827"/>
            <a:ext cx="3521325" cy="4575241"/>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title"/>
          </p:nvPr>
        </p:nvSpPr>
        <p:spPr>
          <a:xfrm>
            <a:off x="457200" y="274636"/>
            <a:ext cx="8229600" cy="1143001"/>
          </a:xfrm>
          <a:prstGeom prst="rect">
            <a:avLst/>
          </a:prstGeom>
        </p:spPr>
        <p:txBody>
          <a:bodyPr/>
          <a:lstStyle>
            <a:lvl1pPr>
              <a:defRPr sz="4000"/>
            </a:lvl1pPr>
          </a:lstStyle>
          <a:p>
            <a:r>
              <a:t>Refrigerator Magnet</a:t>
            </a:r>
          </a:p>
        </p:txBody>
      </p:sp>
      <p:pic>
        <p:nvPicPr>
          <p:cNvPr id="244" name="image16.png"/>
          <p:cNvPicPr>
            <a:picLocks noChangeAspect="1"/>
          </p:cNvPicPr>
          <p:nvPr/>
        </p:nvPicPr>
        <p:blipFill>
          <a:blip r:embed="rId3">
            <a:extLst/>
          </a:blip>
          <a:stretch>
            <a:fillRect/>
          </a:stretch>
        </p:blipFill>
        <p:spPr>
          <a:xfrm>
            <a:off x="1465262" y="1270583"/>
            <a:ext cx="6024289" cy="4316833"/>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638052"/>
            <a:ext cx="8229600" cy="1589332"/>
          </a:xfrm>
          <a:prstGeom prst="rect">
            <a:avLst/>
          </a:prstGeom>
          <a:noFill/>
          <a:ln>
            <a:noFill/>
          </a:ln>
        </p:spPr>
        <p:txBody>
          <a:bodyPr lIns="45700" tIns="45700" rIns="45700" bIns="45700" anchor="ctr"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3743" b="1" i="0" u="none" strike="noStrike" cap="none">
                <a:solidFill>
                  <a:srgbClr val="CA0202"/>
                </a:solidFill>
                <a:latin typeface="Calibri"/>
                <a:ea typeface="Calibri"/>
                <a:cs typeface="Calibri"/>
                <a:sym typeface="Calibri"/>
              </a:rPr>
              <a:t>Fire Safety Materials Generator</a:t>
            </a:r>
            <a:br>
              <a:rPr lang="en-US" sz="3743" b="1" i="0" u="none" strike="noStrike" cap="none">
                <a:solidFill>
                  <a:srgbClr val="CA0202"/>
                </a:solidFill>
                <a:latin typeface="Calibri"/>
                <a:ea typeface="Calibri"/>
                <a:cs typeface="Calibri"/>
                <a:sym typeface="Calibri"/>
              </a:rPr>
            </a:br>
            <a:r>
              <a:rPr lang="en-US" sz="3743" b="1" i="0" u="none" strike="noStrike" cap="none">
                <a:solidFill>
                  <a:srgbClr val="CA0202"/>
                </a:solidFill>
                <a:latin typeface="Calibri"/>
                <a:ea typeface="Calibri"/>
                <a:cs typeface="Calibri"/>
                <a:sym typeface="Calibri"/>
              </a:rPr>
              <a:t/>
            </a:r>
            <a:br>
              <a:rPr lang="en-US" sz="3743" b="1" i="0" u="none" strike="noStrike" cap="none">
                <a:solidFill>
                  <a:srgbClr val="CA0202"/>
                </a:solidFill>
                <a:latin typeface="Calibri"/>
                <a:ea typeface="Calibri"/>
                <a:cs typeface="Calibri"/>
                <a:sym typeface="Calibri"/>
              </a:rPr>
            </a:br>
            <a:r>
              <a:rPr lang="en-US" sz="2688" b="1" i="1" u="none" strike="noStrike" cap="none">
                <a:solidFill>
                  <a:srgbClr val="000000"/>
                </a:solidFill>
                <a:latin typeface="Calibri"/>
                <a:ea typeface="Calibri"/>
                <a:cs typeface="Calibri"/>
                <a:sym typeface="Calibri"/>
              </a:rPr>
              <a:t>Background</a:t>
            </a:r>
          </a:p>
        </p:txBody>
      </p:sp>
      <p:sp>
        <p:nvSpPr>
          <p:cNvPr id="83" name="Shape 83"/>
          <p:cNvSpPr txBox="1">
            <a:spLocks noGrp="1"/>
          </p:cNvSpPr>
          <p:nvPr>
            <p:ph type="body" idx="1"/>
          </p:nvPr>
        </p:nvSpPr>
        <p:spPr>
          <a:xfrm>
            <a:off x="457199" y="2332035"/>
            <a:ext cx="8346831" cy="4303225"/>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CA0202"/>
              </a:buClr>
              <a:buSzPct val="25000"/>
              <a:buFont typeface="Arial"/>
              <a:buNone/>
            </a:pPr>
            <a:r>
              <a:rPr lang="en-US" sz="2800" b="1" i="0" u="none" strike="noStrike" cap="none">
                <a:solidFill>
                  <a:srgbClr val="CA0202"/>
                </a:solidFill>
                <a:latin typeface="Calibri"/>
                <a:ea typeface="Calibri"/>
                <a:cs typeface="Calibri"/>
                <a:sym typeface="Calibri"/>
              </a:rPr>
              <a:t>What is the Fire Safety Materials Generator</a:t>
            </a:r>
          </a:p>
          <a:p>
            <a:pPr marL="0" marR="0" lvl="0" indent="0" algn="l" rtl="0">
              <a:lnSpc>
                <a:spcPct val="100000"/>
              </a:lnSpc>
              <a:spcBef>
                <a:spcPts val="400"/>
              </a:spcBef>
              <a:spcAft>
                <a:spcPts val="0"/>
              </a:spcAft>
              <a:buClr>
                <a:srgbClr val="CA0202"/>
              </a:buClr>
              <a:buSzPct val="25000"/>
              <a:buFont typeface="Arial"/>
              <a:buNone/>
            </a:pPr>
            <a:r>
              <a:rPr lang="en-US" sz="2000" b="0" i="0" u="none" strike="noStrike" cap="none">
                <a:solidFill>
                  <a:srgbClr val="000000"/>
                </a:solidFill>
                <a:latin typeface="Calibri"/>
                <a:ea typeface="Calibri"/>
                <a:cs typeface="Calibri"/>
                <a:sym typeface="Calibri"/>
              </a:rPr>
              <a:t>A new tool, to generate customized door hangers, flyers and activity guides using proven fire safety messages, with your logo and information, that you can then download and print out.</a:t>
            </a:r>
          </a:p>
          <a:p>
            <a:pPr marL="0" marR="0" lvl="0" indent="0" algn="l" rtl="0">
              <a:lnSpc>
                <a:spcPct val="100000"/>
              </a:lnSpc>
              <a:spcBef>
                <a:spcPts val="600"/>
              </a:spcBef>
              <a:spcAft>
                <a:spcPts val="0"/>
              </a:spcAft>
              <a:buClr>
                <a:srgbClr val="CA0202"/>
              </a:buClr>
              <a:buSzPct val="25000"/>
              <a:buFont typeface="Arial"/>
              <a:buNone/>
            </a:pPr>
            <a:r>
              <a:rPr lang="en-US" sz="2800" b="1" i="1" u="none" strike="noStrike" cap="none">
                <a:solidFill>
                  <a:srgbClr val="CA0202"/>
                </a:solidFill>
                <a:latin typeface="Calibri"/>
                <a:ea typeface="Calibri"/>
                <a:cs typeface="Calibri"/>
                <a:sym typeface="Calibri"/>
              </a:rPr>
              <a:t>Goals</a:t>
            </a:r>
            <a:r>
              <a:rPr lang="en-US" sz="2800" b="1" i="1" u="none" strike="noStrike" cap="none">
                <a:solidFill>
                  <a:srgbClr val="254061"/>
                </a:solidFill>
                <a:latin typeface="Calibri"/>
                <a:ea typeface="Calibri"/>
                <a:cs typeface="Calibri"/>
                <a:sym typeface="Calibri"/>
              </a:rPr>
              <a:t>:</a:t>
            </a:r>
          </a:p>
          <a:p>
            <a:pPr marL="742950" marR="0" lvl="1" indent="-285750" algn="l" rtl="0">
              <a:lnSpc>
                <a:spcPct val="100000"/>
              </a:lnSpc>
              <a:spcBef>
                <a:spcPts val="500"/>
              </a:spcBef>
              <a:spcAft>
                <a:spcPts val="0"/>
              </a:spcAft>
              <a:buClr>
                <a:srgbClr val="CA0202"/>
              </a:buClr>
              <a:buSzPct val="100000"/>
              <a:buFont typeface="Arial"/>
              <a:buChar char="–"/>
            </a:pPr>
            <a:r>
              <a:rPr lang="en-US" sz="2200" b="0" i="0" u="none" strike="noStrike" cap="none">
                <a:solidFill>
                  <a:srgbClr val="000000"/>
                </a:solidFill>
                <a:latin typeface="Calibri"/>
                <a:ea typeface="Calibri"/>
                <a:cs typeface="Calibri"/>
                <a:sym typeface="Calibri"/>
              </a:rPr>
              <a:t>Increase number of working smoke alarms in the U.S.</a:t>
            </a:r>
          </a:p>
          <a:p>
            <a:pPr marL="742950" marR="0" lvl="1" indent="-285750" algn="l" rtl="0">
              <a:lnSpc>
                <a:spcPct val="100000"/>
              </a:lnSpc>
              <a:spcBef>
                <a:spcPts val="500"/>
              </a:spcBef>
              <a:spcAft>
                <a:spcPts val="0"/>
              </a:spcAft>
              <a:buClr>
                <a:srgbClr val="CA0202"/>
              </a:buClr>
              <a:buSzPct val="100000"/>
              <a:buFont typeface="Arial"/>
              <a:buChar char="–"/>
            </a:pPr>
            <a:r>
              <a:rPr lang="en-US" sz="2200" b="0" i="0" u="none" strike="noStrike" cap="none">
                <a:solidFill>
                  <a:srgbClr val="000000"/>
                </a:solidFill>
                <a:latin typeface="Calibri"/>
                <a:ea typeface="Calibri"/>
                <a:cs typeface="Calibri"/>
                <a:sym typeface="Calibri"/>
              </a:rPr>
              <a:t>Focus on #1 cause of home fires = </a:t>
            </a:r>
            <a:r>
              <a:rPr lang="en-US" sz="2200" b="1" i="0" u="none" strike="noStrike" cap="none">
                <a:solidFill>
                  <a:srgbClr val="000000"/>
                </a:solidFill>
                <a:latin typeface="Calibri"/>
                <a:ea typeface="Calibri"/>
                <a:cs typeface="Calibri"/>
                <a:sym typeface="Calibri"/>
              </a:rPr>
              <a:t>cooking</a:t>
            </a:r>
          </a:p>
          <a:p>
            <a:pPr marL="742950" marR="0" lvl="1" indent="-285750" algn="l" rtl="0">
              <a:lnSpc>
                <a:spcPct val="100000"/>
              </a:lnSpc>
              <a:spcBef>
                <a:spcPts val="500"/>
              </a:spcBef>
              <a:spcAft>
                <a:spcPts val="0"/>
              </a:spcAft>
              <a:buClr>
                <a:srgbClr val="CA0202"/>
              </a:buClr>
              <a:buSzPct val="100000"/>
              <a:buFont typeface="Arial"/>
              <a:buChar char="–"/>
            </a:pPr>
            <a:r>
              <a:rPr lang="en-US" sz="2200" b="0" i="0" u="none" strike="noStrike" cap="none">
                <a:solidFill>
                  <a:srgbClr val="000000"/>
                </a:solidFill>
                <a:latin typeface="Calibri"/>
                <a:ea typeface="Calibri"/>
                <a:cs typeface="Calibri"/>
                <a:sym typeface="Calibri"/>
              </a:rPr>
              <a:t>Allow FDs to customize based on local risks and demographics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ctr" rtl="0">
              <a:lnSpc>
                <a:spcPct val="115000"/>
              </a:lnSpc>
              <a:spcBef>
                <a:spcPts val="0"/>
              </a:spcBef>
              <a:buClr>
                <a:schemeClr val="dk1"/>
              </a:buClr>
              <a:buSzPct val="25000"/>
              <a:buFont typeface="Arial"/>
              <a:buNone/>
            </a:pPr>
            <a:r>
              <a:rPr lang="en-US">
                <a:solidFill>
                  <a:srgbClr val="CC0000"/>
                </a:solidFill>
                <a:highlight>
                  <a:srgbClr val="FFFFFF"/>
                </a:highlight>
              </a:rPr>
              <a:t>To sign up for Vision 20/20 alerts</a:t>
            </a:r>
          </a:p>
        </p:txBody>
      </p:sp>
      <p:sp>
        <p:nvSpPr>
          <p:cNvPr id="264" name="Shape 264"/>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0" lvl="0" indent="-69850" algn="ctr" rtl="0">
              <a:lnSpc>
                <a:spcPct val="115000"/>
              </a:lnSpc>
              <a:spcBef>
                <a:spcPts val="0"/>
              </a:spcBef>
              <a:buClr>
                <a:schemeClr val="dk1"/>
              </a:buClr>
              <a:buSzPct val="34375"/>
              <a:buFont typeface="Arial"/>
              <a:buNone/>
            </a:pPr>
            <a:endParaRPr/>
          </a:p>
          <a:p>
            <a:pPr marL="0" lvl="0" indent="-69850" algn="ctr" rtl="0">
              <a:lnSpc>
                <a:spcPct val="115000"/>
              </a:lnSpc>
              <a:spcBef>
                <a:spcPts val="0"/>
              </a:spcBef>
              <a:buClr>
                <a:schemeClr val="dk1"/>
              </a:buClr>
              <a:buSzPct val="110000"/>
              <a:buFont typeface="Arial"/>
              <a:buNone/>
            </a:pPr>
            <a:endParaRPr sz="950" b="0">
              <a:solidFill>
                <a:srgbClr val="222222"/>
              </a:solidFill>
              <a:highlight>
                <a:srgbClr val="FFFFFF"/>
              </a:highlight>
              <a:latin typeface="Arial"/>
              <a:ea typeface="Arial"/>
              <a:cs typeface="Arial"/>
              <a:sym typeface="Arial"/>
            </a:endParaRPr>
          </a:p>
          <a:p>
            <a:pPr marL="0" lvl="0" indent="-69850" algn="ctr" rtl="0">
              <a:lnSpc>
                <a:spcPct val="115000"/>
              </a:lnSpc>
              <a:spcBef>
                <a:spcPts val="0"/>
              </a:spcBef>
              <a:buClr>
                <a:schemeClr val="dk1"/>
              </a:buClr>
              <a:buSzPct val="30555"/>
              <a:buFont typeface="Arial"/>
              <a:buNone/>
            </a:pPr>
            <a:r>
              <a:rPr lang="en-US" sz="3600" b="0">
                <a:solidFill>
                  <a:srgbClr val="222222"/>
                </a:solidFill>
                <a:highlight>
                  <a:srgbClr val="FFFFFF"/>
                </a:highlight>
                <a:latin typeface="Arial"/>
                <a:ea typeface="Arial"/>
                <a:cs typeface="Arial"/>
                <a:sym typeface="Arial"/>
              </a:rPr>
              <a:t>Text  </a:t>
            </a:r>
            <a:r>
              <a:rPr lang="en-US" sz="3600">
                <a:solidFill>
                  <a:srgbClr val="222222"/>
                </a:solidFill>
                <a:highlight>
                  <a:srgbClr val="FFFFFF"/>
                </a:highlight>
                <a:latin typeface="Arial"/>
                <a:ea typeface="Arial"/>
                <a:cs typeface="Arial"/>
                <a:sym typeface="Arial"/>
              </a:rPr>
              <a:t>STRATEGICFIRE</a:t>
            </a:r>
            <a:r>
              <a:rPr lang="en-US" sz="3600" b="0">
                <a:solidFill>
                  <a:srgbClr val="222222"/>
                </a:solidFill>
                <a:highlight>
                  <a:srgbClr val="FFFFFF"/>
                </a:highlight>
                <a:latin typeface="Arial"/>
                <a:ea typeface="Arial"/>
                <a:cs typeface="Arial"/>
                <a:sym typeface="Arial"/>
              </a:rPr>
              <a:t>  to 22828</a:t>
            </a:r>
          </a:p>
          <a:p>
            <a:pPr marL="0" lvl="0" indent="-69850" algn="ctr" rtl="0">
              <a:lnSpc>
                <a:spcPct val="115000"/>
              </a:lnSpc>
              <a:spcBef>
                <a:spcPts val="0"/>
              </a:spcBef>
              <a:buClr>
                <a:schemeClr val="dk1"/>
              </a:buClr>
              <a:buSzPct val="30555"/>
              <a:buFont typeface="Arial"/>
              <a:buNone/>
            </a:pPr>
            <a:endParaRPr sz="3600" b="0">
              <a:solidFill>
                <a:srgbClr val="222222"/>
              </a:solidFill>
              <a:highlight>
                <a:srgbClr val="FFFFFF"/>
              </a:highlight>
              <a:latin typeface="Arial"/>
              <a:ea typeface="Arial"/>
              <a:cs typeface="Arial"/>
              <a:sym typeface="Arial"/>
            </a:endParaRPr>
          </a:p>
          <a:p>
            <a:pPr marL="0" lvl="0" indent="-69850" algn="ctr" rtl="0">
              <a:lnSpc>
                <a:spcPct val="115000"/>
              </a:lnSpc>
              <a:spcBef>
                <a:spcPts val="0"/>
              </a:spcBef>
              <a:buClr>
                <a:schemeClr val="dk1"/>
              </a:buClr>
              <a:buSzPct val="30555"/>
              <a:buFont typeface="Arial"/>
              <a:buNone/>
            </a:pPr>
            <a:r>
              <a:rPr lang="en-US" sz="3600" b="0">
                <a:solidFill>
                  <a:srgbClr val="222222"/>
                </a:solidFill>
                <a:highlight>
                  <a:srgbClr val="FFFFFF"/>
                </a:highlight>
                <a:latin typeface="Arial"/>
                <a:ea typeface="Arial"/>
                <a:cs typeface="Arial"/>
                <a:sym typeface="Arial"/>
              </a:rPr>
              <a:t>You will receive an immediate reply asking for your email.</a:t>
            </a:r>
          </a:p>
          <a:p>
            <a:pPr marL="0" lvl="0" indent="-69850" algn="ctr" rtl="0">
              <a:lnSpc>
                <a:spcPct val="115000"/>
              </a:lnSpc>
              <a:spcBef>
                <a:spcPts val="0"/>
              </a:spcBef>
              <a:buClr>
                <a:schemeClr val="dk1"/>
              </a:buClr>
              <a:buSzPct val="110000"/>
              <a:buFont typeface="Arial"/>
              <a:buNone/>
            </a:pPr>
            <a:endParaRPr sz="950" b="0">
              <a:solidFill>
                <a:srgbClr val="222222"/>
              </a:solidFill>
              <a:highlight>
                <a:srgbClr val="FFFFFF"/>
              </a:highlight>
              <a:latin typeface="Arial"/>
              <a:ea typeface="Arial"/>
              <a:cs typeface="Arial"/>
              <a:sym typeface="Arial"/>
            </a:endParaRPr>
          </a:p>
          <a:p>
            <a:pPr lvl="0">
              <a:spcBef>
                <a:spcPts val="0"/>
              </a:spcBef>
              <a:buNone/>
            </a:pP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want to hear from  YOU!</a:t>
            </a:r>
            <a:endParaRPr lang="en-US" dirty="0"/>
          </a:p>
        </p:txBody>
      </p:sp>
      <p:sp>
        <p:nvSpPr>
          <p:cNvPr id="3" name="Text Placeholder 2"/>
          <p:cNvSpPr>
            <a:spLocks noGrp="1"/>
          </p:cNvSpPr>
          <p:nvPr>
            <p:ph type="body" idx="1"/>
          </p:nvPr>
        </p:nvSpPr>
        <p:spPr/>
        <p:txBody>
          <a:bodyPr/>
          <a:lstStyle/>
          <a:p>
            <a:r>
              <a:rPr lang="en-US" dirty="0" smtClean="0"/>
              <a:t>What great ideas do you have to make the Materials Generator even better?</a:t>
            </a:r>
          </a:p>
          <a:p>
            <a:r>
              <a:rPr lang="en-US" dirty="0" smtClean="0"/>
              <a:t>What new topics do you think we should add?</a:t>
            </a:r>
          </a:p>
          <a:p>
            <a:pPr marL="203200" indent="0">
              <a:buNone/>
            </a:pPr>
            <a:r>
              <a:rPr lang="en-US" dirty="0"/>
              <a:t>	</a:t>
            </a:r>
            <a:r>
              <a:rPr lang="en-US" dirty="0" smtClean="0">
                <a:solidFill>
                  <a:srgbClr val="FF0000"/>
                </a:solidFill>
              </a:rPr>
              <a:t>Meri-K Appy</a:t>
            </a:r>
          </a:p>
          <a:p>
            <a:pPr marL="203200" indent="0">
              <a:buNone/>
            </a:pPr>
            <a:r>
              <a:rPr lang="en-US" dirty="0">
                <a:solidFill>
                  <a:srgbClr val="FF0000"/>
                </a:solidFill>
              </a:rPr>
              <a:t>	</a:t>
            </a:r>
            <a:r>
              <a:rPr lang="en-US" dirty="0" smtClean="0">
                <a:solidFill>
                  <a:srgbClr val="FF0000"/>
                </a:solidFill>
              </a:rPr>
              <a:t>Vision 20/20 Executive Committee</a:t>
            </a:r>
          </a:p>
          <a:p>
            <a:pPr marL="203200" indent="0">
              <a:buNone/>
            </a:pPr>
            <a:r>
              <a:rPr lang="en-US" dirty="0">
                <a:solidFill>
                  <a:srgbClr val="FF0000"/>
                </a:solidFill>
              </a:rPr>
              <a:t>	</a:t>
            </a:r>
            <a:r>
              <a:rPr lang="en-US" dirty="0" err="1" smtClean="0">
                <a:solidFill>
                  <a:srgbClr val="FF0000"/>
                </a:solidFill>
              </a:rPr>
              <a:t>meri-k@appyandassociates.com</a:t>
            </a:r>
            <a:endParaRPr lang="en-US" dirty="0" smtClean="0">
              <a:solidFill>
                <a:srgbClr val="FF0000"/>
              </a:solidFill>
            </a:endParaRPr>
          </a:p>
          <a:p>
            <a:pPr marL="203200" indent="0">
              <a:buNone/>
            </a:pPr>
            <a:r>
              <a:rPr lang="en-US" dirty="0" smtClean="0">
                <a:solidFill>
                  <a:srgbClr val="FF0000"/>
                </a:solidFill>
              </a:rPr>
              <a:t>	202-412-5387</a:t>
            </a:r>
            <a:endParaRPr lang="en-US" dirty="0">
              <a:solidFill>
                <a:srgbClr val="FF0000"/>
              </a:solidFill>
            </a:endParaRPr>
          </a:p>
        </p:txBody>
      </p:sp>
    </p:spTree>
    <p:extLst>
      <p:ext uri="{BB962C8B-B14F-4D97-AF65-F5344CB8AC3E}">
        <p14:creationId xmlns:p14="http://schemas.microsoft.com/office/powerpoint/2010/main" val="2559044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descr="V2020 LOGO Final.eps"/>
          <p:cNvPicPr preferRelativeResize="0"/>
          <p:nvPr/>
        </p:nvPicPr>
        <p:blipFill rotWithShape="1">
          <a:blip r:embed="rId3">
            <a:alphaModFix/>
          </a:blip>
          <a:srcRect/>
          <a:stretch/>
        </p:blipFill>
        <p:spPr>
          <a:xfrm>
            <a:off x="1887414" y="771685"/>
            <a:ext cx="4637815" cy="1860295"/>
          </a:xfrm>
          <a:prstGeom prst="rect">
            <a:avLst/>
          </a:prstGeom>
          <a:noFill/>
          <a:ln>
            <a:noFill/>
          </a:ln>
        </p:spPr>
      </p:pic>
      <p:sp>
        <p:nvSpPr>
          <p:cNvPr id="270" name="Shape 270"/>
          <p:cNvSpPr/>
          <p:nvPr/>
        </p:nvSpPr>
        <p:spPr>
          <a:xfrm>
            <a:off x="457200" y="0"/>
            <a:ext cx="8229600" cy="244231"/>
          </a:xfrm>
          <a:prstGeom prst="rect">
            <a:avLst/>
          </a:prstGeom>
          <a:solidFill>
            <a:srgbClr val="CA0202"/>
          </a:solid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Font typeface="Calibri"/>
              <a:buNone/>
            </a:pPr>
            <a:endParaRPr sz="1800" b="0" i="0" u="none" strike="noStrike" cap="none">
              <a:solidFill>
                <a:srgbClr val="000000"/>
              </a:solidFill>
              <a:latin typeface="Calibri"/>
              <a:ea typeface="Calibri"/>
              <a:cs typeface="Calibri"/>
              <a:sym typeface="Calibri"/>
            </a:endParaRPr>
          </a:p>
        </p:txBody>
      </p:sp>
      <p:sp>
        <p:nvSpPr>
          <p:cNvPr id="271" name="Shape 271"/>
          <p:cNvSpPr/>
          <p:nvPr/>
        </p:nvSpPr>
        <p:spPr>
          <a:xfrm>
            <a:off x="1594337" y="4096541"/>
            <a:ext cx="6377356" cy="802641"/>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800" b="1" i="0" u="none" strike="noStrike" cap="none">
                <a:solidFill>
                  <a:srgbClr val="000000"/>
                </a:solidFill>
                <a:latin typeface="Calibri"/>
                <a:ea typeface="Calibri"/>
                <a:cs typeface="Calibri"/>
                <a:sym typeface="Calibri"/>
              </a:rPr>
              <a:t>Thank  You!</a:t>
            </a:r>
          </a:p>
        </p:txBody>
      </p:sp>
      <p:sp>
        <p:nvSpPr>
          <p:cNvPr id="272" name="Shape 272"/>
          <p:cNvSpPr/>
          <p:nvPr/>
        </p:nvSpPr>
        <p:spPr>
          <a:xfrm>
            <a:off x="2074983" y="2922675"/>
            <a:ext cx="5615355" cy="802641"/>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FF"/>
              </a:buClr>
              <a:buSzPct val="25000"/>
              <a:buFont typeface="Calibri"/>
              <a:buNone/>
            </a:pPr>
            <a:r>
              <a:rPr lang="en-US" sz="2400" b="0" i="0" u="sng" strike="noStrike" cap="none" dirty="0">
                <a:solidFill>
                  <a:schemeClr val="hlink"/>
                </a:solidFill>
                <a:latin typeface="Calibri"/>
                <a:ea typeface="Calibri"/>
                <a:cs typeface="Calibri"/>
                <a:sym typeface="Calibri"/>
                <a:hlinkClick r:id="rId4"/>
              </a:rPr>
              <a:t>www.strategicfire.org/materialsgenerator</a:t>
            </a:r>
            <a:r>
              <a:rPr lang="en-US" sz="2400" b="0" i="0" u="none" strike="noStrike" cap="none" dirty="0">
                <a:solidFill>
                  <a:srgbClr val="000000"/>
                </a:solidFill>
                <a:latin typeface="Calibri"/>
                <a:ea typeface="Calibri"/>
                <a:cs typeface="Calibri"/>
                <a:sym typeface="Calibri"/>
              </a:rPr>
              <a:t> </a:t>
            </a:r>
            <a:endParaRPr lang="en-US" sz="24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FF"/>
              </a:buClr>
              <a:buSzPct val="25000"/>
              <a:buFont typeface="Calibri"/>
              <a:buNone/>
            </a:pPr>
            <a:endParaRPr lang="en-US" sz="2400" dirty="0">
              <a:latin typeface="Calibri"/>
              <a:ea typeface="Calibri"/>
              <a:cs typeface="Calibri"/>
              <a:sym typeface="Calibri"/>
            </a:endParaRPr>
          </a:p>
          <a:p>
            <a:pPr marL="0" marR="0" lvl="0" indent="0" algn="l" rtl="0">
              <a:lnSpc>
                <a:spcPct val="100000"/>
              </a:lnSpc>
              <a:spcBef>
                <a:spcPts val="0"/>
              </a:spcBef>
              <a:spcAft>
                <a:spcPts val="0"/>
              </a:spcAft>
              <a:buClr>
                <a:srgbClr val="0000FF"/>
              </a:buClr>
              <a:buSzPct val="25000"/>
              <a:buFont typeface="Calibri"/>
              <a:buNone/>
            </a:pPr>
            <a:endParaRPr lang="en-US" sz="24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FF"/>
              </a:buClr>
              <a:buSzPct val="25000"/>
              <a:buFont typeface="Calibri"/>
              <a:buNone/>
            </a:pPr>
            <a:endParaRPr lang="en-US" sz="24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3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nvSpPr>
        <p:spPr>
          <a:xfrm>
            <a:off x="255164" y="1457733"/>
            <a:ext cx="2014504" cy="2021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July 2011</a:t>
            </a:r>
          </a:p>
          <a:p>
            <a:pPr>
              <a:defRPr sz="1600" b="1">
                <a:solidFill>
                  <a:srgbClr val="1F497D"/>
                </a:solidFill>
                <a:latin typeface="Calibri"/>
                <a:ea typeface="Calibri"/>
                <a:cs typeface="Calibri"/>
                <a:sym typeface="Calibri"/>
              </a:defRPr>
            </a:pPr>
            <a:r>
              <a:t>Branding – </a:t>
            </a:r>
          </a:p>
          <a:p>
            <a:pPr>
              <a:defRPr sz="1600">
                <a:latin typeface="Calibri"/>
                <a:ea typeface="Calibri"/>
                <a:cs typeface="Calibri"/>
                <a:sym typeface="Calibri"/>
              </a:defRPr>
            </a:pPr>
            <a:r>
              <a:t>“Fire is Everyone’s Fight”</a:t>
            </a:r>
          </a:p>
          <a:p>
            <a:pPr marL="285750" indent="-285750">
              <a:buClr>
                <a:srgbClr val="000000"/>
              </a:buClr>
              <a:buSzPct val="100000"/>
              <a:buFont typeface="Arial"/>
              <a:buChar char="•"/>
              <a:defRPr sz="1600">
                <a:latin typeface="Calibri"/>
                <a:ea typeface="Calibri"/>
                <a:cs typeface="Calibri"/>
                <a:sym typeface="Calibri"/>
              </a:defRPr>
            </a:pPr>
            <a:r>
              <a:t>Interviews</a:t>
            </a:r>
          </a:p>
          <a:p>
            <a:pPr marL="285750" indent="-285750">
              <a:buClr>
                <a:srgbClr val="000000"/>
              </a:buClr>
              <a:buSzPct val="100000"/>
              <a:buFont typeface="Arial"/>
              <a:buChar char="•"/>
              <a:defRPr sz="1600">
                <a:latin typeface="Calibri"/>
                <a:ea typeface="Calibri"/>
                <a:cs typeface="Calibri"/>
                <a:sym typeface="Calibri"/>
              </a:defRPr>
            </a:pPr>
            <a:r>
              <a:t>Focus Groups</a:t>
            </a:r>
          </a:p>
          <a:p>
            <a:pPr marL="285750" indent="-285750">
              <a:buClr>
                <a:srgbClr val="000000"/>
              </a:buClr>
              <a:buSzPct val="100000"/>
              <a:buFont typeface="Arial"/>
              <a:buChar char="•"/>
              <a:defRPr sz="1600">
                <a:latin typeface="Calibri"/>
                <a:ea typeface="Calibri"/>
                <a:cs typeface="Calibri"/>
                <a:sym typeface="Calibri"/>
              </a:defRPr>
            </a:pPr>
            <a:r>
              <a:t>Bulletin Boards</a:t>
            </a:r>
          </a:p>
          <a:p>
            <a:pPr marL="285750" indent="-285750">
              <a:buClr>
                <a:srgbClr val="000000"/>
              </a:buClr>
              <a:buSzPct val="100000"/>
              <a:buFont typeface="Arial"/>
              <a:buChar char="•"/>
              <a:defRPr sz="1600">
                <a:latin typeface="Calibri"/>
                <a:ea typeface="Calibri"/>
                <a:cs typeface="Calibri"/>
                <a:sym typeface="Calibri"/>
              </a:defRPr>
            </a:pPr>
            <a:r>
              <a:t>Surveys</a:t>
            </a:r>
          </a:p>
        </p:txBody>
      </p:sp>
      <p:sp>
        <p:nvSpPr>
          <p:cNvPr id="156" name="Shape 156"/>
          <p:cNvSpPr/>
          <p:nvPr/>
        </p:nvSpPr>
        <p:spPr>
          <a:xfrm>
            <a:off x="255164" y="4848030"/>
            <a:ext cx="2014504" cy="153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August 2012</a:t>
            </a:r>
          </a:p>
          <a:p>
            <a:pPr>
              <a:defRPr sz="1600">
                <a:latin typeface="Calibri"/>
                <a:ea typeface="Calibri"/>
                <a:cs typeface="Calibri"/>
                <a:sym typeface="Calibri"/>
              </a:defRPr>
            </a:pPr>
            <a:r>
              <a:t>Message concept testing – smoke alarms and kitchen safety</a:t>
            </a:r>
          </a:p>
          <a:p>
            <a:pPr marL="285750" indent="-285750">
              <a:buClr>
                <a:srgbClr val="000000"/>
              </a:buClr>
              <a:buSzPct val="100000"/>
              <a:buFont typeface="Arial"/>
              <a:buChar char="•"/>
              <a:defRPr sz="1600">
                <a:latin typeface="Calibri"/>
                <a:ea typeface="Calibri"/>
                <a:cs typeface="Calibri"/>
                <a:sym typeface="Calibri"/>
              </a:defRPr>
            </a:pPr>
            <a:r>
              <a:t>Focus Groups</a:t>
            </a:r>
          </a:p>
        </p:txBody>
      </p:sp>
      <p:sp>
        <p:nvSpPr>
          <p:cNvPr id="157" name="Shape 157"/>
          <p:cNvSpPr/>
          <p:nvPr/>
        </p:nvSpPr>
        <p:spPr>
          <a:xfrm>
            <a:off x="2119594" y="1940330"/>
            <a:ext cx="2014504" cy="153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April-June 2013</a:t>
            </a:r>
          </a:p>
          <a:p>
            <a:pPr>
              <a:defRPr sz="1600">
                <a:latin typeface="Calibri"/>
                <a:ea typeface="Calibri"/>
                <a:cs typeface="Calibri"/>
                <a:sym typeface="Calibri"/>
              </a:defRPr>
            </a:pPr>
            <a:r>
              <a:t>In-home smoke alarm formative and concept testing</a:t>
            </a:r>
          </a:p>
          <a:p>
            <a:pPr marL="285750" indent="-285750">
              <a:buClr>
                <a:srgbClr val="000000"/>
              </a:buClr>
              <a:buSzPct val="100000"/>
              <a:buFont typeface="Arial"/>
              <a:buChar char="•"/>
              <a:defRPr sz="1600">
                <a:latin typeface="Calibri"/>
                <a:ea typeface="Calibri"/>
                <a:cs typeface="Calibri"/>
                <a:sym typeface="Calibri"/>
              </a:defRPr>
            </a:pPr>
            <a:r>
              <a:t>Door-to-Door Interviews</a:t>
            </a:r>
          </a:p>
        </p:txBody>
      </p:sp>
      <p:sp>
        <p:nvSpPr>
          <p:cNvPr id="158" name="Shape 158"/>
          <p:cNvSpPr/>
          <p:nvPr/>
        </p:nvSpPr>
        <p:spPr>
          <a:xfrm>
            <a:off x="2119540" y="5287345"/>
            <a:ext cx="2471667" cy="1297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October 2013</a:t>
            </a:r>
          </a:p>
          <a:p>
            <a:pPr>
              <a:defRPr sz="1600">
                <a:latin typeface="Calibri"/>
                <a:ea typeface="Calibri"/>
                <a:cs typeface="Calibri"/>
                <a:sym typeface="Calibri"/>
              </a:defRPr>
            </a:pPr>
            <a:r>
              <a:t>Smoke alarm creative testing</a:t>
            </a:r>
          </a:p>
          <a:p>
            <a:pPr marL="285750" indent="-285750">
              <a:buClr>
                <a:srgbClr val="000000"/>
              </a:buClr>
              <a:buSzPct val="100000"/>
              <a:buFont typeface="Arial"/>
              <a:buChar char="•"/>
              <a:defRPr sz="1600">
                <a:latin typeface="Calibri"/>
                <a:ea typeface="Calibri"/>
                <a:cs typeface="Calibri"/>
                <a:sym typeface="Calibri"/>
              </a:defRPr>
            </a:pPr>
            <a:r>
              <a:t>Door-to-Door Interviews</a:t>
            </a:r>
          </a:p>
        </p:txBody>
      </p:sp>
      <p:sp>
        <p:nvSpPr>
          <p:cNvPr id="159" name="Shape 159"/>
          <p:cNvSpPr/>
          <p:nvPr/>
        </p:nvSpPr>
        <p:spPr>
          <a:xfrm>
            <a:off x="4192160" y="2501590"/>
            <a:ext cx="2014504" cy="1297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November 2013 </a:t>
            </a:r>
          </a:p>
          <a:p>
            <a:pPr>
              <a:defRPr sz="1600">
                <a:latin typeface="Calibri"/>
                <a:ea typeface="Calibri"/>
                <a:cs typeface="Calibri"/>
                <a:sym typeface="Calibri"/>
              </a:defRPr>
            </a:pPr>
            <a:r>
              <a:t>Fire department creative interest and perspectives</a:t>
            </a:r>
          </a:p>
          <a:p>
            <a:pPr marL="285750" indent="-285750">
              <a:buClr>
                <a:srgbClr val="000000"/>
              </a:buClr>
              <a:buSzPct val="100000"/>
              <a:buFont typeface="Arial"/>
              <a:buChar char="•"/>
              <a:defRPr sz="1600">
                <a:latin typeface="Calibri"/>
                <a:ea typeface="Calibri"/>
                <a:cs typeface="Calibri"/>
                <a:sym typeface="Calibri"/>
              </a:defRPr>
            </a:pPr>
            <a:r>
              <a:t>Survey</a:t>
            </a:r>
          </a:p>
        </p:txBody>
      </p:sp>
      <p:sp>
        <p:nvSpPr>
          <p:cNvPr id="160" name="Shape 160"/>
          <p:cNvSpPr/>
          <p:nvPr/>
        </p:nvSpPr>
        <p:spPr>
          <a:xfrm>
            <a:off x="4487155" y="4968681"/>
            <a:ext cx="2618791" cy="1297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July 2015</a:t>
            </a:r>
          </a:p>
          <a:p>
            <a:pPr>
              <a:defRPr sz="1600">
                <a:latin typeface="Calibri"/>
                <a:ea typeface="Calibri"/>
                <a:cs typeface="Calibri"/>
                <a:sym typeface="Calibri"/>
              </a:defRPr>
            </a:pPr>
            <a:r>
              <a:t>Materials Generator usability</a:t>
            </a:r>
          </a:p>
          <a:p>
            <a:pPr marL="285750" indent="-285750">
              <a:buClr>
                <a:srgbClr val="000000"/>
              </a:buClr>
              <a:buSzPct val="100000"/>
              <a:buFont typeface="Arial"/>
              <a:buChar char="•"/>
              <a:defRPr sz="1600">
                <a:latin typeface="Calibri"/>
                <a:ea typeface="Calibri"/>
                <a:cs typeface="Calibri"/>
                <a:sym typeface="Calibri"/>
              </a:defRPr>
            </a:pPr>
            <a:r>
              <a:t>User Experience Interviews</a:t>
            </a:r>
          </a:p>
        </p:txBody>
      </p:sp>
      <p:sp>
        <p:nvSpPr>
          <p:cNvPr id="161" name="Shape 161"/>
          <p:cNvSpPr/>
          <p:nvPr/>
        </p:nvSpPr>
        <p:spPr>
          <a:xfrm>
            <a:off x="5803238" y="1205944"/>
            <a:ext cx="1910504" cy="1297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January-February 2016</a:t>
            </a:r>
          </a:p>
          <a:p>
            <a:pPr>
              <a:defRPr sz="1600">
                <a:latin typeface="Calibri"/>
                <a:ea typeface="Calibri"/>
                <a:cs typeface="Calibri"/>
                <a:sym typeface="Calibri"/>
              </a:defRPr>
            </a:pPr>
            <a:r>
              <a:t>Materials Generator beta test</a:t>
            </a:r>
          </a:p>
          <a:p>
            <a:pPr marL="285750" indent="-285750">
              <a:buClr>
                <a:srgbClr val="000000"/>
              </a:buClr>
              <a:buSzPct val="100000"/>
              <a:buFont typeface="Arial"/>
              <a:buChar char="•"/>
              <a:defRPr sz="1600">
                <a:latin typeface="Calibri"/>
                <a:ea typeface="Calibri"/>
                <a:cs typeface="Calibri"/>
                <a:sym typeface="Calibri"/>
              </a:defRPr>
            </a:pPr>
            <a:r>
              <a:t>Survey</a:t>
            </a:r>
          </a:p>
        </p:txBody>
      </p:sp>
      <p:sp>
        <p:nvSpPr>
          <p:cNvPr id="162" name="Shape 162"/>
          <p:cNvSpPr/>
          <p:nvPr/>
        </p:nvSpPr>
        <p:spPr>
          <a:xfrm>
            <a:off x="457200" y="274635"/>
            <a:ext cx="8229600" cy="739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4400" b="1">
                <a:solidFill>
                  <a:srgbClr val="CA0202"/>
                </a:solidFill>
                <a:latin typeface="Calibri"/>
                <a:ea typeface="Calibri"/>
                <a:cs typeface="Calibri"/>
                <a:sym typeface="Calibri"/>
              </a:defRPr>
            </a:lvl1pPr>
          </a:lstStyle>
          <a:p>
            <a:r>
              <a:t>Research Timeline </a:t>
            </a:r>
          </a:p>
        </p:txBody>
      </p:sp>
      <p:sp>
        <p:nvSpPr>
          <p:cNvPr id="163" name="Shape 163"/>
          <p:cNvSpPr/>
          <p:nvPr/>
        </p:nvSpPr>
        <p:spPr>
          <a:xfrm flipH="1">
            <a:off x="969107" y="3519833"/>
            <a:ext cx="2" cy="697721"/>
          </a:xfrm>
          <a:prstGeom prst="line">
            <a:avLst/>
          </a:prstGeom>
          <a:ln w="25400">
            <a:solidFill>
              <a:srgbClr val="A6A6A6"/>
            </a:solidFill>
          </a:ln>
        </p:spPr>
        <p:txBody>
          <a:bodyPr lIns="45718" tIns="45718" rIns="45718" bIns="45718"/>
          <a:lstStyle/>
          <a:p>
            <a:endParaRPr/>
          </a:p>
        </p:txBody>
      </p:sp>
      <p:sp>
        <p:nvSpPr>
          <p:cNvPr id="164" name="Shape 164"/>
          <p:cNvSpPr/>
          <p:nvPr/>
        </p:nvSpPr>
        <p:spPr>
          <a:xfrm flipH="1">
            <a:off x="1625244" y="4166346"/>
            <a:ext cx="2" cy="819418"/>
          </a:xfrm>
          <a:prstGeom prst="line">
            <a:avLst/>
          </a:prstGeom>
          <a:ln w="25400">
            <a:solidFill>
              <a:srgbClr val="A6A6A6"/>
            </a:solidFill>
          </a:ln>
        </p:spPr>
        <p:txBody>
          <a:bodyPr lIns="45718" tIns="45718" rIns="45718" bIns="45718"/>
          <a:lstStyle/>
          <a:p>
            <a:endParaRPr/>
          </a:p>
        </p:txBody>
      </p:sp>
      <p:sp>
        <p:nvSpPr>
          <p:cNvPr id="165" name="Shape 165"/>
          <p:cNvSpPr/>
          <p:nvPr/>
        </p:nvSpPr>
        <p:spPr>
          <a:xfrm>
            <a:off x="2484581" y="3558259"/>
            <a:ext cx="2" cy="620869"/>
          </a:xfrm>
          <a:prstGeom prst="line">
            <a:avLst/>
          </a:prstGeom>
          <a:ln w="25400">
            <a:solidFill>
              <a:srgbClr val="A6A6A6"/>
            </a:solidFill>
          </a:ln>
        </p:spPr>
        <p:txBody>
          <a:bodyPr lIns="45718" tIns="45718" rIns="45718" bIns="45718"/>
          <a:lstStyle/>
          <a:p>
            <a:endParaRPr/>
          </a:p>
        </p:txBody>
      </p:sp>
      <p:sp>
        <p:nvSpPr>
          <p:cNvPr id="166" name="Shape 166"/>
          <p:cNvSpPr/>
          <p:nvPr/>
        </p:nvSpPr>
        <p:spPr>
          <a:xfrm flipH="1">
            <a:off x="3062550" y="4112285"/>
            <a:ext cx="2" cy="1050152"/>
          </a:xfrm>
          <a:prstGeom prst="line">
            <a:avLst/>
          </a:prstGeom>
          <a:ln w="25400">
            <a:solidFill>
              <a:srgbClr val="A6A6A6"/>
            </a:solidFill>
          </a:ln>
        </p:spPr>
        <p:txBody>
          <a:bodyPr lIns="45718" tIns="45718" rIns="45718" bIns="45718"/>
          <a:lstStyle/>
          <a:p>
            <a:endParaRPr/>
          </a:p>
        </p:txBody>
      </p:sp>
      <p:sp>
        <p:nvSpPr>
          <p:cNvPr id="167" name="Shape 167"/>
          <p:cNvSpPr/>
          <p:nvPr/>
        </p:nvSpPr>
        <p:spPr>
          <a:xfrm>
            <a:off x="4614302" y="3781514"/>
            <a:ext cx="2" cy="504559"/>
          </a:xfrm>
          <a:prstGeom prst="line">
            <a:avLst/>
          </a:prstGeom>
          <a:ln w="25400">
            <a:solidFill>
              <a:srgbClr val="A6A6A6"/>
            </a:solidFill>
          </a:ln>
        </p:spPr>
        <p:txBody>
          <a:bodyPr lIns="45718" tIns="45718" rIns="45718" bIns="45718"/>
          <a:lstStyle/>
          <a:p>
            <a:endParaRPr/>
          </a:p>
        </p:txBody>
      </p:sp>
      <p:sp>
        <p:nvSpPr>
          <p:cNvPr id="168" name="Shape 168"/>
          <p:cNvSpPr/>
          <p:nvPr/>
        </p:nvSpPr>
        <p:spPr>
          <a:xfrm>
            <a:off x="5520044" y="4307209"/>
            <a:ext cx="2" cy="660304"/>
          </a:xfrm>
          <a:prstGeom prst="line">
            <a:avLst/>
          </a:prstGeom>
          <a:ln w="25400">
            <a:solidFill>
              <a:srgbClr val="A6A6A6"/>
            </a:solidFill>
          </a:ln>
        </p:spPr>
        <p:txBody>
          <a:bodyPr lIns="45718" tIns="45718" rIns="45718" bIns="45718"/>
          <a:lstStyle/>
          <a:p>
            <a:endParaRPr/>
          </a:p>
        </p:txBody>
      </p:sp>
      <p:sp>
        <p:nvSpPr>
          <p:cNvPr id="169" name="Shape 169"/>
          <p:cNvSpPr/>
          <p:nvPr/>
        </p:nvSpPr>
        <p:spPr>
          <a:xfrm>
            <a:off x="6476670" y="2696053"/>
            <a:ext cx="2" cy="1465895"/>
          </a:xfrm>
          <a:prstGeom prst="line">
            <a:avLst/>
          </a:prstGeom>
          <a:ln w="25400">
            <a:solidFill>
              <a:srgbClr val="A6A6A6"/>
            </a:solidFill>
          </a:ln>
        </p:spPr>
        <p:txBody>
          <a:bodyPr lIns="45718" tIns="45718" rIns="45718" bIns="45718"/>
          <a:lstStyle/>
          <a:p>
            <a:endParaRPr/>
          </a:p>
        </p:txBody>
      </p:sp>
      <p:grpSp>
        <p:nvGrpSpPr>
          <p:cNvPr id="178" name="Group 178"/>
          <p:cNvGrpSpPr/>
          <p:nvPr/>
        </p:nvGrpSpPr>
        <p:grpSpPr>
          <a:xfrm>
            <a:off x="805218" y="4112284"/>
            <a:ext cx="7384327" cy="196711"/>
            <a:chOff x="0" y="-1"/>
            <a:chExt cx="7384326" cy="196710"/>
          </a:xfrm>
        </p:grpSpPr>
        <p:sp>
          <p:nvSpPr>
            <p:cNvPr id="170" name="Shape 170"/>
            <p:cNvSpPr/>
            <p:nvPr/>
          </p:nvSpPr>
          <p:spPr>
            <a:xfrm>
              <a:off x="0" y="13824"/>
              <a:ext cx="914402" cy="182886"/>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1" name="Shape 171"/>
            <p:cNvSpPr/>
            <p:nvPr/>
          </p:nvSpPr>
          <p:spPr>
            <a:xfrm>
              <a:off x="924275" y="11848"/>
              <a:ext cx="914402" cy="182884"/>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2" name="Shape 172"/>
            <p:cNvSpPr/>
            <p:nvPr/>
          </p:nvSpPr>
          <p:spPr>
            <a:xfrm>
              <a:off x="1860425" y="9873"/>
              <a:ext cx="914402" cy="182884"/>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3" name="Shape 173"/>
            <p:cNvSpPr/>
            <p:nvPr/>
          </p:nvSpPr>
          <p:spPr>
            <a:xfrm>
              <a:off x="2796575" y="7898"/>
              <a:ext cx="914402" cy="182884"/>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4" name="Shape 174"/>
            <p:cNvSpPr/>
            <p:nvPr/>
          </p:nvSpPr>
          <p:spPr>
            <a:xfrm>
              <a:off x="3708975" y="5924"/>
              <a:ext cx="914402" cy="182884"/>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5" name="Shape 175"/>
            <p:cNvSpPr/>
            <p:nvPr/>
          </p:nvSpPr>
          <p:spPr>
            <a:xfrm>
              <a:off x="4621375" y="3949"/>
              <a:ext cx="914402" cy="182884"/>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6" name="Shape 176"/>
            <p:cNvSpPr/>
            <p:nvPr/>
          </p:nvSpPr>
          <p:spPr>
            <a:xfrm>
              <a:off x="5545650" y="1973"/>
              <a:ext cx="914402" cy="182884"/>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sp>
          <p:nvSpPr>
            <p:cNvPr id="177" name="Shape 177"/>
            <p:cNvSpPr/>
            <p:nvPr/>
          </p:nvSpPr>
          <p:spPr>
            <a:xfrm>
              <a:off x="6469925" y="-2"/>
              <a:ext cx="914402" cy="182886"/>
            </a:xfrm>
            <a:prstGeom prst="chevron">
              <a:avLst>
                <a:gd name="adj" fmla="val 50000"/>
              </a:avLst>
            </a:prstGeom>
            <a:solidFill>
              <a:srgbClr val="C00000"/>
            </a:solidFill>
            <a:ln w="12700" cap="flat">
              <a:noFill/>
              <a:miter lim="400000"/>
            </a:ln>
            <a:effectLst/>
          </p:spPr>
          <p:txBody>
            <a:bodyPr wrap="square" lIns="45718" tIns="45718" rIns="45718" bIns="45718" numCol="1" anchor="ctr">
              <a:noAutofit/>
            </a:bodyPr>
            <a:lstStyle/>
            <a:p>
              <a:pPr algn="ctr">
                <a:defRPr sz="1800">
                  <a:latin typeface="Calibri"/>
                  <a:ea typeface="Calibri"/>
                  <a:cs typeface="Calibri"/>
                  <a:sym typeface="Calibri"/>
                </a:defRPr>
              </a:pPr>
              <a:endParaRPr/>
            </a:p>
          </p:txBody>
        </p:sp>
      </p:grpSp>
      <p:sp>
        <p:nvSpPr>
          <p:cNvPr id="179" name="Shape 179"/>
          <p:cNvSpPr/>
          <p:nvPr/>
        </p:nvSpPr>
        <p:spPr>
          <a:xfrm>
            <a:off x="6831938" y="4627376"/>
            <a:ext cx="1910504" cy="153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July- October 2016</a:t>
            </a:r>
          </a:p>
          <a:p>
            <a:pPr>
              <a:defRPr sz="1600">
                <a:latin typeface="Calibri"/>
                <a:ea typeface="Calibri"/>
                <a:cs typeface="Calibri"/>
                <a:sym typeface="Calibri"/>
              </a:defRPr>
            </a:pPr>
            <a:r>
              <a:t>Landlord &amp; Renter Research</a:t>
            </a:r>
          </a:p>
          <a:p>
            <a:pPr marL="285750" indent="-285750">
              <a:buClr>
                <a:srgbClr val="000000"/>
              </a:buClr>
              <a:buSzPct val="100000"/>
              <a:buFont typeface="Arial"/>
              <a:buChar char="•"/>
              <a:defRPr sz="1600">
                <a:latin typeface="Calibri"/>
                <a:ea typeface="Calibri"/>
                <a:cs typeface="Calibri"/>
                <a:sym typeface="Calibri"/>
              </a:defRPr>
            </a:pPr>
            <a:r>
              <a:t>Focus Groups and IDIs</a:t>
            </a:r>
          </a:p>
        </p:txBody>
      </p:sp>
      <p:sp>
        <p:nvSpPr>
          <p:cNvPr id="180" name="Shape 180"/>
          <p:cNvSpPr/>
          <p:nvPr/>
        </p:nvSpPr>
        <p:spPr>
          <a:xfrm>
            <a:off x="7044045" y="4206368"/>
            <a:ext cx="2" cy="459971"/>
          </a:xfrm>
          <a:prstGeom prst="line">
            <a:avLst/>
          </a:prstGeom>
          <a:ln w="25400">
            <a:solidFill>
              <a:srgbClr val="A6A6A6"/>
            </a:solidFill>
          </a:ln>
        </p:spPr>
        <p:txBody>
          <a:bodyPr lIns="45718" tIns="45718" rIns="45718" bIns="45718"/>
          <a:lstStyle/>
          <a:p>
            <a:endParaRPr/>
          </a:p>
        </p:txBody>
      </p:sp>
      <p:sp>
        <p:nvSpPr>
          <p:cNvPr id="181" name="Shape 181"/>
          <p:cNvSpPr/>
          <p:nvPr/>
        </p:nvSpPr>
        <p:spPr>
          <a:xfrm>
            <a:off x="7136738" y="2256688"/>
            <a:ext cx="1910504" cy="1297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600" b="1" i="1">
                <a:solidFill>
                  <a:srgbClr val="1F497D"/>
                </a:solidFill>
                <a:latin typeface="Calibri"/>
                <a:ea typeface="Calibri"/>
                <a:cs typeface="Calibri"/>
                <a:sym typeface="Calibri"/>
              </a:defRPr>
            </a:pPr>
            <a:r>
              <a:t>January -July 2017</a:t>
            </a:r>
          </a:p>
          <a:p>
            <a:pPr>
              <a:defRPr sz="1600">
                <a:latin typeface="Calibri"/>
                <a:ea typeface="Calibri"/>
                <a:cs typeface="Calibri"/>
                <a:sym typeface="Calibri"/>
              </a:defRPr>
            </a:pPr>
            <a:r>
              <a:t>Development of New Landlord/Renter Materials</a:t>
            </a:r>
          </a:p>
        </p:txBody>
      </p:sp>
      <p:sp>
        <p:nvSpPr>
          <p:cNvPr id="182" name="Shape 182"/>
          <p:cNvSpPr/>
          <p:nvPr/>
        </p:nvSpPr>
        <p:spPr>
          <a:xfrm>
            <a:off x="7619996" y="3638710"/>
            <a:ext cx="2" cy="459970"/>
          </a:xfrm>
          <a:prstGeom prst="line">
            <a:avLst/>
          </a:prstGeom>
          <a:ln w="25400">
            <a:solidFill>
              <a:srgbClr val="A6A6A6"/>
            </a:solidFill>
          </a:ln>
        </p:spPr>
        <p:txBody>
          <a:bodyPr lIns="45718" tIns="45718" rIns="45718" bIns="45718"/>
          <a:lstStyle/>
          <a:p>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p:nvPr/>
        </p:nvSpPr>
        <p:spPr>
          <a:xfrm>
            <a:off x="457200" y="614606"/>
            <a:ext cx="8229600" cy="13868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4400" b="1" i="0" u="none" strike="noStrike" cap="none">
                <a:solidFill>
                  <a:srgbClr val="CA0202"/>
                </a:solidFill>
                <a:latin typeface="Calibri"/>
                <a:ea typeface="Calibri"/>
                <a:cs typeface="Calibri"/>
                <a:sym typeface="Calibri"/>
              </a:rPr>
              <a:t>Effective Smoke Alarm Messaging</a:t>
            </a:r>
          </a:p>
        </p:txBody>
      </p:sp>
      <p:sp>
        <p:nvSpPr>
          <p:cNvPr id="117" name="Shape 117"/>
          <p:cNvSpPr/>
          <p:nvPr/>
        </p:nvSpPr>
        <p:spPr>
          <a:xfrm>
            <a:off x="634264" y="1914393"/>
            <a:ext cx="8134599" cy="4866640"/>
          </a:xfrm>
          <a:prstGeom prst="rect">
            <a:avLst/>
          </a:prstGeom>
          <a:noFill/>
          <a:ln>
            <a:noFill/>
          </a:ln>
        </p:spPr>
        <p:txBody>
          <a:bodyPr lIns="45700" tIns="45700" rIns="45700" bIns="45700" anchor="t"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Calibri"/>
                <a:ea typeface="Calibri"/>
                <a:cs typeface="Calibri"/>
                <a:sym typeface="Calibri"/>
              </a:rPr>
              <a:t>People generally know they should have a smoke alarm</a:t>
            </a:r>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Calibri"/>
                <a:ea typeface="Calibri"/>
                <a:cs typeface="Calibri"/>
                <a:sym typeface="Calibri"/>
              </a:rPr>
              <a:t>They perceive that home fires are rare </a:t>
            </a:r>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Calibri"/>
                <a:ea typeface="Calibri"/>
                <a:cs typeface="Calibri"/>
                <a:sym typeface="Calibri"/>
              </a:rPr>
              <a:t>We often asking people to do multiple things – install an alarm, test it, replace the batteries, and so on. </a:t>
            </a:r>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Calibri"/>
                <a:ea typeface="Calibri"/>
                <a:cs typeface="Calibri"/>
                <a:sym typeface="Calibri"/>
              </a:rPr>
              <a:t>As a result, our target behavior becomes muddled</a:t>
            </a:r>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Calibri"/>
                <a:ea typeface="Calibri"/>
                <a:cs typeface="Calibri"/>
                <a:sym typeface="Calibri"/>
              </a:rPr>
              <a:t>Suffers from a lack of immediate rewards and new information</a:t>
            </a:r>
          </a:p>
          <a:p>
            <a:pPr marL="342900" marR="0" lvl="0" indent="-34290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p:nvPr/>
        </p:nvSpPr>
        <p:spPr>
          <a:xfrm>
            <a:off x="304798" y="3692453"/>
            <a:ext cx="3681046" cy="17170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2000" b="1" i="0" u="none" strike="noStrike" cap="none">
                <a:solidFill>
                  <a:srgbClr val="CA0202"/>
                </a:solidFill>
                <a:latin typeface="Calibri"/>
                <a:ea typeface="Calibri"/>
                <a:cs typeface="Calibri"/>
                <a:sym typeface="Calibri"/>
              </a:rPr>
              <a:t>FRAMEWORK</a:t>
            </a:r>
          </a:p>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a:solidFill>
                  <a:srgbClr val="000000"/>
                </a:solidFill>
                <a:latin typeface="Calibri"/>
                <a:ea typeface="Calibri"/>
                <a:cs typeface="Calibri"/>
                <a:sym typeface="Calibri"/>
              </a:rPr>
              <a:t>Combine </a:t>
            </a:r>
            <a:r>
              <a:rPr lang="en-US" sz="1800" b="1" i="1" u="none" strike="noStrike" cap="none">
                <a:solidFill>
                  <a:srgbClr val="000000"/>
                </a:solidFill>
                <a:latin typeface="Calibri"/>
                <a:ea typeface="Calibri"/>
                <a:cs typeface="Calibri"/>
                <a:sym typeface="Calibri"/>
              </a:rPr>
              <a:t>Immediate Reward </a:t>
            </a:r>
            <a:r>
              <a:rPr lang="en-US" sz="1800" b="0" i="0" u="none" strike="noStrike" cap="none">
                <a:solidFill>
                  <a:srgbClr val="000000"/>
                </a:solidFill>
                <a:latin typeface="Calibri"/>
                <a:ea typeface="Calibri"/>
                <a:cs typeface="Calibri"/>
                <a:sym typeface="Calibri"/>
              </a:rPr>
              <a:t>(showing you care) with </a:t>
            </a:r>
            <a:r>
              <a:rPr lang="en-US" sz="1800" b="1" i="1" u="none" strike="noStrike" cap="none">
                <a:solidFill>
                  <a:srgbClr val="000000"/>
                </a:solidFill>
                <a:latin typeface="Calibri"/>
                <a:ea typeface="Calibri"/>
                <a:cs typeface="Calibri"/>
                <a:sym typeface="Calibri"/>
              </a:rPr>
              <a:t>New Information</a:t>
            </a:r>
            <a:r>
              <a:rPr lang="en-US" sz="1800" b="1" i="0" u="none" strike="noStrike" cap="none">
                <a:solidFill>
                  <a:srgbClr val="000000"/>
                </a:solidFill>
                <a:latin typeface="Calibri"/>
                <a:ea typeface="Calibri"/>
                <a:cs typeface="Calibri"/>
                <a:sym typeface="Calibri"/>
              </a:rPr>
              <a:t> </a:t>
            </a:r>
            <a:r>
              <a:rPr lang="en-US" sz="1800" b="0" i="0" u="none" strike="noStrike" cap="none">
                <a:solidFill>
                  <a:srgbClr val="000000"/>
                </a:solidFill>
                <a:latin typeface="Calibri"/>
                <a:ea typeface="Calibri"/>
                <a:cs typeface="Calibri"/>
                <a:sym typeface="Calibri"/>
              </a:rPr>
              <a:t>(how-to and believable) to create effective messaging</a:t>
            </a:r>
          </a:p>
        </p:txBody>
      </p:sp>
      <p:pic>
        <p:nvPicPr>
          <p:cNvPr id="124" name="Shape 124" descr="plus.png"/>
          <p:cNvPicPr preferRelativeResize="0"/>
          <p:nvPr/>
        </p:nvPicPr>
        <p:blipFill rotWithShape="1">
          <a:blip r:embed="rId3">
            <a:alphaModFix/>
          </a:blip>
          <a:srcRect/>
          <a:stretch/>
        </p:blipFill>
        <p:spPr>
          <a:xfrm>
            <a:off x="4071112" y="3848067"/>
            <a:ext cx="743866" cy="658129"/>
          </a:xfrm>
          <a:prstGeom prst="rect">
            <a:avLst/>
          </a:prstGeom>
          <a:noFill/>
          <a:ln>
            <a:noFill/>
          </a:ln>
        </p:spPr>
      </p:pic>
      <p:sp>
        <p:nvSpPr>
          <p:cNvPr id="125" name="Shape 125"/>
          <p:cNvSpPr/>
          <p:nvPr/>
        </p:nvSpPr>
        <p:spPr>
          <a:xfrm>
            <a:off x="5037716" y="3668162"/>
            <a:ext cx="3974125" cy="17170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2000" b="1" i="0" u="none" strike="noStrike" cap="none">
                <a:solidFill>
                  <a:srgbClr val="CA0202"/>
                </a:solidFill>
                <a:latin typeface="Calibri"/>
                <a:ea typeface="Calibri"/>
                <a:cs typeface="Calibri"/>
                <a:sym typeface="Calibri"/>
              </a:rPr>
              <a:t>ELEMENTS</a:t>
            </a:r>
          </a:p>
          <a:p>
            <a:pPr marL="365759" marR="0" lvl="0" indent="-289559" algn="l" rtl="0">
              <a:lnSpc>
                <a:spcPct val="100000"/>
              </a:lnSpc>
              <a:spcBef>
                <a:spcPts val="0"/>
              </a:spcBef>
              <a:spcAft>
                <a:spcPts val="0"/>
              </a:spcAft>
              <a:buClr>
                <a:srgbClr val="000000"/>
              </a:buClr>
              <a:buSzPct val="100000"/>
              <a:buFont typeface="Arial"/>
              <a:buChar char="•"/>
            </a:pPr>
            <a:r>
              <a:rPr lang="en-US" sz="1800" b="1" i="0" u="none" strike="noStrike" cap="none">
                <a:solidFill>
                  <a:srgbClr val="000000"/>
                </a:solidFill>
                <a:latin typeface="Calibri"/>
                <a:ea typeface="Calibri"/>
                <a:cs typeface="Calibri"/>
                <a:sym typeface="Calibri"/>
              </a:rPr>
              <a:t>Emotion</a:t>
            </a:r>
            <a:r>
              <a:rPr lang="en-US" sz="1800" b="0" i="0" u="none" strike="noStrike" cap="none">
                <a:solidFill>
                  <a:srgbClr val="000000"/>
                </a:solidFill>
                <a:latin typeface="Calibri"/>
                <a:ea typeface="Calibri"/>
                <a:cs typeface="Calibri"/>
                <a:sym typeface="Calibri"/>
              </a:rPr>
              <a:t> (humanize and re-frame)</a:t>
            </a:r>
          </a:p>
          <a:p>
            <a:pPr marL="365759" marR="0" lvl="0" indent="-289559" algn="l" rtl="0">
              <a:lnSpc>
                <a:spcPct val="100000"/>
              </a:lnSpc>
              <a:spcBef>
                <a:spcPts val="0"/>
              </a:spcBef>
              <a:spcAft>
                <a:spcPts val="0"/>
              </a:spcAft>
              <a:buClr>
                <a:srgbClr val="000000"/>
              </a:buClr>
              <a:buSzPct val="100000"/>
              <a:buFont typeface="Arial"/>
              <a:buChar char="•"/>
            </a:pPr>
            <a:r>
              <a:rPr lang="en-US" sz="1800" b="1" i="0" u="none" strike="noStrike" cap="none">
                <a:solidFill>
                  <a:srgbClr val="000000"/>
                </a:solidFill>
                <a:latin typeface="Calibri"/>
                <a:ea typeface="Calibri"/>
                <a:cs typeface="Calibri"/>
                <a:sym typeface="Calibri"/>
              </a:rPr>
              <a:t>Control</a:t>
            </a:r>
            <a:r>
              <a:rPr lang="en-US" sz="1800" b="0" i="0" u="none" strike="noStrike" cap="none">
                <a:solidFill>
                  <a:srgbClr val="000000"/>
                </a:solidFill>
                <a:latin typeface="Calibri"/>
                <a:ea typeface="Calibri"/>
                <a:cs typeface="Calibri"/>
                <a:sym typeface="Calibri"/>
              </a:rPr>
              <a:t> (role of protector)</a:t>
            </a:r>
          </a:p>
          <a:p>
            <a:pPr marL="365759" marR="0" lvl="0" indent="-289559" algn="l" rtl="0">
              <a:lnSpc>
                <a:spcPct val="100000"/>
              </a:lnSpc>
              <a:spcBef>
                <a:spcPts val="0"/>
              </a:spcBef>
              <a:spcAft>
                <a:spcPts val="0"/>
              </a:spcAft>
              <a:buClr>
                <a:srgbClr val="000000"/>
              </a:buClr>
              <a:buSzPct val="100000"/>
              <a:buFont typeface="Arial"/>
              <a:buChar char="•"/>
            </a:pPr>
            <a:r>
              <a:rPr lang="en-US" sz="1800" b="1" i="0" u="none" strike="noStrike" cap="none">
                <a:solidFill>
                  <a:srgbClr val="000000"/>
                </a:solidFill>
                <a:latin typeface="Calibri"/>
                <a:ea typeface="Calibri"/>
                <a:cs typeface="Calibri"/>
                <a:sym typeface="Calibri"/>
              </a:rPr>
              <a:t>“How-to” </a:t>
            </a:r>
            <a:r>
              <a:rPr lang="en-US" sz="1800" b="0" i="0" u="none" strike="noStrike" cap="none">
                <a:solidFill>
                  <a:srgbClr val="000000"/>
                </a:solidFill>
                <a:latin typeface="Calibri"/>
                <a:ea typeface="Calibri"/>
                <a:cs typeface="Calibri"/>
                <a:sym typeface="Calibri"/>
              </a:rPr>
              <a:t>(rational balance)</a:t>
            </a:r>
          </a:p>
          <a:p>
            <a:pPr marL="365759" marR="0" lvl="0" indent="-289559" algn="l" rtl="0">
              <a:lnSpc>
                <a:spcPct val="100000"/>
              </a:lnSpc>
              <a:spcBef>
                <a:spcPts val="0"/>
              </a:spcBef>
              <a:spcAft>
                <a:spcPts val="0"/>
              </a:spcAft>
              <a:buClr>
                <a:srgbClr val="000000"/>
              </a:buClr>
              <a:buSzPct val="100000"/>
              <a:buFont typeface="Arial"/>
              <a:buChar char="•"/>
            </a:pPr>
            <a:r>
              <a:rPr lang="en-US" sz="1800" b="1" i="0" u="none" strike="noStrike" cap="none">
                <a:solidFill>
                  <a:srgbClr val="000000"/>
                </a:solidFill>
                <a:latin typeface="Calibri"/>
                <a:ea typeface="Calibri"/>
                <a:cs typeface="Calibri"/>
                <a:sym typeface="Calibri"/>
              </a:rPr>
              <a:t>Actions </a:t>
            </a:r>
            <a:r>
              <a:rPr lang="en-US" sz="1800" b="0" i="0" u="none" strike="noStrike" cap="none">
                <a:solidFill>
                  <a:srgbClr val="000000"/>
                </a:solidFill>
                <a:latin typeface="Calibri"/>
                <a:ea typeface="Calibri"/>
                <a:cs typeface="Calibri"/>
                <a:sym typeface="Calibri"/>
              </a:rPr>
              <a:t>(clear guidance)</a:t>
            </a:r>
          </a:p>
          <a:p>
            <a:pPr marL="365759" marR="0" lvl="0" indent="-289559" algn="l" rtl="0">
              <a:lnSpc>
                <a:spcPct val="100000"/>
              </a:lnSpc>
              <a:spcBef>
                <a:spcPts val="0"/>
              </a:spcBef>
              <a:spcAft>
                <a:spcPts val="0"/>
              </a:spcAft>
              <a:buClr>
                <a:srgbClr val="000000"/>
              </a:buClr>
              <a:buSzPct val="100000"/>
              <a:buFont typeface="Arial"/>
              <a:buChar char="•"/>
            </a:pPr>
            <a:r>
              <a:rPr lang="en-US" sz="1800" b="1" i="0" u="none" strike="noStrike" cap="none">
                <a:solidFill>
                  <a:srgbClr val="000000"/>
                </a:solidFill>
                <a:latin typeface="Calibri"/>
                <a:ea typeface="Calibri"/>
                <a:cs typeface="Calibri"/>
                <a:sym typeface="Calibri"/>
              </a:rPr>
              <a:t>Vividness </a:t>
            </a:r>
            <a:r>
              <a:rPr lang="en-US" sz="1800" b="0" i="0" u="none" strike="noStrike" cap="none">
                <a:solidFill>
                  <a:srgbClr val="000000"/>
                </a:solidFill>
                <a:latin typeface="Calibri"/>
                <a:ea typeface="Calibri"/>
                <a:cs typeface="Calibri"/>
                <a:sym typeface="Calibri"/>
              </a:rPr>
              <a:t>(clear and memorable)</a:t>
            </a:r>
          </a:p>
        </p:txBody>
      </p:sp>
      <p:sp>
        <p:nvSpPr>
          <p:cNvPr id="126" name="Shape 126"/>
          <p:cNvSpPr/>
          <p:nvPr/>
        </p:nvSpPr>
        <p:spPr>
          <a:xfrm>
            <a:off x="1709532" y="2908273"/>
            <a:ext cx="5567670" cy="497841"/>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595959"/>
              </a:buClr>
              <a:buSzPct val="25000"/>
              <a:buFont typeface="Calibri"/>
              <a:buNone/>
            </a:pPr>
            <a:r>
              <a:rPr lang="en-US" sz="2800" b="1" i="0" u="none" strike="noStrike" cap="none">
                <a:solidFill>
                  <a:srgbClr val="595959"/>
                </a:solidFill>
                <a:latin typeface="Calibri"/>
                <a:ea typeface="Calibri"/>
                <a:cs typeface="Calibri"/>
                <a:sym typeface="Calibri"/>
              </a:rPr>
              <a:t>EFFECTIVE MESSAGING FORMULA</a:t>
            </a:r>
          </a:p>
        </p:txBody>
      </p:sp>
      <p:sp>
        <p:nvSpPr>
          <p:cNvPr id="127" name="Shape 127"/>
          <p:cNvSpPr/>
          <p:nvPr/>
        </p:nvSpPr>
        <p:spPr>
          <a:xfrm>
            <a:off x="263657" y="583195"/>
            <a:ext cx="8739347" cy="7391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C00000"/>
              </a:buClr>
              <a:buSzPct val="25000"/>
              <a:buFont typeface="Calibri"/>
              <a:buNone/>
            </a:pPr>
            <a:r>
              <a:rPr lang="en-US" sz="4400" b="1" i="0" u="none" strike="noStrike" cap="none">
                <a:solidFill>
                  <a:srgbClr val="C00000"/>
                </a:solidFill>
                <a:latin typeface="Calibri"/>
                <a:ea typeface="Calibri"/>
                <a:cs typeface="Calibri"/>
                <a:sym typeface="Calibri"/>
              </a:rPr>
              <a:t>Effective Smoke Alarm Messaging</a:t>
            </a:r>
          </a:p>
        </p:txBody>
      </p:sp>
      <p:sp>
        <p:nvSpPr>
          <p:cNvPr id="128" name="Shape 128"/>
          <p:cNvSpPr/>
          <p:nvPr/>
        </p:nvSpPr>
        <p:spPr>
          <a:xfrm>
            <a:off x="879229" y="1378657"/>
            <a:ext cx="7385539" cy="15138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400" b="0" i="0" u="none" strike="noStrike" cap="none">
                <a:solidFill>
                  <a:srgbClr val="000000"/>
                </a:solidFill>
                <a:latin typeface="Calibri"/>
                <a:ea typeface="Calibri"/>
                <a:cs typeface="Calibri"/>
                <a:sym typeface="Calibri"/>
              </a:rPr>
              <a:t>By limiting the number of takeaways, and following the below framework and effective hooks for audiences, we have better formula for effective messaging.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p:nvPr/>
        </p:nvSpPr>
        <p:spPr>
          <a:xfrm>
            <a:off x="2368061" y="6110287"/>
            <a:ext cx="5298830" cy="10312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3200" b="1" i="0" u="none" strike="noStrike" cap="none">
                <a:solidFill>
                  <a:srgbClr val="000000"/>
                </a:solidFill>
                <a:latin typeface="Calibri"/>
                <a:ea typeface="Calibri"/>
                <a:cs typeface="Calibri"/>
                <a:sym typeface="Calibri"/>
              </a:rPr>
              <a:t>             Sample Flyer</a:t>
            </a:r>
          </a:p>
        </p:txBody>
      </p:sp>
      <p:pic>
        <p:nvPicPr>
          <p:cNvPr id="187" name="Shape 187" descr="sample flyer 1.png"/>
          <p:cNvPicPr preferRelativeResize="0"/>
          <p:nvPr/>
        </p:nvPicPr>
        <p:blipFill rotWithShape="1">
          <a:blip r:embed="rId3">
            <a:alphaModFix/>
          </a:blip>
          <a:srcRect/>
          <a:stretch/>
        </p:blipFill>
        <p:spPr>
          <a:xfrm>
            <a:off x="2508285" y="470397"/>
            <a:ext cx="4217435" cy="564072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558800" y="1026904"/>
            <a:ext cx="7894319" cy="5781040"/>
          </a:xfrm>
          <a:prstGeom prst="rect">
            <a:avLst/>
          </a:prstGeom>
          <a:noFill/>
          <a:ln>
            <a:noFill/>
          </a:ln>
        </p:spPr>
        <p:txBody>
          <a:bodyPr lIns="45700" tIns="45700" rIns="45700" bIns="45700" anchor="t" anchorCtr="0">
            <a:noAutofit/>
          </a:bodyPr>
          <a:lstStyle/>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SHCNC </a:t>
            </a:r>
            <a:r>
              <a:rPr lang="en-US" sz="2400" b="0" i="0" u="none" strike="noStrike" cap="none">
                <a:solidFill>
                  <a:srgbClr val="1F497D"/>
                </a:solidFill>
                <a:latin typeface="Calibri"/>
                <a:ea typeface="Calibri"/>
                <a:cs typeface="Calibri"/>
                <a:sym typeface="Calibri"/>
              </a:rPr>
              <a:t>– Sacramento, CA</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UC Davis Health System Fire Prevention </a:t>
            </a:r>
            <a:r>
              <a:rPr lang="en-US" sz="2400" b="0" i="0" u="none" strike="noStrike" cap="none">
                <a:solidFill>
                  <a:srgbClr val="1F497D"/>
                </a:solidFill>
                <a:latin typeface="Calibri"/>
                <a:ea typeface="Calibri"/>
                <a:cs typeface="Calibri"/>
                <a:sym typeface="Calibri"/>
              </a:rPr>
              <a:t>-  Sacramento, CA</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Roanoke Fire-EMS </a:t>
            </a:r>
            <a:r>
              <a:rPr lang="en-US" sz="2400" b="0" i="0" u="none" strike="noStrike" cap="none">
                <a:solidFill>
                  <a:srgbClr val="1F497D"/>
                </a:solidFill>
                <a:latin typeface="Calibri"/>
                <a:ea typeface="Calibri"/>
                <a:cs typeface="Calibri"/>
                <a:sym typeface="Calibri"/>
              </a:rPr>
              <a:t>-  Roanoke, VA</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Tucson Fire Department </a:t>
            </a:r>
            <a:r>
              <a:rPr lang="en-US" sz="2400" b="0" i="0" u="none" strike="noStrike" cap="none">
                <a:solidFill>
                  <a:srgbClr val="1F497D"/>
                </a:solidFill>
                <a:latin typeface="Calibri"/>
                <a:ea typeface="Calibri"/>
                <a:cs typeface="Calibri"/>
                <a:sym typeface="Calibri"/>
              </a:rPr>
              <a:t>– Tucson, AZ</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Delaware State Fire School </a:t>
            </a:r>
            <a:r>
              <a:rPr lang="en-US" sz="2400" b="0" i="0" u="none" strike="noStrike" cap="none">
                <a:solidFill>
                  <a:srgbClr val="1F497D"/>
                </a:solidFill>
                <a:latin typeface="Calibri"/>
                <a:ea typeface="Calibri"/>
                <a:cs typeface="Calibri"/>
                <a:sym typeface="Calibri"/>
              </a:rPr>
              <a:t>– Dover, DE</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Mississippi testers</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Downers Grove Fire Department </a:t>
            </a:r>
            <a:r>
              <a:rPr lang="en-US" sz="2400" b="0" i="0" u="none" strike="noStrike" cap="none">
                <a:solidFill>
                  <a:srgbClr val="1F497D"/>
                </a:solidFill>
                <a:latin typeface="Calibri"/>
                <a:ea typeface="Calibri"/>
                <a:cs typeface="Calibri"/>
                <a:sym typeface="Calibri"/>
              </a:rPr>
              <a:t>-  Downers Grove IL</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Arvada Fire Protection District </a:t>
            </a:r>
            <a:r>
              <a:rPr lang="en-US" sz="2400" b="0" i="0" u="none" strike="noStrike" cap="none">
                <a:solidFill>
                  <a:srgbClr val="1F497D"/>
                </a:solidFill>
                <a:latin typeface="Calibri"/>
                <a:ea typeface="Calibri"/>
                <a:cs typeface="Calibri"/>
                <a:sym typeface="Calibri"/>
              </a:rPr>
              <a:t>– Arvada, CO</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CAL FIRE - San Bernardino Unit </a:t>
            </a:r>
            <a:r>
              <a:rPr lang="en-US" sz="2400" b="0" i="0" u="none" strike="noStrike" cap="none">
                <a:solidFill>
                  <a:srgbClr val="1F497D"/>
                </a:solidFill>
                <a:latin typeface="Calibri"/>
                <a:ea typeface="Calibri"/>
                <a:cs typeface="Calibri"/>
                <a:sym typeface="Calibri"/>
              </a:rPr>
              <a:t>- San Bernardino, CA</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Jackson Hole Fire/EMS </a:t>
            </a:r>
            <a:r>
              <a:rPr lang="en-US" sz="2400" b="0" i="0" u="none" strike="noStrike" cap="none">
                <a:solidFill>
                  <a:srgbClr val="1F497D"/>
                </a:solidFill>
                <a:latin typeface="Calibri"/>
                <a:ea typeface="Calibri"/>
                <a:cs typeface="Calibri"/>
                <a:sym typeface="Calibri"/>
              </a:rPr>
              <a:t>– Jackson, WY</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Cleveland Fire Department </a:t>
            </a:r>
            <a:r>
              <a:rPr lang="en-US" sz="2400" b="0" i="0" u="none" strike="noStrike" cap="none">
                <a:solidFill>
                  <a:srgbClr val="1F497D"/>
                </a:solidFill>
                <a:latin typeface="Calibri"/>
                <a:ea typeface="Calibri"/>
                <a:cs typeface="Calibri"/>
                <a:sym typeface="Calibri"/>
              </a:rPr>
              <a:t>– Cleveland, OH</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Sacramento Metropolitain Fire District </a:t>
            </a:r>
            <a:r>
              <a:rPr lang="en-US" sz="2400" b="0" i="0" u="none" strike="noStrike" cap="none">
                <a:solidFill>
                  <a:srgbClr val="1F497D"/>
                </a:solidFill>
                <a:latin typeface="Calibri"/>
                <a:ea typeface="Calibri"/>
                <a:cs typeface="Calibri"/>
                <a:sym typeface="Calibri"/>
              </a:rPr>
              <a:t>– Sacramento, CA</a:t>
            </a:r>
          </a:p>
          <a:p>
            <a:pPr marL="285750" marR="0" lvl="0" indent="-285750" algn="l" rtl="0">
              <a:lnSpc>
                <a:spcPct val="100000"/>
              </a:lnSpc>
              <a:spcBef>
                <a:spcPts val="0"/>
              </a:spcBef>
              <a:spcAft>
                <a:spcPts val="0"/>
              </a:spcAft>
              <a:buClr>
                <a:srgbClr val="1F497D"/>
              </a:buClr>
              <a:buSzPct val="100000"/>
              <a:buFont typeface="Arial"/>
              <a:buChar char="•"/>
            </a:pPr>
            <a:r>
              <a:rPr lang="en-US" sz="2400" b="1" i="0" u="none" strike="noStrike" cap="none">
                <a:solidFill>
                  <a:srgbClr val="1F497D"/>
                </a:solidFill>
                <a:latin typeface="Calibri"/>
                <a:ea typeface="Calibri"/>
                <a:cs typeface="Calibri"/>
                <a:sym typeface="Calibri"/>
              </a:rPr>
              <a:t>Morgan Hill FD, South Santa Clara County FPD, CAL FIRE SCU </a:t>
            </a:r>
            <a:r>
              <a:rPr lang="en-US" sz="2400" b="0" i="0" u="none" strike="noStrike" cap="none">
                <a:solidFill>
                  <a:srgbClr val="1F497D"/>
                </a:solidFill>
                <a:latin typeface="Calibri"/>
                <a:ea typeface="Calibri"/>
                <a:cs typeface="Calibri"/>
                <a:sym typeface="Calibri"/>
              </a:rPr>
              <a:t>- Morgan Hill, CA</a:t>
            </a:r>
          </a:p>
        </p:txBody>
      </p:sp>
      <p:sp>
        <p:nvSpPr>
          <p:cNvPr id="135" name="Shape 135"/>
          <p:cNvSpPr/>
          <p:nvPr/>
        </p:nvSpPr>
        <p:spPr>
          <a:xfrm>
            <a:off x="457200" y="274637"/>
            <a:ext cx="8229600" cy="739140"/>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CA0202"/>
              </a:buClr>
              <a:buSzPct val="25000"/>
              <a:buFont typeface="Calibri"/>
              <a:buNone/>
            </a:pPr>
            <a:r>
              <a:rPr lang="en-US" sz="4400" b="1" i="0" u="none" strike="noStrike" cap="none">
                <a:solidFill>
                  <a:srgbClr val="CA0202"/>
                </a:solidFill>
                <a:latin typeface="Calibri"/>
                <a:ea typeface="Calibri"/>
                <a:cs typeface="Calibri"/>
                <a:sym typeface="Calibri"/>
              </a:rPr>
              <a:t>Thanks to Beta Testers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Shape 165"/>
          <p:cNvSpPr/>
          <p:nvPr/>
        </p:nvSpPr>
        <p:spPr>
          <a:xfrm>
            <a:off x="586152" y="691662"/>
            <a:ext cx="8088925" cy="1158240"/>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CA0202"/>
              </a:buClr>
              <a:buSzPct val="25000"/>
              <a:buFont typeface="Calibri"/>
              <a:buNone/>
            </a:pPr>
            <a:r>
              <a:rPr lang="en-US" sz="3600" b="1" i="0" u="none" strike="noStrike" cap="none">
                <a:solidFill>
                  <a:srgbClr val="CA0202"/>
                </a:solidFill>
                <a:latin typeface="Calibri"/>
                <a:ea typeface="Calibri"/>
                <a:cs typeface="Calibri"/>
                <a:sym typeface="Calibri"/>
              </a:rPr>
              <a:t>Materials Generator Samples From Community Campaigns</a:t>
            </a:r>
          </a:p>
        </p:txBody>
      </p:sp>
      <p:pic>
        <p:nvPicPr>
          <p:cNvPr id="166" name="Shape 166"/>
          <p:cNvPicPr preferRelativeResize="0"/>
          <p:nvPr/>
        </p:nvPicPr>
        <p:blipFill rotWithShape="1">
          <a:blip r:embed="rId3">
            <a:alphaModFix/>
          </a:blip>
          <a:srcRect/>
          <a:stretch/>
        </p:blipFill>
        <p:spPr>
          <a:xfrm>
            <a:off x="301257" y="1891990"/>
            <a:ext cx="1483458" cy="1437889"/>
          </a:xfrm>
          <a:prstGeom prst="rect">
            <a:avLst/>
          </a:prstGeom>
          <a:noFill/>
          <a:ln>
            <a:noFill/>
          </a:ln>
        </p:spPr>
      </p:pic>
      <p:pic>
        <p:nvPicPr>
          <p:cNvPr id="167" name="Shape 167"/>
          <p:cNvPicPr preferRelativeResize="0"/>
          <p:nvPr/>
        </p:nvPicPr>
        <p:blipFill rotWithShape="1">
          <a:blip r:embed="rId4">
            <a:alphaModFix/>
          </a:blip>
          <a:srcRect/>
          <a:stretch/>
        </p:blipFill>
        <p:spPr>
          <a:xfrm>
            <a:off x="2720913" y="1922759"/>
            <a:ext cx="1418493" cy="1560681"/>
          </a:xfrm>
          <a:prstGeom prst="rect">
            <a:avLst/>
          </a:prstGeom>
          <a:noFill/>
          <a:ln>
            <a:noFill/>
          </a:ln>
        </p:spPr>
      </p:pic>
      <p:pic>
        <p:nvPicPr>
          <p:cNvPr id="168" name="Shape 168"/>
          <p:cNvPicPr preferRelativeResize="0"/>
          <p:nvPr/>
        </p:nvPicPr>
        <p:blipFill rotWithShape="1">
          <a:blip r:embed="rId5">
            <a:alphaModFix/>
          </a:blip>
          <a:srcRect/>
          <a:stretch/>
        </p:blipFill>
        <p:spPr>
          <a:xfrm>
            <a:off x="4794737" y="1959441"/>
            <a:ext cx="1524000" cy="1524000"/>
          </a:xfrm>
          <a:prstGeom prst="rect">
            <a:avLst/>
          </a:prstGeom>
          <a:noFill/>
          <a:ln>
            <a:noFill/>
          </a:ln>
        </p:spPr>
      </p:pic>
      <p:pic>
        <p:nvPicPr>
          <p:cNvPr id="169" name="Shape 169"/>
          <p:cNvPicPr preferRelativeResize="0"/>
          <p:nvPr/>
        </p:nvPicPr>
        <p:blipFill rotWithShape="1">
          <a:blip r:embed="rId6">
            <a:alphaModFix/>
          </a:blip>
          <a:srcRect/>
          <a:stretch/>
        </p:blipFill>
        <p:spPr>
          <a:xfrm>
            <a:off x="7120057" y="2030543"/>
            <a:ext cx="1441958" cy="1452897"/>
          </a:xfrm>
          <a:prstGeom prst="rect">
            <a:avLst/>
          </a:prstGeom>
          <a:noFill/>
          <a:ln>
            <a:noFill/>
          </a:ln>
        </p:spPr>
      </p:pic>
      <p:pic>
        <p:nvPicPr>
          <p:cNvPr id="170" name="Shape 170"/>
          <p:cNvPicPr preferRelativeResize="0"/>
          <p:nvPr/>
        </p:nvPicPr>
        <p:blipFill rotWithShape="1">
          <a:blip r:embed="rId7">
            <a:alphaModFix/>
          </a:blip>
          <a:srcRect/>
          <a:stretch/>
        </p:blipFill>
        <p:spPr>
          <a:xfrm>
            <a:off x="1042987" y="3208878"/>
            <a:ext cx="2114184" cy="1949656"/>
          </a:xfrm>
          <a:prstGeom prst="rect">
            <a:avLst/>
          </a:prstGeom>
          <a:noFill/>
          <a:ln>
            <a:noFill/>
          </a:ln>
        </p:spPr>
      </p:pic>
      <p:pic>
        <p:nvPicPr>
          <p:cNvPr id="171" name="Shape 171"/>
          <p:cNvPicPr preferRelativeResize="0"/>
          <p:nvPr/>
        </p:nvPicPr>
        <p:blipFill rotWithShape="1">
          <a:blip r:embed="rId8">
            <a:alphaModFix/>
          </a:blip>
          <a:srcRect/>
          <a:stretch/>
        </p:blipFill>
        <p:spPr>
          <a:xfrm>
            <a:off x="408719" y="5004980"/>
            <a:ext cx="1748326" cy="1748326"/>
          </a:xfrm>
          <a:prstGeom prst="rect">
            <a:avLst/>
          </a:prstGeom>
          <a:noFill/>
          <a:ln>
            <a:noFill/>
          </a:ln>
        </p:spPr>
      </p:pic>
      <p:pic>
        <p:nvPicPr>
          <p:cNvPr id="172" name="Shape 172"/>
          <p:cNvPicPr preferRelativeResize="0"/>
          <p:nvPr/>
        </p:nvPicPr>
        <p:blipFill rotWithShape="1">
          <a:blip r:embed="rId9">
            <a:alphaModFix/>
          </a:blip>
          <a:srcRect/>
          <a:stretch/>
        </p:blipFill>
        <p:spPr>
          <a:xfrm>
            <a:off x="3823064" y="3569021"/>
            <a:ext cx="1111342" cy="1435959"/>
          </a:xfrm>
          <a:prstGeom prst="rect">
            <a:avLst/>
          </a:prstGeom>
          <a:noFill/>
          <a:ln>
            <a:noFill/>
          </a:ln>
        </p:spPr>
      </p:pic>
      <p:pic>
        <p:nvPicPr>
          <p:cNvPr id="173" name="Shape 173"/>
          <p:cNvPicPr preferRelativeResize="0"/>
          <p:nvPr/>
        </p:nvPicPr>
        <p:blipFill rotWithShape="1">
          <a:blip r:embed="rId10">
            <a:alphaModFix/>
          </a:blip>
          <a:srcRect/>
          <a:stretch/>
        </p:blipFill>
        <p:spPr>
          <a:xfrm>
            <a:off x="7120057" y="5098773"/>
            <a:ext cx="1383323" cy="1383323"/>
          </a:xfrm>
          <a:prstGeom prst="rect">
            <a:avLst/>
          </a:prstGeom>
          <a:noFill/>
          <a:ln>
            <a:noFill/>
          </a:ln>
        </p:spPr>
      </p:pic>
      <p:pic>
        <p:nvPicPr>
          <p:cNvPr id="174" name="Shape 174"/>
          <p:cNvPicPr preferRelativeResize="0"/>
          <p:nvPr/>
        </p:nvPicPr>
        <p:blipFill rotWithShape="1">
          <a:blip r:embed="rId11">
            <a:alphaModFix/>
          </a:blip>
          <a:srcRect/>
          <a:stretch/>
        </p:blipFill>
        <p:spPr>
          <a:xfrm>
            <a:off x="6161078" y="3483439"/>
            <a:ext cx="1497511" cy="1521539"/>
          </a:xfrm>
          <a:prstGeom prst="rect">
            <a:avLst/>
          </a:prstGeom>
          <a:noFill/>
          <a:ln>
            <a:noFill/>
          </a:ln>
        </p:spPr>
      </p:pic>
      <p:pic>
        <p:nvPicPr>
          <p:cNvPr id="175" name="Shape 175"/>
          <p:cNvPicPr preferRelativeResize="0"/>
          <p:nvPr/>
        </p:nvPicPr>
        <p:blipFill rotWithShape="1">
          <a:blip r:embed="rId12">
            <a:alphaModFix/>
          </a:blip>
          <a:srcRect/>
          <a:stretch/>
        </p:blipFill>
        <p:spPr>
          <a:xfrm>
            <a:off x="3476044" y="5092932"/>
            <a:ext cx="1943345" cy="1501286"/>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V2020 PowerPoint Template FINAL">
  <a:themeElements>
    <a:clrScheme name="V2020 PowerPoint Template FINAL">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2945</Words>
  <Application>Microsoft Office PowerPoint</Application>
  <PresentationFormat>On-screen Show (4:3)</PresentationFormat>
  <Paragraphs>195</Paragraphs>
  <Slides>32</Slides>
  <Notes>32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V2020 PowerPoint Template FINAL</vt:lpstr>
      <vt:lpstr>PowerPoint Presentation</vt:lpstr>
      <vt:lpstr>PowerPoint Presentation</vt:lpstr>
      <vt:lpstr>Fire Safety Materials Generator  Background</vt:lpstr>
      <vt:lpstr>PowerPoint Presentation</vt:lpstr>
      <vt:lpstr>PowerPoint Presentation</vt:lpstr>
      <vt:lpstr>PowerPoint Presentation</vt:lpstr>
      <vt:lpstr>PowerPoint Presentation</vt:lpstr>
      <vt:lpstr>PowerPoint Presentation</vt:lpstr>
      <vt:lpstr>PowerPoint Presentation</vt:lpstr>
      <vt:lpstr>Key Beta Test Findings</vt:lpstr>
      <vt:lpstr>Reaction to Messages</vt:lpstr>
      <vt:lpstr>PowerPoint Presentation</vt:lpstr>
      <vt:lpstr>How to Use the Fire Safety Materials Generator Video </vt:lpstr>
      <vt:lpstr>PowerPoint Presentation</vt:lpstr>
      <vt:lpstr>PowerPoint Presentation</vt:lpstr>
      <vt:lpstr>PowerPoint Presentation</vt:lpstr>
      <vt:lpstr>PowerPoint Presentation</vt:lpstr>
      <vt:lpstr>New Updates</vt:lpstr>
      <vt:lpstr>Social Media Examples:</vt:lpstr>
      <vt:lpstr>New Updates</vt:lpstr>
      <vt:lpstr>Rental SME Task Group</vt:lpstr>
      <vt:lpstr>Rental SME Task Group (cont.)</vt:lpstr>
      <vt:lpstr>Rental SME Task Group (cont.)</vt:lpstr>
      <vt:lpstr>Resident Research Results</vt:lpstr>
      <vt:lpstr>Landlord Research Results</vt:lpstr>
      <vt:lpstr>Material Development Goals</vt:lpstr>
      <vt:lpstr>Seasonal Door Hangers</vt:lpstr>
      <vt:lpstr>Tip Sheet &amp; Checklist</vt:lpstr>
      <vt:lpstr>Refrigerator Magnet</vt:lpstr>
      <vt:lpstr>To sign up for Vision 20/20 alerts</vt:lpstr>
      <vt:lpstr>We want to hear from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Tombleson, Ellen (WSP)</dc:creator>
  <cp:lastModifiedBy>Washington State Patrol</cp:lastModifiedBy>
  <cp:revision>18</cp:revision>
  <dcterms:modified xsi:type="dcterms:W3CDTF">2017-10-12T18:30:05Z</dcterms:modified>
</cp:coreProperties>
</file>