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25.xml" ContentType="application/vnd.openxmlformats-officedocument.presentationml.slide+xml"/>
  <Override PartName="/ppt/slides/slide36.xml" ContentType="application/vnd.openxmlformats-officedocument.presentationml.slide+xml"/>
  <Override PartName="/ppt/slides/slide2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50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4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40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43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7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44.xml" ContentType="application/vnd.openxmlformats-officedocument.presentationml.notesSlide+xml"/>
  <Override PartName="/ppt/notesSlides/notesSlide46.xml" ContentType="application/vnd.openxmlformats-officedocument.presentationml.notesSlide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310" r:id="rId2"/>
    <p:sldId id="287" r:id="rId3"/>
    <p:sldId id="272" r:id="rId4"/>
    <p:sldId id="273" r:id="rId5"/>
    <p:sldId id="274" r:id="rId6"/>
    <p:sldId id="275" r:id="rId7"/>
    <p:sldId id="276" r:id="rId8"/>
    <p:sldId id="296" r:id="rId9"/>
    <p:sldId id="297" r:id="rId10"/>
    <p:sldId id="298" r:id="rId11"/>
    <p:sldId id="302" r:id="rId12"/>
    <p:sldId id="299" r:id="rId13"/>
    <p:sldId id="290" r:id="rId14"/>
    <p:sldId id="278" r:id="rId15"/>
    <p:sldId id="280" r:id="rId16"/>
    <p:sldId id="281" r:id="rId17"/>
    <p:sldId id="282" r:id="rId18"/>
    <p:sldId id="285" r:id="rId19"/>
    <p:sldId id="294" r:id="rId20"/>
    <p:sldId id="260" r:id="rId21"/>
    <p:sldId id="307" r:id="rId22"/>
    <p:sldId id="261" r:id="rId23"/>
    <p:sldId id="262" r:id="rId24"/>
    <p:sldId id="263" r:id="rId25"/>
    <p:sldId id="312" r:id="rId26"/>
    <p:sldId id="264" r:id="rId27"/>
    <p:sldId id="306" r:id="rId28"/>
    <p:sldId id="266" r:id="rId29"/>
    <p:sldId id="308" r:id="rId30"/>
    <p:sldId id="316" r:id="rId31"/>
    <p:sldId id="267" r:id="rId32"/>
    <p:sldId id="268" r:id="rId33"/>
    <p:sldId id="292" r:id="rId34"/>
    <p:sldId id="300" r:id="rId35"/>
    <p:sldId id="317" r:id="rId36"/>
    <p:sldId id="319" r:id="rId37"/>
    <p:sldId id="322" r:id="rId38"/>
    <p:sldId id="323" r:id="rId39"/>
    <p:sldId id="326" r:id="rId40"/>
    <p:sldId id="327" r:id="rId41"/>
    <p:sldId id="329" r:id="rId42"/>
    <p:sldId id="331" r:id="rId43"/>
    <p:sldId id="332" r:id="rId44"/>
    <p:sldId id="334" r:id="rId45"/>
    <p:sldId id="333" r:id="rId46"/>
    <p:sldId id="335" r:id="rId47"/>
    <p:sldId id="301" r:id="rId48"/>
    <p:sldId id="336" r:id="rId49"/>
    <p:sldId id="338" r:id="rId50"/>
    <p:sldId id="339" r:id="rId51"/>
    <p:sldId id="340" r:id="rId52"/>
    <p:sldId id="341" r:id="rId53"/>
    <p:sldId id="343" r:id="rId54"/>
    <p:sldId id="344" r:id="rId55"/>
    <p:sldId id="345" r:id="rId56"/>
    <p:sldId id="346" r:id="rId57"/>
    <p:sldId id="348" r:id="rId58"/>
    <p:sldId id="349" r:id="rId59"/>
    <p:sldId id="350" r:id="rId60"/>
    <p:sldId id="351" r:id="rId61"/>
    <p:sldId id="352" r:id="rId62"/>
    <p:sldId id="353" r:id="rId63"/>
    <p:sldId id="354" r:id="rId64"/>
    <p:sldId id="355" r:id="rId65"/>
    <p:sldId id="358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4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D9EDD22-86D9-4991-9FAC-E747F7DD82AC}" type="datetimeFigureOut">
              <a:rPr lang="en-US"/>
              <a:pPr>
                <a:defRPr/>
              </a:pPr>
              <a:t>10/6/2011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FF654B0-35C6-4AA8-8353-5CB127D51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69FCEE-EA22-4B76-83C6-6FF36B142485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Rich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961D29-1D05-4FAC-BD72-D48A18BE5640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Jack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65FFFE-4AC8-4EF8-83F9-8BD72FF5AF62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Jack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A56266-26AD-48A5-A677-7DDFA43BD790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Jack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745EBB-00DF-4582-AA78-C54B28BEE0EB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Jack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FEA14A-9A41-4BC3-BAF5-EA5B730B6D29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Jack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A71363-EDF7-48A5-A853-AC429473E567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Jack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AAE8C2-A785-4F1E-8DFB-1236474C49FA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Jack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6194D6-10EC-46DB-B7D9-2DB03A368E10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Jack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90FFC-CC85-4F4C-BC92-E16B201757EF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Rich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967947-88EF-44EA-AD99-E34BC3DAB364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Jack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840C10-4843-4717-80BA-96AD177AC076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Rich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938226-E652-48C4-8007-6EE715572DF6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Rich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915C41-599D-4F18-B1DD-4A1CA074ECBC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Rich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7045EE-B37D-4159-AAA8-4E798DC9FAF3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Jack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8BA586-4E35-4053-A5EF-26DB2B812BAB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Jack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3CF020-4975-4B6D-B3E9-6312B7AD3DE9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Jack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E592EC-4D72-42B5-8ADC-1E5497581E35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Rich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C164BA-5304-480E-9C9C-685C2BEAE686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Rich</a:t>
            </a: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C1A79A-3B28-402C-A242-DC8CC1349177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Rich</a:t>
            </a: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893A95-1850-49CA-87DE-063302BA9938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Rich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BACC25-4979-4887-978B-63C74AF82B49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Jack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F6379E-B749-43FC-B86A-911B181B17E1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Jack</a:t>
            </a: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CC816E-4BA9-4A11-A7FD-AA6B7B13FDCE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Jack</a:t>
            </a: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DB8B6D-322C-4205-98D7-6E2E5A73CE2D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Rich</a:t>
            </a: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23EB50-518F-41EF-A7E4-2824BE16B7E1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15606E-F155-4CED-A6F5-FA8BA1198B04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Jack</a:t>
            </a: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0F2121-B385-4533-BE65-CF1BC814422A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DD1894-A9DB-415C-9000-F0113D83D4BB}" type="slidenum">
              <a:rPr lang="en-US"/>
              <a:pPr/>
              <a:t>48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B619F7-F0FE-4D5F-A853-5D1D20EE6A65}" type="slidenum">
              <a:rPr lang="en-US"/>
              <a:pPr/>
              <a:t>51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BAB58E-4D5D-476E-87BB-4BAC17F4419F}" type="slidenum">
              <a:rPr lang="en-US"/>
              <a:pPr/>
              <a:t>52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E7BA3A-4CB1-4DC4-9ED4-170048C9EECB}" type="slidenum">
              <a:rPr lang="en-US"/>
              <a:pPr/>
              <a:t>53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4A63BE-8A5D-4DB6-A978-65782AC15422}" type="slidenum">
              <a:rPr lang="en-US"/>
              <a:pPr/>
              <a:t>54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Jack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F00DB7-5774-4E50-A7FF-FB75CBFFD370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13FA6B-90A3-4E51-9D3B-A97742B6BF15}" type="slidenum">
              <a:rPr lang="en-US"/>
              <a:pPr/>
              <a:t>55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7534C8-9A01-44F1-B035-D5F2A3E3902C}" type="slidenum">
              <a:rPr lang="en-US"/>
              <a:pPr/>
              <a:t>56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42FFA8-1F9D-4A0D-91C2-E49A761A0667}" type="slidenum">
              <a:rPr lang="en-US"/>
              <a:pPr/>
              <a:t>57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88FE00-8C6F-4101-8115-FBE50B41ACDB}" type="slidenum">
              <a:rPr lang="en-US"/>
              <a:pPr/>
              <a:t>58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3FD6DB-965F-4EA2-8297-B12620457213}" type="slidenum">
              <a:rPr lang="en-US"/>
              <a:pPr/>
              <a:t>59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816531-CBF1-429D-94B6-48B7166BC736}" type="slidenum">
              <a:rPr lang="en-US"/>
              <a:pPr/>
              <a:t>60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0BE63-A90C-4939-8B90-EEDC893FD549}" type="slidenum">
              <a:rPr lang="en-US"/>
              <a:pPr/>
              <a:t>61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8F0313-672A-4C33-8766-25B62A858D58}" type="slidenum">
              <a:rPr lang="en-US"/>
              <a:pPr/>
              <a:t>62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10FBD4-6A5C-4AD4-94FE-05871B7EE13A}" type="slidenum">
              <a:rPr lang="en-US"/>
              <a:pPr/>
              <a:t>63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87DB1F-614F-458F-B306-24919155B86E}" type="slidenum">
              <a:rPr lang="en-US"/>
              <a:pPr/>
              <a:t>64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Jack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54C473-CB73-48B1-A825-DBF18378F8E1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06E76A-466D-49F1-8E8D-BBD07803DDF9}" type="slidenum">
              <a:rPr lang="en-US"/>
              <a:pPr/>
              <a:t>65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Jack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84FEEF-F753-4AAE-92CA-0359990C36E5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Rich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F43557-21B7-4936-8D84-2ABCBE040490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Jack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51CFC6-5000-4BBD-9BD8-DAAA0AAD665E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Rich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7368E2-87BB-43E5-94DC-69C8529F1367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owerpointCov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rimier Media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6056313"/>
            <a:ext cx="7747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200400"/>
            <a:ext cx="7315200" cy="12414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4572000"/>
            <a:ext cx="6400800" cy="1295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5089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5089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0000"/>
            <a:ext cx="7772400" cy="1958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8270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67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52800"/>
            <a:ext cx="4040188" cy="341788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667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52800"/>
            <a:ext cx="4041775" cy="341788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0" y="1600200"/>
            <a:ext cx="5111750" cy="518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19400"/>
            <a:ext cx="3008313" cy="3962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578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52601"/>
            <a:ext cx="5486400" cy="3352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245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powerpointCover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002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5908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676400" y="3505200"/>
            <a:ext cx="7315200" cy="2057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300" dirty="0" smtClean="0"/>
              <a:t>“The New Now”</a:t>
            </a:r>
            <a:br>
              <a:rPr lang="en-US" sz="53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by: Jack W. Snook, ESCI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3"/>
          <p:cNvSpPr>
            <a:spLocks noGrp="1"/>
          </p:cNvSpPr>
          <p:nvPr>
            <p:ph idx="1"/>
          </p:nvPr>
        </p:nvSpPr>
        <p:spPr>
          <a:xfrm>
            <a:off x="76200" y="2484438"/>
            <a:ext cx="8458200" cy="5592762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en-US" smtClean="0"/>
              <a:t>Fire protection is an integral part of a community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Fire services should be proportioned to community resources and citizen expectations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Is it sustainable for the fire department to consume 25-30% of the general fund budget? What is the measureable outcome?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How much taxation can your community sustain without losing businesses and residents? 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1600200"/>
            <a:ext cx="8229600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n w="18415" cmpd="sng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Community sustainability</a:t>
            </a:r>
            <a:endParaRPr lang="en-US" sz="4400" dirty="0">
              <a:ln w="18415" cmpd="sng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52400" y="2713038"/>
            <a:ext cx="4495800" cy="46783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Climate Change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Demographic Change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Manufacturing Loss	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Jobs off-shoring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Economic Divide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Immigration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Terrorism and Resource Competition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4818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9888" y="2667000"/>
            <a:ext cx="26320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4"/>
          <a:srcRect b="13440"/>
          <a:stretch>
            <a:fillRect/>
          </a:stretch>
        </p:blipFill>
        <p:spPr bwMode="auto">
          <a:xfrm>
            <a:off x="7010400" y="2667000"/>
            <a:ext cx="1981200" cy="22621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0" name="Picture 2" descr="C:\Documents and Settings\James Keene\My Documents\My Pictures\monsoon flooding.jpg"/>
          <p:cNvPicPr>
            <a:picLocks noChangeAspect="1" noChangeArrowheads="1"/>
          </p:cNvPicPr>
          <p:nvPr/>
        </p:nvPicPr>
        <p:blipFill>
          <a:blip r:embed="rId5"/>
          <a:srcRect l="7320" t="16147"/>
          <a:stretch>
            <a:fillRect/>
          </a:stretch>
        </p:blipFill>
        <p:spPr bwMode="auto">
          <a:xfrm>
            <a:off x="7013575" y="5029200"/>
            <a:ext cx="1978025" cy="12160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00" y="1600200"/>
            <a:ext cx="8229600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n w="18415" cmpd="sng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Global Forces: Local Impact</a:t>
            </a:r>
            <a:endParaRPr lang="en-US" sz="4400" dirty="0">
              <a:ln w="18415" cmpd="sng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Economic Environment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38325" y="2590800"/>
            <a:ext cx="546735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1524000"/>
            <a:ext cx="8991600" cy="1066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Workforce Changes</a:t>
            </a:r>
            <a:endParaRPr lang="en-US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66975" y="2590800"/>
            <a:ext cx="4210050" cy="3962400"/>
          </a:xfrm>
        </p:spPr>
      </p:pic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0" y="6553200"/>
            <a:ext cx="693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Source: SLGE: “State and Local Government Workforce: 2011 Realities”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Structural Deficit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2" name="Content Placeholder 3" descr="Graph 1: Example of a Structural Deficit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0" y="2819400"/>
            <a:ext cx="4876800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Increasing revenue won’t fix the deficit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0" name="Content Placeholder 3" descr="Graph 2: Why Revenue Increases do not solve a Structural Deficit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33600" y="2895600"/>
            <a:ext cx="5029200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00200"/>
            <a:ext cx="88392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 cuts won’t fix a deficit long term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58" name="Content Placeholder 3" descr="Graph 3: Why Budget Cuts do not solve a Structural Deficit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57400" y="3048000"/>
            <a:ext cx="4876800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685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 cuts + revenue increases don’t solve the problem</a:t>
            </a:r>
            <a:endParaRPr lang="en-US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6" name="Content Placeholder 3" descr="Graph 4: Why Cuts and Revenue Increases together do not solve a Structural Deficit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5000" y="3048000"/>
            <a:ext cx="5181600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Decreasing the growth of expenses fixes the problem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4" name="Content Placeholder 3" descr="Graph 5: What Works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62200" y="3124200"/>
            <a:ext cx="4648200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Perception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2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Government is inefficient</a:t>
            </a:r>
          </a:p>
          <a:p>
            <a:r>
              <a:rPr lang="en-US" smtClean="0"/>
              <a:t>There is no financial accountability</a:t>
            </a:r>
          </a:p>
          <a:p>
            <a:r>
              <a:rPr lang="en-US" smtClean="0"/>
              <a:t>Non-transparent</a:t>
            </a:r>
          </a:p>
          <a:p>
            <a:r>
              <a:rPr lang="en-US" smtClean="0"/>
              <a:t>Information dissemination is poor</a:t>
            </a:r>
          </a:p>
          <a:p>
            <a:r>
              <a:rPr lang="en-US" smtClean="0"/>
              <a:t>Non-responsive to the community</a:t>
            </a:r>
          </a:p>
          <a:p>
            <a:r>
              <a:rPr lang="en-US" smtClean="0"/>
              <a:t>Value disconnect: What the community wants vs. what the community can afford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Happened Out There?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6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Assumptions</a:t>
            </a:r>
          </a:p>
          <a:p>
            <a:r>
              <a:rPr lang="en-US" smtClean="0"/>
              <a:t>Reliability of Assumptions</a:t>
            </a:r>
          </a:p>
          <a:p>
            <a:r>
              <a:rPr lang="en-US" smtClean="0"/>
              <a:t>Forecasting</a:t>
            </a:r>
          </a:p>
          <a:p>
            <a:r>
              <a:rPr lang="en-US" smtClean="0"/>
              <a:t>Sustainability</a:t>
            </a:r>
          </a:p>
          <a:p>
            <a:r>
              <a:rPr lang="en-US" smtClean="0"/>
              <a:t>Contingencies</a:t>
            </a:r>
          </a:p>
          <a:p>
            <a:r>
              <a:rPr lang="en-US" smtClean="0"/>
              <a:t>Consequences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971925"/>
            <a:ext cx="3506788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Measurement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Common performance measurements include:</a:t>
            </a:r>
          </a:p>
          <a:p>
            <a:pPr marL="914400" lvl="1" indent="-457200">
              <a:buFont typeface="Arial" charset="0"/>
              <a:buAutoNum type="arabicPeriod"/>
            </a:pPr>
            <a:r>
              <a:rPr lang="en-US" sz="2400" smtClean="0"/>
              <a:t>Standard response times</a:t>
            </a:r>
          </a:p>
          <a:p>
            <a:pPr marL="914400" lvl="1" indent="-457200">
              <a:buFont typeface="Arial" charset="0"/>
              <a:buAutoNum type="arabicPeriod"/>
            </a:pPr>
            <a:r>
              <a:rPr lang="en-US" sz="2400" smtClean="0"/>
              <a:t>Structural fire dollar loss</a:t>
            </a:r>
          </a:p>
          <a:p>
            <a:r>
              <a:rPr lang="en-US" sz="2800" smtClean="0"/>
              <a:t>ART don’t tell much of the story</a:t>
            </a:r>
          </a:p>
          <a:p>
            <a:r>
              <a:rPr lang="en-US" sz="2800" smtClean="0"/>
              <a:t>Fractile response times</a:t>
            </a:r>
          </a:p>
          <a:p>
            <a:r>
              <a:rPr lang="en-US" sz="2800" smtClean="0"/>
              <a:t>Separate out responses to critical emergencies</a:t>
            </a:r>
          </a:p>
          <a:p>
            <a:r>
              <a:rPr lang="en-US" sz="2800" smtClean="0"/>
              <a:t>Track critical success metrics</a:t>
            </a:r>
          </a:p>
          <a:p>
            <a:r>
              <a:rPr lang="en-US" sz="2800" smtClean="0"/>
              <a:t>Fire loss = failure</a:t>
            </a:r>
            <a:endParaRPr lang="en-US" smtClean="0"/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Workload Management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are effective uses of staff time?</a:t>
            </a:r>
          </a:p>
          <a:p>
            <a:r>
              <a:rPr lang="en-US" smtClean="0"/>
              <a:t>How many hours per shift are used productively?</a:t>
            </a:r>
          </a:p>
          <a:p>
            <a:r>
              <a:rPr lang="en-US" smtClean="0"/>
              <a:t>Sources for criticism</a:t>
            </a:r>
          </a:p>
          <a:p>
            <a:pPr lvl="1"/>
            <a:r>
              <a:rPr lang="en-US" smtClean="0"/>
              <a:t>Idle time</a:t>
            </a:r>
          </a:p>
          <a:p>
            <a:pPr lvl="1"/>
            <a:r>
              <a:rPr lang="en-US" smtClean="0"/>
              <a:t>Sleep time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Workload Management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93975"/>
            <a:ext cx="36322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886200" y="3254375"/>
            <a:ext cx="4365625" cy="2994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Schedules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Efficient work schedules</a:t>
            </a:r>
          </a:p>
          <a:p>
            <a:r>
              <a:rPr lang="en-US" smtClean="0"/>
              <a:t>Schedules based on workload/demands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8975" y="4025900"/>
            <a:ext cx="388302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Management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Proactive or reactive</a:t>
            </a:r>
          </a:p>
          <a:p>
            <a:r>
              <a:rPr lang="en-US" smtClean="0"/>
              <a:t>Sprinkler systems</a:t>
            </a:r>
          </a:p>
          <a:p>
            <a:r>
              <a:rPr lang="en-US" smtClean="0"/>
              <a:t>Working smoke detectors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Innovations and Efficiencies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Public Safety Administrative Team </a:t>
            </a:r>
          </a:p>
          <a:p>
            <a:r>
              <a:rPr lang="en-US" smtClean="0"/>
              <a:t>Data Focus</a:t>
            </a:r>
          </a:p>
          <a:p>
            <a:r>
              <a:rPr lang="en-US" smtClean="0"/>
              <a:t>Bigger is not necessarily better: Focus on getting results efficiently and effectively</a:t>
            </a:r>
          </a:p>
          <a:p>
            <a:r>
              <a:rPr lang="en-US" smtClean="0"/>
              <a:t>Focus on Outcomes, not Outputs</a:t>
            </a:r>
          </a:p>
          <a:p>
            <a:r>
              <a:rPr lang="en-US" smtClean="0"/>
              <a:t>Leverage all resources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Technology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Social Media</a:t>
            </a:r>
          </a:p>
          <a:p>
            <a:r>
              <a:rPr lang="en-US" smtClean="0"/>
              <a:t>Smart Phones – Aps.</a:t>
            </a:r>
          </a:p>
          <a:p>
            <a:r>
              <a:rPr lang="en-US" smtClean="0"/>
              <a:t>Fire interruption technologies</a:t>
            </a:r>
          </a:p>
          <a:p>
            <a:r>
              <a:rPr lang="en-US" smtClean="0"/>
              <a:t>Thermal imagers</a:t>
            </a:r>
          </a:p>
          <a:p>
            <a:r>
              <a:rPr lang="en-US" smtClean="0"/>
              <a:t>Firefighting drones (?)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Organizational Efficiency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67000"/>
            <a:ext cx="4876800" cy="3886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200"/>
            <a:ext cx="5334000" cy="34178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Equip vehicles with AVLS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Revise shift schedules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 part-time employees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Flexible work schedules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Additional </a:t>
            </a:r>
            <a:r>
              <a:rPr lang="en-US" dirty="0" smtClean="0"/>
              <a:t>mobilizing locations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Shared resources/responses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Smaller (non-custom) response units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Motorcycle response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667000"/>
            <a:ext cx="4041775" cy="6397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66565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0" y="4876800"/>
            <a:ext cx="2500313" cy="1654175"/>
          </a:xfrm>
        </p:spPr>
      </p:pic>
      <p:pic>
        <p:nvPicPr>
          <p:cNvPr id="6656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587625"/>
            <a:ext cx="217805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Suppression vs. Prevention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2667000"/>
            <a:ext cx="4040188" cy="6397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Suppression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Reactive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Expensive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Highly resource intensive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High personal risk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Expensive to train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Expensive to maintain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667000"/>
            <a:ext cx="4041775" cy="6397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Prevention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Proactive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Low cost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Low resource usage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Low personal risk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Low cost training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Low cost to maintain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3276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Suppression is sexy!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is boring!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066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News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recession is officially over!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8100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What’s happening around us?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Stock market 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State government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Local </a:t>
            </a:r>
            <a:r>
              <a:rPr lang="en-US" dirty="0" smtClean="0"/>
              <a:t>government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Employment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Community </a:t>
            </a:r>
            <a:r>
              <a:rPr lang="en-US" dirty="0" smtClean="0"/>
              <a:t>mindset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762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on Outcomes, not Outputs:  </a:t>
            </a:r>
            <a:br>
              <a:rPr lang="en-US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Prevention and Education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98800"/>
            <a:ext cx="6172200" cy="36830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Child Car Seat Inspections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2009 – 57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2010 – 110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2011 YTD – 118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Senior Home Inspections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Reduce trip/fall hazards – older adult facilities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Home Fire Safety Inspections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AED Deployment/Mapping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Emergency Preparedness Guide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“The First 72 are on You”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Cross-train is essential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7270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3098800"/>
            <a:ext cx="188912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EMS or No EMS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2672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Private vs. publicly provided service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Level of service (F/R, EMT, Paramedic)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Transport or no transport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Total out-of-service time (exposure)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Types of response vehicles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Number of responders on a call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Training level of responders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EMS as a revenue stream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NIST Staffing Study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ICMA’s assessment:</a:t>
            </a:r>
          </a:p>
          <a:p>
            <a:pPr lvl="1"/>
            <a:r>
              <a:rPr lang="en-US" smtClean="0"/>
              <a:t>The NIST study is flawed science</a:t>
            </a:r>
          </a:p>
          <a:p>
            <a:pPr lvl="1"/>
            <a:r>
              <a:rPr lang="en-US" smtClean="0"/>
              <a:t>The study was completed with a predisposed solution in mind (to justify 4-person staffing)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drives the decisions?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152400" y="2590800"/>
            <a:ext cx="8534400" cy="4114800"/>
          </a:xfrm>
        </p:spPr>
        <p:txBody>
          <a:bodyPr/>
          <a:lstStyle/>
          <a:p>
            <a:pPr lvl="1"/>
            <a:r>
              <a:rPr lang="en-US" smtClean="0"/>
              <a:t>Citizen expectation</a:t>
            </a:r>
          </a:p>
          <a:p>
            <a:pPr lvl="1"/>
            <a:r>
              <a:rPr lang="en-US" smtClean="0"/>
              <a:t>Community’s ability to pay</a:t>
            </a:r>
          </a:p>
          <a:p>
            <a:pPr lvl="1"/>
            <a:r>
              <a:rPr lang="en-US" smtClean="0"/>
              <a:t>Political priorities</a:t>
            </a:r>
          </a:p>
          <a:p>
            <a:pPr lvl="1"/>
            <a:r>
              <a:rPr lang="en-US" smtClean="0"/>
              <a:t>Data that justifies needs (budget, staffing, equipment)</a:t>
            </a:r>
          </a:p>
          <a:p>
            <a:pPr lvl="1"/>
            <a:r>
              <a:rPr lang="en-US" smtClean="0"/>
              <a:t>Outcome-based evaluations</a:t>
            </a:r>
          </a:p>
          <a:p>
            <a:pPr lvl="1"/>
            <a:r>
              <a:rPr lang="en-US" smtClean="0"/>
              <a:t>Alternative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3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3810000"/>
          </a:xfrm>
        </p:spPr>
        <p:txBody>
          <a:bodyPr/>
          <a:lstStyle/>
          <a:p>
            <a:r>
              <a:rPr lang="en-US" smtClean="0"/>
              <a:t>“If we always do what we’ve always done then we’ll always get what we’ve always gotten.”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2667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Community dollars </a:t>
            </a:r>
            <a:r>
              <a:rPr lang="en-US" dirty="0"/>
              <a:t>a</a:t>
            </a:r>
            <a:r>
              <a:rPr lang="en-US" dirty="0" smtClean="0"/>
              <a:t>re </a:t>
            </a:r>
            <a:r>
              <a:rPr lang="en-US" dirty="0"/>
              <a:t>l</a:t>
            </a:r>
            <a:r>
              <a:rPr lang="en-US" dirty="0" smtClean="0"/>
              <a:t>imited!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Should service providers be coordinating their efforts?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One of your options…………..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Cooperative </a:t>
            </a:r>
            <a:r>
              <a:rPr lang="en-US" dirty="0" smtClean="0"/>
              <a:t>Effort</a:t>
            </a:r>
            <a:endParaRPr lang="en-US" dirty="0"/>
          </a:p>
        </p:txBody>
      </p:sp>
      <p:grpSp>
        <p:nvGrpSpPr>
          <p:cNvPr id="82946" name="Group 5"/>
          <p:cNvGrpSpPr>
            <a:grpSpLocks noChangeAspect="1"/>
          </p:cNvGrpSpPr>
          <p:nvPr/>
        </p:nvGrpSpPr>
        <p:grpSpPr bwMode="auto">
          <a:xfrm rot="2956149">
            <a:off x="3082132" y="2882106"/>
            <a:ext cx="2979738" cy="3254375"/>
            <a:chOff x="632" y="2403"/>
            <a:chExt cx="1664" cy="1917"/>
          </a:xfrm>
        </p:grpSpPr>
        <p:sp>
          <p:nvSpPr>
            <p:cNvPr id="5" name="Puzzle3"/>
            <p:cNvSpPr>
              <a:spLocks noChangeAspect="1" noEditPoints="1" noChangeArrowheads="1"/>
            </p:cNvSpPr>
            <p:nvPr/>
          </p:nvSpPr>
          <p:spPr bwMode="auto">
            <a:xfrm>
              <a:off x="1314" y="2403"/>
              <a:ext cx="753" cy="1019"/>
            </a:xfrm>
            <a:custGeom>
              <a:avLst/>
              <a:gdLst>
                <a:gd name="T0" fmla="*/ 362 w 21600"/>
                <a:gd name="T1" fmla="*/ 746 h 21600"/>
                <a:gd name="T2" fmla="*/ 715 w 21600"/>
                <a:gd name="T3" fmla="*/ 995 h 21600"/>
                <a:gd name="T4" fmla="*/ 459 w 21600"/>
                <a:gd name="T5" fmla="*/ 651 h 21600"/>
                <a:gd name="T6" fmla="*/ 715 w 21600"/>
                <a:gd name="T7" fmla="*/ 331 h 21600"/>
                <a:gd name="T8" fmla="*/ 366 w 21600"/>
                <a:gd name="T9" fmla="*/ 2 h 21600"/>
                <a:gd name="T10" fmla="*/ 24 w 21600"/>
                <a:gd name="T11" fmla="*/ 321 h 21600"/>
                <a:gd name="T12" fmla="*/ 281 w 21600"/>
                <a:gd name="T13" fmla="*/ 638 h 21600"/>
                <a:gd name="T14" fmla="*/ 24 w 21600"/>
                <a:gd name="T15" fmla="*/ 99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6 h 21600"/>
                <a:gd name="T26" fmla="*/ 19159 w 21600"/>
                <a:gd name="T27" fmla="*/ 2024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Puzzle2"/>
            <p:cNvSpPr>
              <a:spLocks noChangeAspect="1" noEditPoints="1" noChangeArrowheads="1"/>
            </p:cNvSpPr>
            <p:nvPr/>
          </p:nvSpPr>
          <p:spPr bwMode="auto">
            <a:xfrm>
              <a:off x="1095" y="3146"/>
              <a:ext cx="1200" cy="929"/>
            </a:xfrm>
            <a:custGeom>
              <a:avLst/>
              <a:gdLst>
                <a:gd name="T0" fmla="*/ 1 w 21600"/>
                <a:gd name="T1" fmla="*/ 575 h 21600"/>
                <a:gd name="T2" fmla="*/ 233 w 21600"/>
                <a:gd name="T3" fmla="*/ 909 h 21600"/>
                <a:gd name="T4" fmla="*/ 578 w 21600"/>
                <a:gd name="T5" fmla="*/ 598 h 21600"/>
                <a:gd name="T6" fmla="*/ 935 w 21600"/>
                <a:gd name="T7" fmla="*/ 910 h 21600"/>
                <a:gd name="T8" fmla="*/ 1200 w 21600"/>
                <a:gd name="T9" fmla="*/ 648 h 21600"/>
                <a:gd name="T10" fmla="*/ 938 w 21600"/>
                <a:gd name="T11" fmla="*/ 247 h 21600"/>
                <a:gd name="T12" fmla="*/ 600 w 21600"/>
                <a:gd name="T13" fmla="*/ 1 h 21600"/>
                <a:gd name="T14" fmla="*/ 233 w 21600"/>
                <a:gd name="T15" fmla="*/ 25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82 w 21600"/>
                <a:gd name="T25" fmla="*/ 6750 h 21600"/>
                <a:gd name="T26" fmla="*/ 16182 w 21600"/>
                <a:gd name="T27" fmla="*/ 2043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Puzzle4"/>
            <p:cNvSpPr>
              <a:spLocks noChangeAspect="1" noEditPoints="1" noChangeArrowheads="1"/>
            </p:cNvSpPr>
            <p:nvPr/>
          </p:nvSpPr>
          <p:spPr bwMode="auto">
            <a:xfrm>
              <a:off x="631" y="3135"/>
              <a:ext cx="724" cy="1186"/>
            </a:xfrm>
            <a:custGeom>
              <a:avLst/>
              <a:gdLst>
                <a:gd name="T0" fmla="*/ 278 w 21600"/>
                <a:gd name="T1" fmla="*/ 637 h 21600"/>
                <a:gd name="T2" fmla="*/ 15 w 21600"/>
                <a:gd name="T3" fmla="*/ 930 h 21600"/>
                <a:gd name="T4" fmla="*/ 385 w 21600"/>
                <a:gd name="T5" fmla="*/ 1186 h 21600"/>
                <a:gd name="T6" fmla="*/ 701 w 21600"/>
                <a:gd name="T7" fmla="*/ 920 h 21600"/>
                <a:gd name="T8" fmla="*/ 468 w 21600"/>
                <a:gd name="T9" fmla="*/ 598 h 21600"/>
                <a:gd name="T10" fmla="*/ 705 w 21600"/>
                <a:gd name="T11" fmla="*/ 259 h 21600"/>
                <a:gd name="T12" fmla="*/ 372 w 21600"/>
                <a:gd name="T13" fmla="*/ 1 h 21600"/>
                <a:gd name="T14" fmla="*/ 15 w 21600"/>
                <a:gd name="T15" fmla="*/ 25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88 w 21600"/>
                <a:gd name="T25" fmla="*/ 5664 h 21600"/>
                <a:gd name="T26" fmla="*/ 20198 w 21600"/>
                <a:gd name="T27" fmla="*/ 1597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Cooperative Service Provision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The Million Dollar Question</a:t>
            </a:r>
            <a:r>
              <a:rPr lang="en-US" dirty="0" smtClean="0"/>
              <a:t>: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What is in the best interest </a:t>
            </a:r>
            <a:br>
              <a:rPr lang="en-US" dirty="0"/>
            </a:br>
            <a:r>
              <a:rPr lang="en-US" dirty="0"/>
              <a:t>of the community we serve?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Consider Cooperative Services?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It would provide a comprehensive look at what you have: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Programs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Services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Strengths and deficiencies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Opportunities and threats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Looking at “options” is good government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Creates basis for future planning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Provides basis for sound decision </a:t>
            </a:r>
            <a:r>
              <a:rPr lang="en-US" dirty="0" smtClean="0"/>
              <a:t>making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Cooperative Services?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Potential reduction in costs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Economies of scale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Increased services/levels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Shift in WSRB rating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Forced program examination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Reduces risk or liability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Enhances bench strength (people)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Elimination of </a:t>
            </a:r>
            <a:r>
              <a:rPr lang="en-US" dirty="0" smtClean="0"/>
              <a:t>duplication's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 Price Index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2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Increase:	Gas and Fuel</a:t>
            </a:r>
          </a:p>
          <a:p>
            <a:r>
              <a:rPr lang="en-US" smtClean="0"/>
              <a:t>Increase:	Household groceries</a:t>
            </a:r>
          </a:p>
          <a:p>
            <a:r>
              <a:rPr lang="en-US" smtClean="0"/>
              <a:t>Increase:	Apparel</a:t>
            </a:r>
          </a:p>
          <a:p>
            <a:r>
              <a:rPr lang="en-US" smtClean="0"/>
              <a:t>Increase:	Shelter</a:t>
            </a:r>
          </a:p>
          <a:p>
            <a:r>
              <a:rPr lang="en-US" smtClean="0"/>
              <a:t>Increase: 	Airline fares</a:t>
            </a:r>
          </a:p>
          <a:p>
            <a:r>
              <a:rPr lang="en-US" smtClean="0"/>
              <a:t>Increase:	Recreation</a:t>
            </a:r>
          </a:p>
          <a:p>
            <a:r>
              <a:rPr lang="en-US" smtClean="0"/>
              <a:t>Decrease:	New and used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Cooperative Services?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Facilitate coordinated planning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Financial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Strategic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Service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Station locations based on need rather than artificial boundaries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Mandate compliance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Specialty services can be addressed more effectively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Cooperative Services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Cost savings/avoidance</a:t>
            </a:r>
          </a:p>
          <a:p>
            <a:pPr lvl="1"/>
            <a:r>
              <a:rPr lang="en-US" smtClean="0"/>
              <a:t>Rule of thumb…  savings?</a:t>
            </a:r>
          </a:p>
          <a:p>
            <a:pPr lvl="1"/>
            <a:r>
              <a:rPr lang="en-US" smtClean="0"/>
              <a:t>Rule of thumb…  timelines?</a:t>
            </a:r>
          </a:p>
          <a:p>
            <a:pPr lvl="1"/>
            <a:r>
              <a:rPr lang="en-US" smtClean="0"/>
              <a:t>Rule of thumb…  organization</a:t>
            </a:r>
          </a:p>
          <a:p>
            <a:pPr lvl="2"/>
            <a:r>
              <a:rPr lang="en-US" smtClean="0"/>
              <a:t>Operations...about same size</a:t>
            </a:r>
          </a:p>
          <a:p>
            <a:pPr lvl="2"/>
            <a:r>
              <a:rPr lang="en-US" smtClean="0"/>
              <a:t>Support...will get bigger</a:t>
            </a:r>
          </a:p>
          <a:p>
            <a:pPr lvl="2"/>
            <a:r>
              <a:rPr lang="en-US" smtClean="0"/>
              <a:t>Administration...should get smaller</a:t>
            </a:r>
          </a:p>
          <a:p>
            <a:r>
              <a:rPr lang="en-US" smtClean="0"/>
              <a:t>Assists in maximizing resources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Added benefits….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Changes in the name of cooperative effort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Depth of service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Allows sharing of staff and personnel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Standardization of services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Standardization of programs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Recruitment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Public education, etc.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Political clout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Ability to absorb financial crisis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Cooperative Service Provision Considerations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657600"/>
          </a:xfrm>
        </p:spPr>
        <p:txBody>
          <a:bodyPr/>
          <a:lstStyle/>
          <a:p>
            <a:r>
              <a:rPr lang="en-US" smtClean="0"/>
              <a:t>Community Issues</a:t>
            </a:r>
          </a:p>
          <a:p>
            <a:pPr lvl="1"/>
            <a:r>
              <a:rPr lang="en-US" smtClean="0"/>
              <a:t>Culture</a:t>
            </a:r>
          </a:p>
          <a:p>
            <a:pPr lvl="1"/>
            <a:r>
              <a:rPr lang="en-US" smtClean="0"/>
              <a:t>Economic capabilities/limitations</a:t>
            </a:r>
          </a:p>
          <a:p>
            <a:pPr lvl="1"/>
            <a:r>
              <a:rPr lang="en-US" smtClean="0"/>
              <a:t>Service expectations</a:t>
            </a:r>
          </a:p>
          <a:p>
            <a:pPr lvl="1"/>
            <a:r>
              <a:rPr lang="en-US" smtClean="0"/>
              <a:t>Cooperative effort experience</a:t>
            </a:r>
          </a:p>
          <a:p>
            <a:pPr lvl="1"/>
            <a:r>
              <a:rPr lang="en-US" smtClean="0"/>
              <a:t>Perception of value/need</a:t>
            </a:r>
          </a:p>
          <a:p>
            <a:pPr lvl="1"/>
            <a:r>
              <a:rPr lang="en-US" smtClean="0"/>
              <a:t>Uniformity of services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066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Cooperative Service Provision Considerations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8862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Management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Management of the current agreements/relationships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History of agencies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The general environmental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Organizational structure, roles, responsibilities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Staffing needs, capabilities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Capital assets and future needs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Options analysis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Criteria and methodology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Fiscal analysis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Influence of economic factors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Impact on future costs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Cost allocation methodologies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Considerations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Facilities and Maintenance</a:t>
            </a:r>
          </a:p>
          <a:p>
            <a:r>
              <a:rPr lang="en-US" smtClean="0"/>
              <a:t>Hidden Expenses</a:t>
            </a:r>
          </a:p>
          <a:p>
            <a:r>
              <a:rPr lang="en-US" smtClean="0"/>
              <a:t>Time and Distance</a:t>
            </a:r>
          </a:p>
          <a:p>
            <a:r>
              <a:rPr lang="en-US" smtClean="0"/>
              <a:t>Transition Workload</a:t>
            </a:r>
          </a:p>
          <a:p>
            <a:r>
              <a:rPr lang="en-US" smtClean="0"/>
              <a:t>Public Perception</a:t>
            </a:r>
          </a:p>
          <a:p>
            <a:r>
              <a:rPr lang="en-US" smtClean="0"/>
              <a:t>Local Identity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– Part Process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uzzle2"/>
          <p:cNvSpPr>
            <a:spLocks noEditPoints="1" noChangeArrowheads="1"/>
          </p:cNvSpPr>
          <p:nvPr/>
        </p:nvSpPr>
        <p:spPr bwMode="auto">
          <a:xfrm>
            <a:off x="304800" y="3505200"/>
            <a:ext cx="3108325" cy="2590800"/>
          </a:xfrm>
          <a:custGeom>
            <a:avLst/>
            <a:gdLst>
              <a:gd name="T0" fmla="*/ 1583 w 21600"/>
              <a:gd name="T1" fmla="*/ 1489487 h 21600"/>
              <a:gd name="T2" fmla="*/ 604684 w 21600"/>
              <a:gd name="T3" fmla="*/ 2354627 h 21600"/>
              <a:gd name="T4" fmla="*/ 1496601 w 21600"/>
              <a:gd name="T5" fmla="*/ 1547682 h 21600"/>
              <a:gd name="T6" fmla="*/ 2420608 w 21600"/>
              <a:gd name="T7" fmla="*/ 2357854 h 21600"/>
              <a:gd name="T8" fmla="*/ 3108325 w 21600"/>
              <a:gd name="T9" fmla="*/ 1678315 h 21600"/>
              <a:gd name="T10" fmla="*/ 2430394 w 21600"/>
              <a:gd name="T11" fmla="*/ 638590 h 21600"/>
              <a:gd name="T12" fmla="*/ 1554163 w 21600"/>
              <a:gd name="T13" fmla="*/ 3116 h 21600"/>
              <a:gd name="T14" fmla="*/ 604684 w 21600"/>
              <a:gd name="T15" fmla="*/ 65583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388 w 21600"/>
              <a:gd name="T25" fmla="*/ 6742 h 21600"/>
              <a:gd name="T26" fmla="*/ 16177 w 21600"/>
              <a:gd name="T27" fmla="*/ 2044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Baseline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Evaluation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Puzzle3"/>
          <p:cNvSpPr>
            <a:spLocks noEditPoints="1" noChangeArrowheads="1"/>
          </p:cNvSpPr>
          <p:nvPr/>
        </p:nvSpPr>
        <p:spPr bwMode="auto">
          <a:xfrm>
            <a:off x="3651250" y="2997200"/>
            <a:ext cx="1946275" cy="2641600"/>
          </a:xfrm>
          <a:custGeom>
            <a:avLst/>
            <a:gdLst>
              <a:gd name="T0" fmla="*/ 936284 w 21600"/>
              <a:gd name="T1" fmla="*/ 1933015 h 21600"/>
              <a:gd name="T2" fmla="*/ 1851755 w 21600"/>
              <a:gd name="T3" fmla="*/ 2578984 h 21600"/>
              <a:gd name="T4" fmla="*/ 1187588 w 21600"/>
              <a:gd name="T5" fmla="*/ 1687811 h 21600"/>
              <a:gd name="T6" fmla="*/ 1851755 w 21600"/>
              <a:gd name="T7" fmla="*/ 859131 h 21600"/>
              <a:gd name="T8" fmla="*/ 946106 w 21600"/>
              <a:gd name="T9" fmla="*/ 6359 h 21600"/>
              <a:gd name="T10" fmla="*/ 62353 w 21600"/>
              <a:gd name="T11" fmla="*/ 831859 h 21600"/>
              <a:gd name="T12" fmla="*/ 726609 w 21600"/>
              <a:gd name="T13" fmla="*/ 1654180 h 21600"/>
              <a:gd name="T14" fmla="*/ 62353 w 21600"/>
              <a:gd name="T15" fmla="*/ 257898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273 w 21600"/>
              <a:gd name="T25" fmla="*/ 7719 h 21600"/>
              <a:gd name="T26" fmla="*/ 19149 w 21600"/>
              <a:gd name="T27" fmla="*/ 202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Feasibility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Puzzle4"/>
          <p:cNvSpPr>
            <a:spLocks noEditPoints="1" noChangeArrowheads="1"/>
          </p:cNvSpPr>
          <p:nvPr/>
        </p:nvSpPr>
        <p:spPr bwMode="auto">
          <a:xfrm rot="5670466">
            <a:off x="6464019" y="4091202"/>
            <a:ext cx="1892300" cy="3098800"/>
          </a:xfrm>
          <a:custGeom>
            <a:avLst/>
            <a:gdLst>
              <a:gd name="T0" fmla="*/ 727747 w 21600"/>
              <a:gd name="T1" fmla="*/ 1663166 h 21600"/>
              <a:gd name="T2" fmla="*/ 39686 w 21600"/>
              <a:gd name="T3" fmla="*/ 2429976 h 21600"/>
              <a:gd name="T4" fmla="*/ 1007475 w 21600"/>
              <a:gd name="T5" fmla="*/ 3098800 h 21600"/>
              <a:gd name="T6" fmla="*/ 1832728 w 21600"/>
              <a:gd name="T7" fmla="*/ 2403148 h 21600"/>
              <a:gd name="T8" fmla="*/ 1224038 w 21600"/>
              <a:gd name="T9" fmla="*/ 1562025 h 21600"/>
              <a:gd name="T10" fmla="*/ 1842627 w 21600"/>
              <a:gd name="T11" fmla="*/ 676571 h 21600"/>
              <a:gd name="T12" fmla="*/ 972607 w 21600"/>
              <a:gd name="T13" fmla="*/ 1578 h 21600"/>
              <a:gd name="T14" fmla="*/ 39686 w 21600"/>
              <a:gd name="T15" fmla="*/ 67657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76 w 21600"/>
              <a:gd name="T25" fmla="*/ 5664 h 21600"/>
              <a:gd name="T26" fmla="*/ 20203 w 21600"/>
              <a:gd name="T27" fmla="*/ 1598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Implementation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1600200"/>
            <a:ext cx="8229600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n w="18415" cmpd="sng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Transformational Leadership</a:t>
            </a:r>
            <a:endParaRPr lang="en-US" sz="4400" dirty="0">
              <a:ln w="18415" cmpd="sng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2971800"/>
            <a:ext cx="1143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4572000"/>
            <a:ext cx="990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4572000"/>
            <a:ext cx="1371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5237" name="Picture 4" descr="C:\Users\bbostock\Desktop\Reid Presentation\circl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179638"/>
            <a:ext cx="48006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Personal Side of It All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895600"/>
            <a:ext cx="8229600" cy="3001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Not whether or not we will have anything happen to us but  </a:t>
            </a:r>
            <a:r>
              <a:rPr lang="en-US" u="sng" dirty="0" smtClean="0"/>
              <a:t>WHAT WILL HAPPEN</a:t>
            </a:r>
            <a:r>
              <a:rPr lang="en-US" dirty="0" smtClean="0"/>
              <a:t>?</a:t>
            </a:r>
          </a:p>
          <a:p>
            <a:pPr lvl="1" fontAlgn="auto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		        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Everyone</a:t>
            </a:r>
            <a:r>
              <a:rPr lang="en-US" sz="3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has a story!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6868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Our First Reaction to Adversity ?</a:t>
            </a:r>
          </a:p>
        </p:txBody>
      </p:sp>
      <p:sp>
        <p:nvSpPr>
          <p:cNvPr id="993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mtClean="0"/>
              <a:t>Why me?</a:t>
            </a:r>
          </a:p>
          <a:p>
            <a:pPr lvl="1"/>
            <a:r>
              <a:rPr lang="en-US" smtClean="0"/>
              <a:t>What if?</a:t>
            </a:r>
          </a:p>
          <a:p>
            <a:pPr lvl="1"/>
            <a:r>
              <a:rPr lang="en-US" smtClean="0"/>
              <a:t>It isn’t fair!</a:t>
            </a:r>
          </a:p>
          <a:p>
            <a:pPr lvl="1"/>
            <a:r>
              <a:rPr lang="en-US" smtClean="0"/>
              <a:t>It can’t be true!</a:t>
            </a:r>
          </a:p>
          <a:p>
            <a:pPr lvl="1"/>
            <a:r>
              <a:rPr lang="en-US" smtClean="0"/>
              <a:t>What did I do to deserve this?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22225" y="1524000"/>
            <a:ext cx="8991600" cy="914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 Projecting 2012 Budget Shortfalls</a:t>
            </a:r>
            <a:endParaRPr lang="en-US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76400" y="2400300"/>
            <a:ext cx="5895975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219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People Deal With Adversity: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354" name="Rectangle 3"/>
          <p:cNvSpPr>
            <a:spLocks noGrp="1"/>
          </p:cNvSpPr>
          <p:nvPr>
            <p:ph type="body"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lvl="1"/>
            <a:r>
              <a:rPr lang="en-US" sz="2400" smtClean="0"/>
              <a:t>Frontal attack</a:t>
            </a:r>
          </a:p>
          <a:p>
            <a:pPr lvl="1"/>
            <a:r>
              <a:rPr lang="en-US" sz="2400" smtClean="0"/>
              <a:t>Ignore it or shut down</a:t>
            </a:r>
          </a:p>
          <a:p>
            <a:pPr lvl="1"/>
            <a:r>
              <a:rPr lang="en-US" sz="2400" smtClean="0"/>
              <a:t>Delegate the responsibility for it</a:t>
            </a:r>
          </a:p>
          <a:p>
            <a:pPr lvl="1"/>
            <a:r>
              <a:rPr lang="en-US" sz="2400" smtClean="0"/>
              <a:t>Disown it</a:t>
            </a:r>
          </a:p>
          <a:p>
            <a:pPr lvl="1"/>
            <a:r>
              <a:rPr lang="en-US" sz="2400" smtClean="0"/>
              <a:t>Approach it in a logical manner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752600"/>
            <a:ext cx="8763000" cy="838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Transition… sometimes it’s not much fun!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66800" y="3124200"/>
            <a:ext cx="7693025" cy="30480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   Normally we “cope” by moving through 6 steps: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Shock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Denial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Guilt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Anger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Acknowledgement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Acceptance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4478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what do we do first…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819400"/>
            <a:ext cx="8229600" cy="3733800"/>
          </a:xfrm>
        </p:spPr>
        <p:txBody>
          <a:bodyPr/>
          <a:lstStyle/>
          <a:p>
            <a:r>
              <a:rPr lang="en-US" sz="2800" smtClean="0"/>
              <a:t>Take pause</a:t>
            </a:r>
          </a:p>
          <a:p>
            <a:r>
              <a:rPr lang="en-US" sz="2800" smtClean="0"/>
              <a:t>Take a step back (objective view if possible)</a:t>
            </a:r>
          </a:p>
          <a:p>
            <a:r>
              <a:rPr lang="en-US" sz="2800" smtClean="0"/>
              <a:t>Buy some time (avoid emotional response)</a:t>
            </a:r>
          </a:p>
          <a:p>
            <a:r>
              <a:rPr lang="en-US" sz="2800" smtClean="0"/>
              <a:t>Assess the situation (size up)</a:t>
            </a:r>
          </a:p>
          <a:p>
            <a:r>
              <a:rPr lang="en-US" sz="2800" smtClean="0"/>
              <a:t>Understand yourself (your style)</a:t>
            </a:r>
          </a:p>
          <a:p>
            <a:r>
              <a:rPr lang="en-US" sz="2800" smtClean="0"/>
              <a:t>Seek advise (others who have experience)</a:t>
            </a:r>
          </a:p>
          <a:p>
            <a:r>
              <a:rPr lang="en-US" sz="2800" smtClean="0"/>
              <a:t>Develop a plan (not only for you but for others)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2488" y="1600200"/>
            <a:ext cx="7834312" cy="106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mental part of it ….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43000" y="2895600"/>
            <a:ext cx="4416425" cy="30480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600" b="1" dirty="0" smtClean="0"/>
              <a:t>	 Question…..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600" b="1" dirty="0" smtClean="0"/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   Why is it that some people respond so well to difficult situations and others don’t? 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	Why do some people seem to cope and some don’t?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b="1" dirty="0" smtClean="0"/>
          </a:p>
        </p:txBody>
      </p:sp>
      <p:pic>
        <p:nvPicPr>
          <p:cNvPr id="105475" name="Picture 4" descr="CAEBWD2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6938" y="3276600"/>
            <a:ext cx="232886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2488" y="1371600"/>
            <a:ext cx="7834312" cy="1219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know: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8163" y="2667000"/>
            <a:ext cx="4872037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b="1" smtClean="0"/>
              <a:t>    </a:t>
            </a:r>
            <a:r>
              <a:rPr lang="en-US" sz="2800" smtClean="0"/>
              <a:t>Optimists were the first prisoners of war to die in Vietnam.  (as a group they always anticipate the best possible outcome)</a:t>
            </a:r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b="1" smtClean="0"/>
              <a:t> </a:t>
            </a:r>
            <a:r>
              <a:rPr lang="en-US" sz="2800" u="sng" smtClean="0"/>
              <a:t>They died of broken hearts.</a:t>
            </a:r>
          </a:p>
        </p:txBody>
      </p:sp>
      <p:pic>
        <p:nvPicPr>
          <p:cNvPr id="107523" name="Picture 4" descr="Vie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930900" y="3756025"/>
            <a:ext cx="2527300" cy="1577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752600"/>
            <a:ext cx="76962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And….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743200"/>
            <a:ext cx="5380038" cy="3382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 smtClean="0"/>
              <a:t>	</a:t>
            </a:r>
            <a:r>
              <a:rPr lang="en-US" sz="2800" dirty="0" smtClean="0"/>
              <a:t>Pessimists were quick to die in the concentration camps (an inclination to emphasize adverse aspects, conditions, and possibilities, or to expect the worst possible outcome)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8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8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 smtClean="0"/>
              <a:t>	</a:t>
            </a:r>
            <a:r>
              <a:rPr lang="en-US" sz="2800" u="sng" dirty="0" smtClean="0"/>
              <a:t>They died from lack of hope.</a:t>
            </a:r>
          </a:p>
        </p:txBody>
      </p:sp>
      <p:pic>
        <p:nvPicPr>
          <p:cNvPr id="109571" name="Picture 4" descr="Concentration Ca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3788" y="3200400"/>
            <a:ext cx="24209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447800"/>
            <a:ext cx="8534400" cy="1295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who does well in adverse situations?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362200"/>
            <a:ext cx="4238625" cy="37639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en-US" b="1" u="sng" dirty="0" smtClean="0"/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/>
              <a:t>	</a:t>
            </a:r>
            <a:r>
              <a:rPr lang="en-US" u="sng" dirty="0" smtClean="0"/>
              <a:t>Resilient people.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en-US" u="sng" dirty="0" smtClean="0"/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	They were the survivors of the holocaust and they survived the Hanoi Hilton in Vietnam.</a:t>
            </a:r>
          </a:p>
        </p:txBody>
      </p:sp>
      <p:pic>
        <p:nvPicPr>
          <p:cNvPr id="111619" name="Picture 4" descr="Vietn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124200"/>
            <a:ext cx="32004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Resilient people…..</a:t>
            </a:r>
          </a:p>
        </p:txBody>
      </p:sp>
      <p:sp>
        <p:nvSpPr>
          <p:cNvPr id="11366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66800" y="2209800"/>
            <a:ext cx="7772400" cy="2590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smtClean="0"/>
              <a:t>	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   Have down to earth views (hard-nosed realism) of their circumstance.</a:t>
            </a:r>
          </a:p>
          <a:p>
            <a:pPr>
              <a:buFont typeface="Arial" charset="0"/>
              <a:buNone/>
            </a:pPr>
            <a:endParaRPr lang="en-US" smtClean="0">
              <a:solidFill>
                <a:srgbClr val="000099"/>
              </a:solidFill>
            </a:endParaRPr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3738" y="1676400"/>
            <a:ext cx="7993062" cy="838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 Were Soldiers”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828800"/>
            <a:ext cx="4483100" cy="3786188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z="2800" b="1" smtClean="0"/>
          </a:p>
          <a:p>
            <a:pPr>
              <a:buFont typeface="Arial" charset="0"/>
              <a:buNone/>
            </a:pPr>
            <a:endParaRPr lang="en-US" sz="2400" b="1" smtClean="0"/>
          </a:p>
          <a:p>
            <a:pPr>
              <a:buFont typeface="Arial" charset="0"/>
              <a:buNone/>
            </a:pPr>
            <a:r>
              <a:rPr lang="en-US" sz="2400" b="1" smtClean="0"/>
              <a:t>	</a:t>
            </a:r>
            <a:r>
              <a:rPr lang="en-US" sz="2800" smtClean="0"/>
              <a:t>“Are we going to die? … </a:t>
            </a:r>
          </a:p>
          <a:p>
            <a:pPr>
              <a:buFont typeface="Arial" charset="0"/>
              <a:buNone/>
            </a:pPr>
            <a:endParaRPr lang="en-US" sz="2800" smtClean="0"/>
          </a:p>
          <a:p>
            <a:pPr>
              <a:buFont typeface="Arial" charset="0"/>
              <a:buNone/>
            </a:pPr>
            <a:r>
              <a:rPr lang="en-US" sz="2800" smtClean="0"/>
              <a:t>“They will come get us in the morning!”</a:t>
            </a:r>
          </a:p>
        </p:txBody>
      </p:sp>
      <p:pic>
        <p:nvPicPr>
          <p:cNvPr id="115715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2882900"/>
            <a:ext cx="3276600" cy="2551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3113" y="1524000"/>
            <a:ext cx="7913687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Resilient people …..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66800" y="2743200"/>
            <a:ext cx="7772400" cy="46482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Are aware of the gravity of their situation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They look beyond their situation to a meaningful future (example Vietnam War prisoners)</a:t>
            </a:r>
          </a:p>
          <a:p>
            <a:pPr lvl="1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	Write a book about torture</a:t>
            </a:r>
          </a:p>
          <a:p>
            <a:pPr lvl="1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	Be a great golfer</a:t>
            </a:r>
          </a:p>
          <a:p>
            <a:pPr lvl="1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	Be with family</a:t>
            </a:r>
          </a:p>
          <a:p>
            <a:pPr lvl="1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	Climb a mountain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They understand the need to set the future vision – especially during transition</a:t>
            </a:r>
          </a:p>
          <a:p>
            <a:pPr lvl="1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	</a:t>
            </a:r>
          </a:p>
          <a:p>
            <a:pPr lvl="1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								</a:t>
            </a:r>
          </a:p>
          <a:p>
            <a:pPr lvl="1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						</a:t>
            </a:r>
          </a:p>
          <a:p>
            <a:pPr lvl="1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League of Cities Survey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Largest </a:t>
            </a:r>
            <a:r>
              <a:rPr lang="en-US" dirty="0"/>
              <a:t>spending cuts in the 25-year history of the survey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87% of </a:t>
            </a:r>
            <a:r>
              <a:rPr lang="en-US" dirty="0" smtClean="0"/>
              <a:t>finance </a:t>
            </a:r>
            <a:r>
              <a:rPr lang="en-US" dirty="0"/>
              <a:t>officers </a:t>
            </a:r>
            <a:r>
              <a:rPr lang="en-US" dirty="0" smtClean="0"/>
              <a:t>reporting cities are </a:t>
            </a:r>
            <a:r>
              <a:rPr lang="en-US" dirty="0"/>
              <a:t>worse off than 2009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NLC president: </a:t>
            </a:r>
            <a:r>
              <a:rPr lang="en-US" dirty="0" smtClean="0"/>
              <a:t>“The </a:t>
            </a:r>
            <a:r>
              <a:rPr lang="en-US" dirty="0"/>
              <a:t>easy cuts are gone</a:t>
            </a:r>
            <a:r>
              <a:rPr lang="en-US" dirty="0" smtClean="0"/>
              <a:t>.”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25% of cities </a:t>
            </a:r>
            <a:r>
              <a:rPr lang="en-US" dirty="0" smtClean="0"/>
              <a:t>reportedly cutting </a:t>
            </a:r>
            <a:r>
              <a:rPr lang="en-US" dirty="0"/>
              <a:t>back further on public </a:t>
            </a:r>
            <a:r>
              <a:rPr lang="en-US" dirty="0" smtClean="0"/>
              <a:t>safety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Making </a:t>
            </a:r>
            <a:r>
              <a:rPr lang="en-US" dirty="0"/>
              <a:t>deeper cuts </a:t>
            </a:r>
            <a:r>
              <a:rPr lang="en-US" dirty="0" smtClean="0"/>
              <a:t>to services is usually </a:t>
            </a:r>
            <a:r>
              <a:rPr lang="en-US" dirty="0"/>
              <a:t>seen as  </a:t>
            </a:r>
            <a:r>
              <a:rPr lang="en-US" dirty="0" smtClean="0"/>
              <a:t>a last resort effort.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Resilience is not a trait you have or don’t have…</a:t>
            </a:r>
          </a:p>
        </p:txBody>
      </p:sp>
      <p:sp>
        <p:nvSpPr>
          <p:cNvPr id="11981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590800"/>
            <a:ext cx="3770313" cy="3733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smtClean="0"/>
              <a:t>It involves</a:t>
            </a:r>
          </a:p>
          <a:p>
            <a:pPr lvl="1"/>
            <a:r>
              <a:rPr lang="en-US" sz="2400" smtClean="0"/>
              <a:t>Behaviors</a:t>
            </a:r>
          </a:p>
          <a:p>
            <a:pPr lvl="1"/>
            <a:r>
              <a:rPr lang="en-US" sz="2400" smtClean="0"/>
              <a:t>Thoughts</a:t>
            </a:r>
          </a:p>
          <a:p>
            <a:pPr lvl="1"/>
            <a:r>
              <a:rPr lang="en-US" sz="2400" smtClean="0"/>
              <a:t>Actions</a:t>
            </a:r>
          </a:p>
          <a:p>
            <a:endParaRPr lang="en-US" sz="2400" smtClean="0"/>
          </a:p>
          <a:p>
            <a:pPr>
              <a:buFont typeface="Arial" charset="0"/>
              <a:buNone/>
            </a:pPr>
            <a:r>
              <a:rPr lang="en-US" sz="2400" smtClean="0"/>
              <a:t>	That </a:t>
            </a:r>
            <a:r>
              <a:rPr lang="en-US" sz="2400" u="sng" smtClean="0"/>
              <a:t>can</a:t>
            </a:r>
            <a:r>
              <a:rPr lang="en-US" sz="2400" smtClean="0"/>
              <a:t> be learned and developed.</a:t>
            </a:r>
          </a:p>
        </p:txBody>
      </p:sp>
      <p:pic>
        <p:nvPicPr>
          <p:cNvPr id="119811" name="Picture 14"/>
          <p:cNvPicPr>
            <a:picLocks noChangeAspect="1" noChangeArrowheads="1"/>
          </p:cNvPicPr>
          <p:nvPr/>
        </p:nvPicPr>
        <p:blipFill>
          <a:blip r:embed="rId3"/>
          <a:srcRect l="32556" t="24561" r="27515" b="35602"/>
          <a:stretch>
            <a:fillRect/>
          </a:stretch>
        </p:blipFill>
        <p:spPr bwMode="auto">
          <a:xfrm>
            <a:off x="5410200" y="2716213"/>
            <a:ext cx="30480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Becoming a resilient person…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66800" y="2514600"/>
            <a:ext cx="7693025" cy="3733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Understand the constancy of change and transition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Focus on your visions, goals, and outcomes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Be responsible for yourself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Surround yourself with good people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Seek professional help – communicate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Quantify the situation or circumstance be careful of intuition (emotions are involved)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also may need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3124200"/>
            <a:ext cx="5788025" cy="3001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smtClean="0"/>
              <a:t>	</a:t>
            </a:r>
            <a:r>
              <a:rPr lang="en-US" sz="2800" smtClean="0"/>
              <a:t>“A spirit, resolution, or tenacity to do what needs to be done even when one knows his own well being may be at risk; an unwillingness to admit defeat.”</a:t>
            </a:r>
          </a:p>
        </p:txBody>
      </p:sp>
      <p:pic>
        <p:nvPicPr>
          <p:cNvPr id="123907" name="Picture 4" descr="Al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124200"/>
            <a:ext cx="25336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Keys to success</a:t>
            </a:r>
          </a:p>
        </p:txBody>
      </p:sp>
      <p:sp>
        <p:nvSpPr>
          <p:cNvPr id="12595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800" smtClean="0"/>
              <a:t>Study leadership</a:t>
            </a:r>
          </a:p>
          <a:p>
            <a:r>
              <a:rPr lang="en-US" sz="2800" smtClean="0"/>
              <a:t>Know your strengths and weaknesses</a:t>
            </a:r>
          </a:p>
          <a:p>
            <a:pPr lvl="1">
              <a:buFont typeface="Arial" charset="0"/>
              <a:buNone/>
            </a:pPr>
            <a:r>
              <a:rPr lang="en-US" sz="2400" smtClean="0"/>
              <a:t>	(Surround yourself accordingly)</a:t>
            </a:r>
          </a:p>
          <a:p>
            <a:r>
              <a:rPr lang="en-US" sz="2800" smtClean="0"/>
              <a:t>Learn and utilize leadership skills</a:t>
            </a:r>
          </a:p>
          <a:p>
            <a:r>
              <a:rPr lang="en-US" sz="2800" smtClean="0"/>
              <a:t>Recognize the reality of your situation</a:t>
            </a:r>
          </a:p>
          <a:p>
            <a:r>
              <a:rPr lang="en-US" sz="2800" smtClean="0"/>
              <a:t>Draw on experience (yours and others)</a:t>
            </a:r>
          </a:p>
          <a:p>
            <a:r>
              <a:rPr lang="en-US" sz="2800" smtClean="0"/>
              <a:t>Set a direction and establish a plan</a:t>
            </a:r>
          </a:p>
          <a:p>
            <a:r>
              <a:rPr lang="en-US" sz="2800" smtClean="0"/>
              <a:t>Embrace change and technology</a:t>
            </a:r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Keys to success continued…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819400"/>
            <a:ext cx="8229600" cy="33067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Celebrate small successes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Believe in the future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Appreciate the good around you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Understand yourself and your needs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Be positive, surround yourself with positive people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Set meaningful goals (have a purpose to get up in the morning)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would leave you with these quotes: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2590800"/>
            <a:ext cx="8229600" cy="45720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“It’s not so important as to what happens to us (things </a:t>
            </a:r>
            <a:r>
              <a:rPr lang="en-US" sz="2000" u="sng" dirty="0" smtClean="0"/>
              <a:t>WILL</a:t>
            </a:r>
            <a:r>
              <a:rPr lang="en-US" sz="2000" dirty="0" smtClean="0"/>
              <a:t> happen to us) as it is what we do about it.”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0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“There is no higher calling than human service.  To work</a:t>
            </a:r>
            <a:r>
              <a:rPr lang="en-US" sz="1600" dirty="0" smtClean="0"/>
              <a:t> </a:t>
            </a:r>
            <a:r>
              <a:rPr lang="en-US" sz="2000" dirty="0" smtClean="0"/>
              <a:t>for the common good of mankind is the greatest creed known.”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0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16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16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Oliver Wendell Holmes once said….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0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 “What lies ahead, nor what lies behind,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     is important… when compared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     to what lies within”.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0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1600" b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800" b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800" b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800" b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800" b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800" b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800" b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800" b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800" b="1" dirty="0" smtClean="0"/>
              <a:t>		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600" b="1" dirty="0" smtClean="0"/>
              <a:t>      </a:t>
            </a:r>
          </a:p>
        </p:txBody>
      </p:sp>
      <p:pic>
        <p:nvPicPr>
          <p:cNvPr id="130051" name="Picture 4" descr="wtc-survivor-rushe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562600" y="3810000"/>
            <a:ext cx="2971800" cy="203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Threat – Public Backlash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Citizen support for public safety is waning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They are apathetic to </a:t>
            </a:r>
            <a:r>
              <a:rPr lang="en-US" dirty="0"/>
              <a:t>cuts in service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Angry </a:t>
            </a:r>
            <a:r>
              <a:rPr lang="en-US" dirty="0"/>
              <a:t>when something goes wrong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Firefighter pay/benefits/pensions/work schedules are being framed as part of what is wrong with government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Jealousy is a strong emotion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1" descr="firefighters5.png"/>
          <p:cNvPicPr>
            <a:picLocks noChangeAspect="1"/>
          </p:cNvPicPr>
          <p:nvPr/>
        </p:nvPicPr>
        <p:blipFill>
          <a:blip r:embed="rId3"/>
          <a:srcRect b="20328"/>
          <a:stretch>
            <a:fillRect/>
          </a:stretch>
        </p:blipFill>
        <p:spPr bwMode="auto">
          <a:xfrm>
            <a:off x="3887788" y="2286000"/>
            <a:ext cx="7313612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457200" y="2514600"/>
            <a:ext cx="5562600" cy="26670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Calibri"/>
              </a:rPr>
              <a:t>Oxymoron?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Insanity: </a:t>
            </a:r>
            <a:r>
              <a:rPr lang="en-US" sz="2800" dirty="0">
                <a:ln w="18415" cmpd="sng">
                  <a:noFill/>
                  <a:prstDash val="solid"/>
                </a:ln>
              </a:rPr>
              <a:t>doing the same thing over and over again and expecting different results …</a:t>
            </a:r>
            <a:endParaRPr lang="en-US" sz="2800" b="1" dirty="0">
              <a:latin typeface="Calibri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Future Fire Service</a:t>
            </a:r>
            <a:endParaRPr lang="en-US" dirty="0">
              <a:ln w="18415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763000" cy="4114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400" smtClean="0"/>
              <a:t>1. Escalating demands for non-fire services drawing departments away from their core mission</a:t>
            </a:r>
          </a:p>
          <a:p>
            <a:pPr marL="0" indent="0">
              <a:buFont typeface="Arial" charset="0"/>
              <a:buNone/>
            </a:pPr>
            <a:r>
              <a:rPr lang="en-US" sz="2400" smtClean="0"/>
              <a:t>2. Mandates without money to effectively provide services</a:t>
            </a:r>
          </a:p>
          <a:p>
            <a:pPr marL="0" indent="0">
              <a:buFont typeface="Arial" charset="0"/>
              <a:buNone/>
            </a:pPr>
            <a:r>
              <a:rPr lang="en-US" sz="2400" smtClean="0"/>
              <a:t>3. Static structures and inefficient government systems </a:t>
            </a:r>
          </a:p>
          <a:p>
            <a:pPr marL="0" indent="0">
              <a:buFont typeface="Arial" charset="0"/>
              <a:buNone/>
            </a:pPr>
            <a:r>
              <a:rPr lang="en-US" sz="2400" smtClean="0"/>
              <a:t>4. Pressure to accelerate use of technology to improve efficiency</a:t>
            </a:r>
          </a:p>
          <a:p>
            <a:pPr marL="0" indent="0">
              <a:buFont typeface="Arial" charset="0"/>
              <a:buNone/>
            </a:pPr>
            <a:r>
              <a:rPr lang="en-US" sz="2400" smtClean="0"/>
              <a:t>5. Pressure for regional service delivery and multi-jurisdictional problem solving</a:t>
            </a:r>
          </a:p>
          <a:p>
            <a:pPr marL="0" indent="0">
              <a:buFont typeface="Arial" charset="0"/>
              <a:buNone/>
            </a:pPr>
            <a:r>
              <a:rPr lang="en-US" sz="2400" smtClean="0"/>
              <a:t>6. Revenue sources (taxation) is still based upon an old economy</a:t>
            </a:r>
          </a:p>
          <a:p>
            <a:pPr marL="0" indent="0">
              <a:buFont typeface="Arial" charset="0"/>
              <a:buNone/>
            </a:pPr>
            <a:r>
              <a:rPr lang="en-US" sz="2400" smtClean="0"/>
              <a:t>7. Dealing with citizen mistrust who lack basic civic knowledge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600200"/>
            <a:ext cx="8229600" cy="9144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Seven challenges we face </a:t>
            </a:r>
            <a:endParaRPr lang="en-US" sz="3600" dirty="0">
              <a:ln w="18415" cmpd="sng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3ADC6D2499924E8030B64086CE7C70" ma:contentTypeVersion="2" ma:contentTypeDescription="Create a new document." ma:contentTypeScope="" ma:versionID="6312b8405e28f2bb83ade1de4192acd9">
  <xsd:schema xmlns:xsd="http://www.w3.org/2001/XMLSchema" xmlns:xs="http://www.w3.org/2001/XMLSchema" xmlns:p="http://schemas.microsoft.com/office/2006/metadata/properties" xmlns:ns2="c039890d-12b4-4008-be5e-b12a245eb381" targetNamespace="http://schemas.microsoft.com/office/2006/metadata/properties" ma:root="true" ma:fieldsID="3f3e4a7bf08677b3b0bdcde4b4d1c5fe" ns2:_="">
    <xsd:import namespace="c039890d-12b4-4008-be5e-b12a245eb381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Cata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39890d-12b4-4008-be5e-b12a245eb381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Note">
          <xsd:maxLength value="255"/>
        </xsd:restriction>
      </xsd:simpleType>
    </xsd:element>
    <xsd:element name="Catagory" ma:index="9" nillable="true" ma:displayName="Catagory" ma:default="Investigation" ma:format="Dropdown" ma:internalName="Catagory">
      <xsd:simpleType>
        <xsd:restriction base="dms:Choice">
          <xsd:enumeration value="Investigation"/>
          <xsd:enumeration value="Public Fire Educators"/>
          <xsd:enumeration value="WSAFM Association Documents"/>
          <xsd:enumeration value="Fire Prevention Institute Resources"/>
          <xsd:enumeration value="Sprinkler Resourc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c039890d-12b4-4008-be5e-b12a245eb381" xsi:nil="true"/>
    <Catagory xmlns="c039890d-12b4-4008-be5e-b12a245eb381">Fire Prevention Institute Resources</Catagory>
  </documentManagement>
</p:properties>
</file>

<file path=customXml/itemProps1.xml><?xml version="1.0" encoding="utf-8"?>
<ds:datastoreItem xmlns:ds="http://schemas.openxmlformats.org/officeDocument/2006/customXml" ds:itemID="{B998AB60-CD8D-46CA-BF4A-45F88D1F8DBD}"/>
</file>

<file path=customXml/itemProps2.xml><?xml version="1.0" encoding="utf-8"?>
<ds:datastoreItem xmlns:ds="http://schemas.openxmlformats.org/officeDocument/2006/customXml" ds:itemID="{FF46D7CF-6F9A-4FBC-8A61-017CF3C4829A}"/>
</file>

<file path=customXml/itemProps3.xml><?xml version="1.0" encoding="utf-8"?>
<ds:datastoreItem xmlns:ds="http://schemas.openxmlformats.org/officeDocument/2006/customXml" ds:itemID="{9EE2646D-A8AE-4149-8F17-56F65BE3543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1697</Words>
  <Application>Microsoft Office PowerPoint</Application>
  <PresentationFormat>On-screen Show (4:3)</PresentationFormat>
  <Paragraphs>462</Paragraphs>
  <Slides>65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Calibri</vt:lpstr>
      <vt:lpstr>Office Theme</vt:lpstr>
      <vt:lpstr>Office Theme</vt:lpstr>
      <vt:lpstr>“The New Now”  by: Jack W. Snook, ESCI </vt:lpstr>
      <vt:lpstr>What Happened Out There?</vt:lpstr>
      <vt:lpstr>Good News The recession is officially over!</vt:lpstr>
      <vt:lpstr>Consumer Price Index</vt:lpstr>
      <vt:lpstr>States Projecting 2012 Budget Shortfalls</vt:lpstr>
      <vt:lpstr>National League of Cities Survey</vt:lpstr>
      <vt:lpstr>New Threat – Public Backlash</vt:lpstr>
      <vt:lpstr>Slide 8</vt:lpstr>
      <vt:lpstr>Slide 9</vt:lpstr>
      <vt:lpstr>Slide 10</vt:lpstr>
      <vt:lpstr>Slide 11</vt:lpstr>
      <vt:lpstr>Current Economic Environment</vt:lpstr>
      <vt:lpstr>Government Workforce Changes</vt:lpstr>
      <vt:lpstr>Typical Structural Deficit</vt:lpstr>
      <vt:lpstr>Increasing revenue won’t fix the deficit</vt:lpstr>
      <vt:lpstr>Budget cuts won’t fix a deficit long term</vt:lpstr>
      <vt:lpstr>Budget cuts + revenue increases don’t solve the problem</vt:lpstr>
      <vt:lpstr>Decreasing the growth of expenses fixes the problem</vt:lpstr>
      <vt:lpstr>Community Perception</vt:lpstr>
      <vt:lpstr>Performance Measurement</vt:lpstr>
      <vt:lpstr>Workload Management</vt:lpstr>
      <vt:lpstr>Workload Management</vt:lpstr>
      <vt:lpstr>Work Schedules</vt:lpstr>
      <vt:lpstr>Risk Management</vt:lpstr>
      <vt:lpstr>Innovations and Efficiencies</vt:lpstr>
      <vt:lpstr>Using Technology</vt:lpstr>
      <vt:lpstr>Organizational Efficiency</vt:lpstr>
      <vt:lpstr>Suppression vs. Prevention</vt:lpstr>
      <vt:lpstr>Suppression is sexy!  Prevention is boring!</vt:lpstr>
      <vt:lpstr>Focus on Outcomes, not Outputs:    Prevention and Education Focus</vt:lpstr>
      <vt:lpstr>EMS or No EMS</vt:lpstr>
      <vt:lpstr>NIST Staffing Study</vt:lpstr>
      <vt:lpstr>What drives the decisions?</vt:lpstr>
      <vt:lpstr>“If we always do what we’ve always done then we’ll always get what we’ve always gotten.”</vt:lpstr>
      <vt:lpstr>Community dollars are limited!  Should service providers be coordinating their efforts? </vt:lpstr>
      <vt:lpstr>One of your options………….. Cooperative Effort</vt:lpstr>
      <vt:lpstr>Cooperative Service Provision</vt:lpstr>
      <vt:lpstr>Why Consider Cooperative Services?</vt:lpstr>
      <vt:lpstr>Why Cooperative Services?</vt:lpstr>
      <vt:lpstr>Why Cooperative Services? (cont.)</vt:lpstr>
      <vt:lpstr>Why Cooperative Services?</vt:lpstr>
      <vt:lpstr>Added benefits….</vt:lpstr>
      <vt:lpstr>Cooperative Service Provision Considerations</vt:lpstr>
      <vt:lpstr>Cooperative Service Provision Considerations (cont.)</vt:lpstr>
      <vt:lpstr>Other Considerations</vt:lpstr>
      <vt:lpstr>Methodology Three – Part Process</vt:lpstr>
      <vt:lpstr>Slide 47</vt:lpstr>
      <vt:lpstr>The Personal Side of It All</vt:lpstr>
      <vt:lpstr>What’s Our First Reaction to Adversity ?</vt:lpstr>
      <vt:lpstr> How People Deal With Adversity: </vt:lpstr>
      <vt:lpstr>Transition… sometimes it’s not much fun!</vt:lpstr>
      <vt:lpstr>So what do we do first…</vt:lpstr>
      <vt:lpstr>The mental part of it ….</vt:lpstr>
      <vt:lpstr>We know:</vt:lpstr>
      <vt:lpstr>And….</vt:lpstr>
      <vt:lpstr>So who does well in adverse situations?</vt:lpstr>
      <vt:lpstr>Resilient people…..</vt:lpstr>
      <vt:lpstr>“We Were Soldiers”</vt:lpstr>
      <vt:lpstr>Resilient people …..</vt:lpstr>
      <vt:lpstr>Resilience is not a trait you have or don’t have…</vt:lpstr>
      <vt:lpstr>Becoming a resilient person…</vt:lpstr>
      <vt:lpstr>We also may need Courage:</vt:lpstr>
      <vt:lpstr>Keys to success</vt:lpstr>
      <vt:lpstr>Keys to success continued…</vt:lpstr>
      <vt:lpstr>I would leave you with these quotes:</vt:lpstr>
    </vt:vector>
  </TitlesOfParts>
  <Company>IAFC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Now 2011</dc:title>
  <dc:creator>Jason Nauman</dc:creator>
  <cp:keywords>Fire Rescue International</cp:keywords>
  <cp:lastModifiedBy>Frankie Richards</cp:lastModifiedBy>
  <cp:revision>43</cp:revision>
  <dcterms:created xsi:type="dcterms:W3CDTF">2009-09-24T13:34:25Z</dcterms:created>
  <dcterms:modified xsi:type="dcterms:W3CDTF">2011-10-06T18:45:32Z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0x010100B03ADC6D2499924E8030B64086CE7C70</vt:lpwstr>
  </property>
</Properties>
</file>