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35.xml" ContentType="application/vnd.openxmlformats-officedocument.presentationml.slide+xml"/>
  <Override PartName="/ppt/slides/slide34.xml" ContentType="application/vnd.openxmlformats-officedocument.presentationml.slide+xml"/>
  <Override PartName="/ppt/slides/slide33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56.xml" ContentType="application/vnd.openxmlformats-officedocument.presentationml.slide+xml"/>
  <Override PartName="/ppt/slides/slide55.xml" ContentType="application/vnd.openxmlformats-officedocument.presentationml.slide+xml"/>
  <Override PartName="/ppt/slides/slide54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25.xml" ContentType="application/vnd.openxmlformats-officedocument.presentationml.slide+xml"/>
  <Override PartName="/ppt/slides/slide36.xml" ContentType="application/vnd.openxmlformats-officedocument.presentationml.slide+xml"/>
  <Override PartName="/ppt/slides/slide23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slides/slide16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22.xml" ContentType="application/vnd.openxmlformats-officedocument.presentationml.slide+xml"/>
  <Override PartName="/ppt/slides/slide15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27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50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Slides/notesSlide41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40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43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7.xml" ContentType="application/vnd.openxmlformats-officedocument.presentationml.notesSlide+xml"/>
  <Override PartName="/ppt/slideLayouts/slideLayout7.xml" ContentType="application/vnd.openxmlformats-officedocument.presentationml.slideLayout+xml"/>
  <Override PartName="/ppt/notesSlides/notesSlide44.xml" ContentType="application/vnd.openxmlformats-officedocument.presentationml.notesSlide+xml"/>
  <Override PartName="/ppt/notesSlides/notesSlide46.xml" ContentType="application/vnd.openxmlformats-officedocument.presentationml.notesSlide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7"/>
  </p:notesMasterIdLst>
  <p:sldIdLst>
    <p:sldId id="310" r:id="rId2"/>
    <p:sldId id="287" r:id="rId3"/>
    <p:sldId id="272" r:id="rId4"/>
    <p:sldId id="273" r:id="rId5"/>
    <p:sldId id="274" r:id="rId6"/>
    <p:sldId id="275" r:id="rId7"/>
    <p:sldId id="276" r:id="rId8"/>
    <p:sldId id="296" r:id="rId9"/>
    <p:sldId id="297" r:id="rId10"/>
    <p:sldId id="298" r:id="rId11"/>
    <p:sldId id="302" r:id="rId12"/>
    <p:sldId id="299" r:id="rId13"/>
    <p:sldId id="290" r:id="rId14"/>
    <p:sldId id="278" r:id="rId15"/>
    <p:sldId id="280" r:id="rId16"/>
    <p:sldId id="281" r:id="rId17"/>
    <p:sldId id="282" r:id="rId18"/>
    <p:sldId id="285" r:id="rId19"/>
    <p:sldId id="294" r:id="rId20"/>
    <p:sldId id="260" r:id="rId21"/>
    <p:sldId id="307" r:id="rId22"/>
    <p:sldId id="261" r:id="rId23"/>
    <p:sldId id="262" r:id="rId24"/>
    <p:sldId id="263" r:id="rId25"/>
    <p:sldId id="312" r:id="rId26"/>
    <p:sldId id="264" r:id="rId27"/>
    <p:sldId id="306" r:id="rId28"/>
    <p:sldId id="266" r:id="rId29"/>
    <p:sldId id="308" r:id="rId30"/>
    <p:sldId id="316" r:id="rId31"/>
    <p:sldId id="267" r:id="rId32"/>
    <p:sldId id="268" r:id="rId33"/>
    <p:sldId id="292" r:id="rId34"/>
    <p:sldId id="300" r:id="rId35"/>
    <p:sldId id="317" r:id="rId36"/>
    <p:sldId id="319" r:id="rId37"/>
    <p:sldId id="322" r:id="rId38"/>
    <p:sldId id="323" r:id="rId39"/>
    <p:sldId id="326" r:id="rId40"/>
    <p:sldId id="327" r:id="rId41"/>
    <p:sldId id="329" r:id="rId42"/>
    <p:sldId id="331" r:id="rId43"/>
    <p:sldId id="332" r:id="rId44"/>
    <p:sldId id="334" r:id="rId45"/>
    <p:sldId id="333" r:id="rId46"/>
    <p:sldId id="335" r:id="rId47"/>
    <p:sldId id="301" r:id="rId48"/>
    <p:sldId id="336" r:id="rId49"/>
    <p:sldId id="338" r:id="rId50"/>
    <p:sldId id="339" r:id="rId51"/>
    <p:sldId id="340" r:id="rId52"/>
    <p:sldId id="341" r:id="rId53"/>
    <p:sldId id="343" r:id="rId54"/>
    <p:sldId id="344" r:id="rId55"/>
    <p:sldId id="345" r:id="rId56"/>
    <p:sldId id="346" r:id="rId57"/>
    <p:sldId id="348" r:id="rId58"/>
    <p:sldId id="349" r:id="rId59"/>
    <p:sldId id="350" r:id="rId60"/>
    <p:sldId id="351" r:id="rId61"/>
    <p:sldId id="352" r:id="rId62"/>
    <p:sldId id="353" r:id="rId63"/>
    <p:sldId id="354" r:id="rId64"/>
    <p:sldId id="355" r:id="rId65"/>
    <p:sldId id="358" r:id="rId6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546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customXml" Target="../customXml/item3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customXml" Target="../customXml/item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FD9EDD22-86D9-4991-9FAC-E747F7DD82AC}" type="datetimeFigureOut">
              <a:rPr lang="en-US"/>
              <a:pPr>
                <a:defRPr/>
              </a:pPr>
              <a:t>10/6/2011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3FF654B0-35C6-4AA8-8353-5CB127D515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169FCEE-EA22-4B76-83C6-6FF36B142485}" type="slidenum">
              <a:rPr lang="en-US">
                <a:solidFill>
                  <a:srgbClr val="000000"/>
                </a:solidFill>
              </a:rPr>
              <a:pPr/>
              <a:t>1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Rich</a:t>
            </a:r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F961D29-1D05-4FAC-BD72-D48A18BE5640}" type="slidenum">
              <a:rPr lang="en-US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Jack</a:t>
            </a:r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465FFFE-4AC8-4EF8-83F9-8BD72FF5AF62}" type="slidenum">
              <a:rPr lang="en-US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Jack</a:t>
            </a:r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CA56266-26AD-48A5-A677-7DDFA43BD790}" type="slidenum">
              <a:rPr lang="en-US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Jack</a:t>
            </a:r>
          </a:p>
        </p:txBody>
      </p:sp>
      <p:sp>
        <p:nvSpPr>
          <p:cNvPr id="399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9745EBB-00DF-4582-AA78-C54B28BEE0EB}" type="slidenum">
              <a:rPr lang="en-US">
                <a:solidFill>
                  <a:srgbClr val="000000"/>
                </a:solidFill>
              </a:rPr>
              <a:pPr/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Jack</a:t>
            </a:r>
          </a:p>
        </p:txBody>
      </p:sp>
      <p:sp>
        <p:nvSpPr>
          <p:cNvPr id="419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EFEA14A-9A41-4BC3-BAF5-EA5B730B6D29}" type="slidenum">
              <a:rPr lang="en-US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Jack</a:t>
            </a:r>
          </a:p>
        </p:txBody>
      </p:sp>
      <p:sp>
        <p:nvSpPr>
          <p:cNvPr id="440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0A71363-EDF7-48A5-A853-AC429473E567}" type="slidenum">
              <a:rPr lang="en-US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Jack</a:t>
            </a:r>
          </a:p>
        </p:txBody>
      </p:sp>
      <p:sp>
        <p:nvSpPr>
          <p:cNvPr id="460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6AAE8C2-A785-4F1E-8DFB-1236474C49FA}" type="slidenum">
              <a:rPr lang="en-US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Jack</a:t>
            </a:r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26194D6-10EC-46DB-B7D9-2DB03A368E10}" type="slidenum">
              <a:rPr lang="en-US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Jack</a:t>
            </a:r>
          </a:p>
        </p:txBody>
      </p:sp>
      <p:sp>
        <p:nvSpPr>
          <p:cNvPr id="501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4190FFC-CC85-4F4C-BC92-E16B201757EF}" type="slidenum">
              <a:rPr lang="en-US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Rich</a:t>
            </a:r>
          </a:p>
        </p:txBody>
      </p:sp>
      <p:sp>
        <p:nvSpPr>
          <p:cNvPr id="522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E967947-88EF-44EA-AD99-E34BC3DAB364}" type="slidenum">
              <a:rPr lang="en-US">
                <a:solidFill>
                  <a:srgbClr val="000000"/>
                </a:solidFill>
              </a:rPr>
              <a:pPr/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Jack</a:t>
            </a: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840C10-4843-4717-80BA-96AD177AC076}" type="slidenum">
              <a:rPr lang="en-US">
                <a:solidFill>
                  <a:srgbClr val="000000"/>
                </a:solidFill>
              </a:rPr>
              <a:pPr/>
              <a:t>2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Rich</a:t>
            </a:r>
          </a:p>
        </p:txBody>
      </p:sp>
      <p:sp>
        <p:nvSpPr>
          <p:cNvPr id="542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7938226-E652-48C4-8007-6EE715572DF6}" type="slidenum">
              <a:rPr lang="en-US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Rich</a:t>
            </a:r>
          </a:p>
        </p:txBody>
      </p:sp>
      <p:sp>
        <p:nvSpPr>
          <p:cNvPr id="563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915C41-599D-4F18-B1DD-4A1CA074ECBC}" type="slidenum">
              <a:rPr lang="en-US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Rich</a:t>
            </a:r>
          </a:p>
        </p:txBody>
      </p:sp>
      <p:sp>
        <p:nvSpPr>
          <p:cNvPr id="583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97045EE-B37D-4159-AAA8-4E798DC9FAF3}" type="slidenum">
              <a:rPr lang="en-US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Jack</a:t>
            </a:r>
          </a:p>
        </p:txBody>
      </p:sp>
      <p:sp>
        <p:nvSpPr>
          <p:cNvPr id="604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58BA586-4E35-4053-A5EF-26DB2B812BAB}" type="slidenum">
              <a:rPr lang="en-US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Jack</a:t>
            </a:r>
          </a:p>
        </p:txBody>
      </p:sp>
      <p:sp>
        <p:nvSpPr>
          <p:cNvPr id="624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E3CF020-4975-4B6D-B3E9-6312B7AD3DE9}" type="slidenum">
              <a:rPr lang="en-US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Jack</a:t>
            </a:r>
          </a:p>
        </p:txBody>
      </p:sp>
      <p:sp>
        <p:nvSpPr>
          <p:cNvPr id="655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5E592EC-4D72-42B5-8ADC-1E5497581E35}" type="slidenum">
              <a:rPr lang="en-US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Rich</a:t>
            </a:r>
          </a:p>
        </p:txBody>
      </p:sp>
      <p:sp>
        <p:nvSpPr>
          <p:cNvPr id="675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FC164BA-5304-480E-9C9C-685C2BEAE686}" type="slidenum">
              <a:rPr lang="en-US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Rich</a:t>
            </a:r>
          </a:p>
        </p:txBody>
      </p:sp>
      <p:sp>
        <p:nvSpPr>
          <p:cNvPr id="696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9C1A79A-3B28-402C-A242-DC8CC1349177}" type="slidenum">
              <a:rPr lang="en-US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Rich</a:t>
            </a:r>
          </a:p>
        </p:txBody>
      </p:sp>
      <p:sp>
        <p:nvSpPr>
          <p:cNvPr id="716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9893A95-1850-49CA-87DE-063302BA9938}" type="slidenum">
              <a:rPr lang="en-US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Rich</a:t>
            </a:r>
          </a:p>
        </p:txBody>
      </p:sp>
      <p:sp>
        <p:nvSpPr>
          <p:cNvPr id="747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6BACC25-4979-4887-978B-63C74AF82B49}" type="slidenum">
              <a:rPr lang="en-US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Jack</a:t>
            </a: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4F6379E-B749-43FC-B86A-911B181B17E1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Jack</a:t>
            </a:r>
          </a:p>
        </p:txBody>
      </p:sp>
      <p:sp>
        <p:nvSpPr>
          <p:cNvPr id="768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9CC816E-4BA9-4A11-A7FD-AA6B7B13FDCE}" type="slidenum">
              <a:rPr lang="en-US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Jack</a:t>
            </a:r>
          </a:p>
        </p:txBody>
      </p:sp>
      <p:sp>
        <p:nvSpPr>
          <p:cNvPr id="788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9DB8B6D-322C-4205-98D7-6E2E5A73CE2D}" type="slidenum">
              <a:rPr lang="en-US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Rich</a:t>
            </a:r>
          </a:p>
        </p:txBody>
      </p:sp>
      <p:sp>
        <p:nvSpPr>
          <p:cNvPr id="808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B23EB50-518F-41EF-A7E4-2824BE16B7E1}" type="slidenum">
              <a:rPr lang="en-US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839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D15606E-F155-4CED-A6F5-FA8BA1198B04}" type="slidenum">
              <a:rPr lang="en-US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Jack</a:t>
            </a:r>
          </a:p>
        </p:txBody>
      </p:sp>
      <p:sp>
        <p:nvSpPr>
          <p:cNvPr id="962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A0F2121-B385-4533-BE65-CF1BC814422A}" type="slidenum">
              <a:rPr lang="en-US"/>
              <a:pPr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FDD1894-A9DB-415C-9000-F0113D83D4BB}" type="slidenum">
              <a:rPr lang="en-US"/>
              <a:pPr/>
              <a:t>48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8B619F7-F0FE-4D5F-A853-5D1D20EE6A65}" type="slidenum">
              <a:rPr lang="en-US"/>
              <a:pPr/>
              <a:t>51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3BAB58E-4D5D-476E-87BB-4BAC17F4419F}" type="slidenum">
              <a:rPr lang="en-US"/>
              <a:pPr/>
              <a:t>52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AE7BA3A-4CB1-4DC4-9ED4-170048C9EECB}" type="slidenum">
              <a:rPr lang="en-US"/>
              <a:pPr/>
              <a:t>53</a:t>
            </a:fld>
            <a:endParaRPr lang="en-US"/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34A63BE-8A5D-4DB6-A978-65782AC15422}" type="slidenum">
              <a:rPr lang="en-US"/>
              <a:pPr/>
              <a:t>54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Jack</a:t>
            </a: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1F00DB7-5774-4E50-A7FF-FB75CBFFD370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813FA6B-90A3-4E51-9D3B-A97742B6BF15}" type="slidenum">
              <a:rPr lang="en-US"/>
              <a:pPr/>
              <a:t>55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A7534C8-9A01-44F1-B035-D5F2A3E3902C}" type="slidenum">
              <a:rPr lang="en-US"/>
              <a:pPr/>
              <a:t>56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542FFA8-1F9D-4A0D-91C2-E49A761A0667}" type="slidenum">
              <a:rPr lang="en-US"/>
              <a:pPr/>
              <a:t>57</a:t>
            </a:fld>
            <a:endParaRPr lang="en-US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F88FE00-8C6F-4101-8115-FBE50B41ACDB}" type="slidenum">
              <a:rPr lang="en-US"/>
              <a:pPr/>
              <a:t>58</a:t>
            </a:fld>
            <a:endParaRPr lang="en-US"/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63FD6DB-965F-4EA2-8297-B12620457213}" type="slidenum">
              <a:rPr lang="en-US"/>
              <a:pPr/>
              <a:t>59</a:t>
            </a:fld>
            <a:endParaRPr lang="en-US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B816531-CBF1-429D-94B6-48B7166BC736}" type="slidenum">
              <a:rPr lang="en-US"/>
              <a:pPr/>
              <a:t>60</a:t>
            </a:fld>
            <a:endParaRPr lang="en-US"/>
          </a:p>
        </p:txBody>
      </p:sp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10BE63-A90C-4939-8B90-EEDC893FD549}" type="slidenum">
              <a:rPr lang="en-US"/>
              <a:pPr/>
              <a:t>61</a:t>
            </a:fld>
            <a:endParaRPr lang="en-US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88F0313-672A-4C33-8766-25B62A858D58}" type="slidenum">
              <a:rPr lang="en-US"/>
              <a:pPr/>
              <a:t>62</a:t>
            </a:fld>
            <a:endParaRPr lang="en-US"/>
          </a:p>
        </p:txBody>
      </p:sp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710FBD4-6A5C-4AD4-94FE-05871B7EE13A}" type="slidenum">
              <a:rPr lang="en-US"/>
              <a:pPr/>
              <a:t>63</a:t>
            </a:fld>
            <a:endParaRPr lang="en-US"/>
          </a:p>
        </p:txBody>
      </p:sp>
      <p:sp>
        <p:nvSpPr>
          <p:cNvPr id="126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187DB1F-614F-458F-B306-24919155B86E}" type="slidenum">
              <a:rPr lang="en-US"/>
              <a:pPr/>
              <a:t>64</a:t>
            </a:fld>
            <a:endParaRPr lang="en-US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Jack</a:t>
            </a:r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654C473-CB73-48B1-A825-DBF18378F8E1}" type="slidenum">
              <a:rPr lang="en-US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F06E76A-466D-49F1-8E8D-BBD07803DDF9}" type="slidenum">
              <a:rPr lang="en-US"/>
              <a:pPr/>
              <a:t>65</a:t>
            </a:fld>
            <a:endParaRPr lang="en-US"/>
          </a:p>
        </p:txBody>
      </p:sp>
      <p:sp>
        <p:nvSpPr>
          <p:cNvPr id="13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Jack</a:t>
            </a: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284FEEF-F753-4AAE-92CA-0359990C36E5}" type="slidenum">
              <a:rPr lang="en-US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Rich</a:t>
            </a:r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5F43557-21B7-4936-8D84-2ABCBE040490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Jack</a:t>
            </a:r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A51CFC6-5000-4BBD-9BD8-DAAA0AAD665E}" type="slidenum">
              <a:rPr lang="en-US">
                <a:solidFill>
                  <a:srgbClr val="000000"/>
                </a:solidFill>
              </a:rPr>
              <a:pPr/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Rich</a:t>
            </a: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77368E2-87BB-43E5-94DC-69C8529F1367}" type="slidenum">
              <a:rPr lang="en-US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powerpointCover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Primier Media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48400" y="6056313"/>
            <a:ext cx="774700" cy="72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6400" y="3200400"/>
            <a:ext cx="7315200" cy="12414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90800" y="4572000"/>
            <a:ext cx="6400800" cy="1295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676400"/>
            <a:ext cx="2057400" cy="5089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76400"/>
            <a:ext cx="6019800" cy="5089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810000"/>
            <a:ext cx="7772400" cy="19589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8270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514600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514600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667000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352800"/>
            <a:ext cx="4040188" cy="3417888"/>
          </a:xfr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600">
                <a:latin typeface="+mj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667000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352800"/>
            <a:ext cx="4041775" cy="3417888"/>
          </a:xfr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600">
                <a:latin typeface="+mj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6002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1250" y="1600200"/>
            <a:ext cx="5111750" cy="518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0" y="2819400"/>
            <a:ext cx="3008313" cy="39624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2578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52601"/>
            <a:ext cx="5486400" cy="3352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8245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 descr="powerpointCover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600200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5908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0" r:id="rId3"/>
    <p:sldLayoutId id="2147483669" r:id="rId4"/>
    <p:sldLayoutId id="2147483668" r:id="rId5"/>
    <p:sldLayoutId id="2147483667" r:id="rId6"/>
    <p:sldLayoutId id="2147483666" r:id="rId7"/>
    <p:sldLayoutId id="2147483665" r:id="rId8"/>
    <p:sldLayoutId id="2147483664" r:id="rId9"/>
    <p:sldLayoutId id="2147483663" r:id="rId10"/>
    <p:sldLayoutId id="214748366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676400" y="3505200"/>
            <a:ext cx="7315200" cy="2057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5300" dirty="0" smtClean="0"/>
              <a:t>“The New Now”</a:t>
            </a:r>
            <a:br>
              <a:rPr lang="en-US" sz="5300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by: Jack W. Snook, ESCI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Content Placeholder 3"/>
          <p:cNvSpPr>
            <a:spLocks noGrp="1"/>
          </p:cNvSpPr>
          <p:nvPr>
            <p:ph idx="1"/>
          </p:nvPr>
        </p:nvSpPr>
        <p:spPr>
          <a:xfrm>
            <a:off x="76200" y="2484438"/>
            <a:ext cx="8458200" cy="5592762"/>
          </a:xfrm>
        </p:spPr>
        <p:txBody>
          <a:bodyPr/>
          <a:lstStyle/>
          <a:p>
            <a:pPr lvl="1">
              <a:buFont typeface="Arial" charset="0"/>
              <a:buChar char="•"/>
            </a:pPr>
            <a:r>
              <a:rPr lang="en-US" smtClean="0"/>
              <a:t>Fire protection is an integral part of a community</a:t>
            </a:r>
          </a:p>
          <a:p>
            <a:pPr lvl="1">
              <a:buFont typeface="Arial" charset="0"/>
              <a:buChar char="•"/>
            </a:pPr>
            <a:r>
              <a:rPr lang="en-US" smtClean="0"/>
              <a:t>Fire services should be proportioned to community resources and citizen expectations</a:t>
            </a:r>
          </a:p>
          <a:p>
            <a:pPr lvl="1">
              <a:buFont typeface="Arial" charset="0"/>
              <a:buChar char="•"/>
            </a:pPr>
            <a:r>
              <a:rPr lang="en-US" smtClean="0"/>
              <a:t>Is it sustainable for the fire department to consume 25-30% of the general fund budget? What is the measureable outcome?</a:t>
            </a:r>
          </a:p>
          <a:p>
            <a:pPr lvl="1">
              <a:buFont typeface="Arial" charset="0"/>
              <a:buChar char="•"/>
            </a:pPr>
            <a:r>
              <a:rPr lang="en-US" smtClean="0"/>
              <a:t>How much taxation can your community sustain without losing businesses and residents? </a:t>
            </a:r>
          </a:p>
          <a:p>
            <a:pPr>
              <a:buFont typeface="Arial" charset="0"/>
              <a:buNone/>
            </a:pPr>
            <a:endParaRPr lang="en-US" smtClean="0"/>
          </a:p>
          <a:p>
            <a:endParaRPr lang="en-US" smtClean="0"/>
          </a:p>
          <a:p>
            <a:endParaRPr lang="en-US" smtClean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09600" y="1600200"/>
            <a:ext cx="8229600" cy="9144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ln w="18415" cmpd="sng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rgbClr val="1F497D">
                    <a:lumMod val="75000"/>
                  </a:srgb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</a:rPr>
              <a:t>Community sustainability</a:t>
            </a:r>
            <a:endParaRPr lang="en-US" sz="4400" dirty="0">
              <a:ln w="18415" cmpd="sng">
                <a:solidFill>
                  <a:srgbClr val="1F497D">
                    <a:lumMod val="75000"/>
                  </a:srgbClr>
                </a:solidFill>
                <a:prstDash val="solid"/>
              </a:ln>
              <a:solidFill>
                <a:srgbClr val="1F497D">
                  <a:lumMod val="75000"/>
                </a:srgb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52400" y="2713038"/>
            <a:ext cx="4495800" cy="46783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Climate Change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Demographic Change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Manufacturing Loss	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Jobs off-shoring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Economic Divide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Immigration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Terrorism and Resource Competition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4818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79888" y="2667000"/>
            <a:ext cx="2632075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6"/>
          <p:cNvPicPr>
            <a:picLocks noChangeAspect="1" noChangeArrowheads="1"/>
          </p:cNvPicPr>
          <p:nvPr/>
        </p:nvPicPr>
        <p:blipFill>
          <a:blip r:embed="rId4"/>
          <a:srcRect b="13440"/>
          <a:stretch>
            <a:fillRect/>
          </a:stretch>
        </p:blipFill>
        <p:spPr bwMode="auto">
          <a:xfrm>
            <a:off x="7010400" y="2667000"/>
            <a:ext cx="1981200" cy="22621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4820" name="Picture 2" descr="C:\Documents and Settings\James Keene\My Documents\My Pictures\monsoon flooding.jpg"/>
          <p:cNvPicPr>
            <a:picLocks noChangeAspect="1" noChangeArrowheads="1"/>
          </p:cNvPicPr>
          <p:nvPr/>
        </p:nvPicPr>
        <p:blipFill>
          <a:blip r:embed="rId5"/>
          <a:srcRect l="7320" t="16147"/>
          <a:stretch>
            <a:fillRect/>
          </a:stretch>
        </p:blipFill>
        <p:spPr bwMode="auto">
          <a:xfrm>
            <a:off x="7013575" y="5029200"/>
            <a:ext cx="1978025" cy="121602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609600" y="1600200"/>
            <a:ext cx="8229600" cy="9144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ln w="18415" cmpd="sng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rgbClr val="1F497D">
                    <a:lumMod val="75000"/>
                  </a:srgb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</a:rPr>
              <a:t>Global Forces: Local Impact</a:t>
            </a:r>
            <a:endParaRPr lang="en-US" sz="4400" dirty="0">
              <a:ln w="18415" cmpd="sng">
                <a:solidFill>
                  <a:srgbClr val="1F497D">
                    <a:lumMod val="75000"/>
                  </a:srgbClr>
                </a:solidFill>
                <a:prstDash val="solid"/>
              </a:ln>
              <a:solidFill>
                <a:srgbClr val="1F497D">
                  <a:lumMod val="75000"/>
                </a:srgb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Current Economic Environment</a:t>
            </a:r>
            <a:endParaRPr lang="en-US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838325" y="2590800"/>
            <a:ext cx="5467350" cy="4114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0" y="1524000"/>
            <a:ext cx="8991600" cy="10668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Government Workforce Changes</a:t>
            </a:r>
            <a:endParaRPr lang="en-US" sz="3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466975" y="2590800"/>
            <a:ext cx="4210050" cy="3962400"/>
          </a:xfrm>
        </p:spPr>
      </p:pic>
      <p:sp>
        <p:nvSpPr>
          <p:cNvPr id="38915" name="TextBox 3"/>
          <p:cNvSpPr txBox="1">
            <a:spLocks noChangeArrowheads="1"/>
          </p:cNvSpPr>
          <p:nvPr/>
        </p:nvSpPr>
        <p:spPr bwMode="auto">
          <a:xfrm>
            <a:off x="0" y="6553200"/>
            <a:ext cx="6934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Source: SLGE: “State and Local Government Workforce: 2011 Realities”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Typical Structural Deficit</a:t>
            </a:r>
            <a:endParaRPr lang="en-US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62" name="Content Placeholder 3" descr="Graph 1: Example of a Structural Deficit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286000" y="2819400"/>
            <a:ext cx="4876800" cy="3352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Increasing revenue won’t fix the deficit</a:t>
            </a:r>
            <a:endParaRPr lang="en-US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3010" name="Content Placeholder 3" descr="Graph 2: Why Revenue Increases do not solve a Structural Deficit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133600" y="2895600"/>
            <a:ext cx="5029200" cy="3352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600200"/>
            <a:ext cx="8839200" cy="914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Budget cuts won’t fix a deficit long term</a:t>
            </a:r>
            <a:endParaRPr lang="en-US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5058" name="Content Placeholder 3" descr="Graph 3: Why Budget Cuts do not solve a Structural Deficit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057400" y="3048000"/>
            <a:ext cx="4876800" cy="3124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0"/>
            <a:ext cx="8229600" cy="6858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Budget cuts + revenue increases don’t solve the problem</a:t>
            </a:r>
            <a:endParaRPr lang="en-US" sz="4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7106" name="Content Placeholder 3" descr="Graph 4: Why Cuts and Revenue Increases together do not solve a Structural Deficit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905000" y="3048000"/>
            <a:ext cx="5181600" cy="3276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0"/>
            <a:ext cx="8229600" cy="6858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Decreasing the growth of expenses fixes the problem</a:t>
            </a:r>
            <a:endParaRPr lang="en-US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9154" name="Content Placeholder 3" descr="Graph 5: What Works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362200" y="3124200"/>
            <a:ext cx="4648200" cy="2819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Community Perception</a:t>
            </a:r>
            <a:endParaRPr lang="en-US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02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Government is inefficient</a:t>
            </a:r>
          </a:p>
          <a:p>
            <a:r>
              <a:rPr lang="en-US" smtClean="0"/>
              <a:t>There is no financial accountability</a:t>
            </a:r>
          </a:p>
          <a:p>
            <a:r>
              <a:rPr lang="en-US" smtClean="0"/>
              <a:t>Non-transparent</a:t>
            </a:r>
          </a:p>
          <a:p>
            <a:r>
              <a:rPr lang="en-US" smtClean="0"/>
              <a:t>Information dissemination is poor</a:t>
            </a:r>
          </a:p>
          <a:p>
            <a:r>
              <a:rPr lang="en-US" smtClean="0"/>
              <a:t>Non-responsive to the community</a:t>
            </a:r>
          </a:p>
          <a:p>
            <a:r>
              <a:rPr lang="en-US" smtClean="0"/>
              <a:t>Value disconnect: What the community wants vs. what the community can afford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Happened Out There?</a:t>
            </a:r>
            <a:endParaRPr lang="en-US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386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Assumptions</a:t>
            </a:r>
          </a:p>
          <a:p>
            <a:r>
              <a:rPr lang="en-US" smtClean="0"/>
              <a:t>Reliability of Assumptions</a:t>
            </a:r>
          </a:p>
          <a:p>
            <a:r>
              <a:rPr lang="en-US" smtClean="0"/>
              <a:t>Forecasting</a:t>
            </a:r>
          </a:p>
          <a:p>
            <a:r>
              <a:rPr lang="en-US" smtClean="0"/>
              <a:t>Sustainability</a:t>
            </a:r>
          </a:p>
          <a:p>
            <a:r>
              <a:rPr lang="en-US" smtClean="0"/>
              <a:t>Contingencies</a:t>
            </a:r>
          </a:p>
          <a:p>
            <a:r>
              <a:rPr lang="en-US" smtClean="0"/>
              <a:t>Consequences</a:t>
            </a: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971925"/>
            <a:ext cx="3506788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Performance Measurement</a:t>
            </a:r>
            <a:endParaRPr lang="en-US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25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smtClean="0"/>
              <a:t>Common performance measurements include:</a:t>
            </a:r>
          </a:p>
          <a:p>
            <a:pPr marL="914400" lvl="1" indent="-457200">
              <a:buFont typeface="Arial" charset="0"/>
              <a:buAutoNum type="arabicPeriod"/>
            </a:pPr>
            <a:r>
              <a:rPr lang="en-US" sz="2400" smtClean="0"/>
              <a:t>Standard response times</a:t>
            </a:r>
          </a:p>
          <a:p>
            <a:pPr marL="914400" lvl="1" indent="-457200">
              <a:buFont typeface="Arial" charset="0"/>
              <a:buAutoNum type="arabicPeriod"/>
            </a:pPr>
            <a:r>
              <a:rPr lang="en-US" sz="2400" smtClean="0"/>
              <a:t>Structural fire dollar loss</a:t>
            </a:r>
          </a:p>
          <a:p>
            <a:r>
              <a:rPr lang="en-US" sz="2800" smtClean="0"/>
              <a:t>ART don’t tell much of the story</a:t>
            </a:r>
          </a:p>
          <a:p>
            <a:r>
              <a:rPr lang="en-US" sz="2800" smtClean="0"/>
              <a:t>Fractile response times</a:t>
            </a:r>
          </a:p>
          <a:p>
            <a:r>
              <a:rPr lang="en-US" sz="2800" smtClean="0"/>
              <a:t>Separate out responses to critical emergencies</a:t>
            </a:r>
          </a:p>
          <a:p>
            <a:r>
              <a:rPr lang="en-US" sz="2800" smtClean="0"/>
              <a:t>Track critical success metrics</a:t>
            </a:r>
          </a:p>
          <a:p>
            <a:r>
              <a:rPr lang="en-US" sz="2800" smtClean="0"/>
              <a:t>Fire loss = failure</a:t>
            </a:r>
            <a:endParaRPr lang="en-US" smtClean="0"/>
          </a:p>
          <a:p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Workload Management</a:t>
            </a:r>
            <a:endParaRPr lang="en-US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529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What are effective uses of staff time?</a:t>
            </a:r>
          </a:p>
          <a:p>
            <a:r>
              <a:rPr lang="en-US" smtClean="0"/>
              <a:t>How many hours per shift are used productively?</a:t>
            </a:r>
          </a:p>
          <a:p>
            <a:r>
              <a:rPr lang="en-US" smtClean="0"/>
              <a:t>Sources for criticism</a:t>
            </a:r>
          </a:p>
          <a:p>
            <a:pPr lvl="1"/>
            <a:r>
              <a:rPr lang="en-US" smtClean="0"/>
              <a:t>Idle time</a:t>
            </a:r>
          </a:p>
          <a:p>
            <a:pPr lvl="1"/>
            <a:r>
              <a:rPr lang="en-US" smtClean="0"/>
              <a:t>Sleep time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Workload Management</a:t>
            </a:r>
            <a:endParaRPr lang="en-US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2593975"/>
            <a:ext cx="363220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3886200" y="3254375"/>
            <a:ext cx="4365625" cy="29940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 Schedules</a:t>
            </a:r>
            <a:endParaRPr lang="en-US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3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Efficient work schedules</a:t>
            </a:r>
          </a:p>
          <a:p>
            <a:r>
              <a:rPr lang="en-US" smtClean="0"/>
              <a:t>Schedules based on workload/demands</a:t>
            </a:r>
          </a:p>
        </p:txBody>
      </p:sp>
      <p:pic>
        <p:nvPicPr>
          <p:cNvPr id="5939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8975" y="4025900"/>
            <a:ext cx="3883025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Risk Management</a:t>
            </a:r>
            <a:endParaRPr lang="en-US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44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Proactive or reactive</a:t>
            </a:r>
          </a:p>
          <a:p>
            <a:r>
              <a:rPr lang="en-US" smtClean="0"/>
              <a:t>Sprinkler systems</a:t>
            </a:r>
          </a:p>
          <a:p>
            <a:r>
              <a:rPr lang="en-US" smtClean="0"/>
              <a:t>Working smoke detectors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Innovations and Efficiencies</a:t>
            </a:r>
          </a:p>
        </p:txBody>
      </p:sp>
      <p:sp>
        <p:nvSpPr>
          <p:cNvPr id="6349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Public Safety Administrative Team </a:t>
            </a:r>
          </a:p>
          <a:p>
            <a:r>
              <a:rPr lang="en-US" smtClean="0"/>
              <a:t>Data Focus</a:t>
            </a:r>
          </a:p>
          <a:p>
            <a:r>
              <a:rPr lang="en-US" smtClean="0"/>
              <a:t>Bigger is not necessarily better: Focus on getting results efficiently and effectively</a:t>
            </a:r>
          </a:p>
          <a:p>
            <a:r>
              <a:rPr lang="en-US" smtClean="0"/>
              <a:t>Focus on Outcomes, not Outputs</a:t>
            </a:r>
          </a:p>
          <a:p>
            <a:r>
              <a:rPr lang="en-US" smtClean="0"/>
              <a:t>Leverage all resources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Using Technology</a:t>
            </a:r>
            <a:endParaRPr lang="en-US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451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Social Media</a:t>
            </a:r>
          </a:p>
          <a:p>
            <a:r>
              <a:rPr lang="en-US" smtClean="0"/>
              <a:t>Smart Phones – Aps.</a:t>
            </a:r>
          </a:p>
          <a:p>
            <a:r>
              <a:rPr lang="en-US" smtClean="0"/>
              <a:t>Fire interruption technologies</a:t>
            </a:r>
          </a:p>
          <a:p>
            <a:r>
              <a:rPr lang="en-US" smtClean="0"/>
              <a:t>Thermal imagers</a:t>
            </a:r>
          </a:p>
          <a:p>
            <a:r>
              <a:rPr lang="en-US" smtClean="0"/>
              <a:t>Firefighting drones (?)</a:t>
            </a:r>
          </a:p>
          <a:p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Organizational Efficiency</a:t>
            </a:r>
            <a:endParaRPr lang="en-US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667000"/>
            <a:ext cx="4876800" cy="38862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43200"/>
            <a:ext cx="5334000" cy="3417888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Equip vehicles with AVLS</a:t>
            </a:r>
            <a:endParaRPr lang="en-US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Revise shift schedules</a:t>
            </a:r>
            <a:endParaRPr lang="en-US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Use part-time employees</a:t>
            </a:r>
            <a:endParaRPr lang="en-US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Flexible work schedules</a:t>
            </a:r>
            <a:endParaRPr lang="en-US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Additional </a:t>
            </a:r>
            <a:r>
              <a:rPr lang="en-US" dirty="0" smtClean="0"/>
              <a:t>mobilizing locations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Shared resources/responses</a:t>
            </a:r>
            <a:endParaRPr lang="en-US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Smaller (non-custom) response units</a:t>
            </a:r>
            <a:endParaRPr lang="en-US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Motorcycle response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667000"/>
            <a:ext cx="4041775" cy="6397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/>
          </a:p>
        </p:txBody>
      </p:sp>
      <p:pic>
        <p:nvPicPr>
          <p:cNvPr id="66565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>
          <a:xfrm>
            <a:off x="6172200" y="4876800"/>
            <a:ext cx="2500313" cy="1654175"/>
          </a:xfrm>
        </p:spPr>
      </p:pic>
      <p:pic>
        <p:nvPicPr>
          <p:cNvPr id="6656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77000" y="2587625"/>
            <a:ext cx="2178050" cy="213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Suppression vs. Prevention</a:t>
            </a:r>
            <a:endParaRPr lang="en-US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2667000"/>
            <a:ext cx="4040188" cy="6397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chemeClr val="tx1"/>
                </a:solidFill>
              </a:rPr>
              <a:t>Suppression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Reactive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Expensive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Highly resource intensive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High personal risk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Expensive to train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Expensive to maintain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667000"/>
            <a:ext cx="4041775" cy="6397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rgbClr val="000000"/>
                </a:solidFill>
              </a:rPr>
              <a:t>Prevention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Proactive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Low cost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Low resource usage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Low personal risk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Low cost training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Low cost to maintain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3276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Suppression is sexy!</a:t>
            </a:r>
            <a:b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Prevention is boring!</a:t>
            </a:r>
            <a:endParaRPr lang="en-US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10668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Good News</a:t>
            </a:r>
            <a:b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recession is officially over!</a:t>
            </a:r>
            <a:endParaRPr lang="en-US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2895600"/>
            <a:ext cx="8229600" cy="3810000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What’s happening around us?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Stock market </a:t>
            </a:r>
            <a:endParaRPr lang="en-US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State government</a:t>
            </a:r>
            <a:endParaRPr lang="en-US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Local </a:t>
            </a:r>
            <a:r>
              <a:rPr lang="en-US" dirty="0" smtClean="0"/>
              <a:t>government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Employment</a:t>
            </a:r>
            <a:endParaRPr lang="en-US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Community </a:t>
            </a:r>
            <a:r>
              <a:rPr lang="en-US" dirty="0" smtClean="0"/>
              <a:t>mindset</a:t>
            </a:r>
            <a:endParaRPr lang="en-US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52600"/>
            <a:ext cx="8229600" cy="7620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Focus on Outcomes, not Outputs:  </a:t>
            </a:r>
            <a:br>
              <a:rPr lang="en-US" sz="36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Prevention and Education Focus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98800"/>
            <a:ext cx="6172200" cy="3683000"/>
          </a:xfrm>
        </p:spPr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Child Car Seat Inspections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2009 – 57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2010 – 110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2011 YTD – 118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Senior Home Inspections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Reduce trip/fall hazards – older adult facilities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Home Fire Safety Inspections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AED Deployment/Mapping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Emergency Preparedness Guide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“The First 72 are on You”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Cross-train is essential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  <p:pic>
        <p:nvPicPr>
          <p:cNvPr id="7270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05600" y="3098800"/>
            <a:ext cx="1889125" cy="28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6858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EMS or No EMS</a:t>
            </a:r>
            <a:endParaRPr lang="en-US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4267200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Private vs. publicly provided service</a:t>
            </a:r>
            <a:endParaRPr lang="en-US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Level of service (F/R, EMT, Paramedic)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Transport or no transport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Total out-of-service time (exposure)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Types of response vehicles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Number of responders on a call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Training level of responders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EMS as a revenue stream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NIST Staffing Study</a:t>
            </a:r>
            <a:endParaRPr lang="en-US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57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The ICMA’s assessment:</a:t>
            </a:r>
          </a:p>
          <a:p>
            <a:pPr lvl="1"/>
            <a:r>
              <a:rPr lang="en-US" smtClean="0"/>
              <a:t>The NIST study is flawed science</a:t>
            </a:r>
          </a:p>
          <a:p>
            <a:pPr lvl="1"/>
            <a:r>
              <a:rPr lang="en-US" smtClean="0"/>
              <a:t>The study was completed with a predisposed solution in mind (to justify 4-person staffing)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drives the decisions?</a:t>
            </a:r>
            <a:endParaRPr lang="en-US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7826" name="Content Placeholder 2"/>
          <p:cNvSpPr>
            <a:spLocks noGrp="1"/>
          </p:cNvSpPr>
          <p:nvPr>
            <p:ph idx="1"/>
          </p:nvPr>
        </p:nvSpPr>
        <p:spPr>
          <a:xfrm>
            <a:off x="152400" y="2590800"/>
            <a:ext cx="8534400" cy="4114800"/>
          </a:xfrm>
        </p:spPr>
        <p:txBody>
          <a:bodyPr/>
          <a:lstStyle/>
          <a:p>
            <a:pPr lvl="1"/>
            <a:r>
              <a:rPr lang="en-US" smtClean="0"/>
              <a:t>Citizen expectation</a:t>
            </a:r>
          </a:p>
          <a:p>
            <a:pPr lvl="1"/>
            <a:r>
              <a:rPr lang="en-US" smtClean="0"/>
              <a:t>Community’s ability to pay</a:t>
            </a:r>
          </a:p>
          <a:p>
            <a:pPr lvl="1"/>
            <a:r>
              <a:rPr lang="en-US" smtClean="0"/>
              <a:t>Political priorities</a:t>
            </a:r>
          </a:p>
          <a:p>
            <a:pPr lvl="1"/>
            <a:r>
              <a:rPr lang="en-US" smtClean="0"/>
              <a:t>Data that justifies needs (budget, staffing, equipment)</a:t>
            </a:r>
          </a:p>
          <a:p>
            <a:pPr lvl="1"/>
            <a:r>
              <a:rPr lang="en-US" smtClean="0"/>
              <a:t>Outcome-based evaluations</a:t>
            </a:r>
          </a:p>
          <a:p>
            <a:pPr lvl="1"/>
            <a:r>
              <a:rPr lang="en-US" smtClean="0"/>
              <a:t>Alternative models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Title 3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3810000"/>
          </a:xfrm>
        </p:spPr>
        <p:txBody>
          <a:bodyPr/>
          <a:lstStyle/>
          <a:p>
            <a:r>
              <a:rPr lang="en-US" smtClean="0"/>
              <a:t>“If we always do what we’ve always done then we’ll always get what we’ve always gotten.”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2667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Community dollars </a:t>
            </a:r>
            <a:r>
              <a:rPr lang="en-US" dirty="0"/>
              <a:t>a</a:t>
            </a:r>
            <a:r>
              <a:rPr lang="en-US" dirty="0" smtClean="0"/>
              <a:t>re </a:t>
            </a:r>
            <a:r>
              <a:rPr lang="en-US" dirty="0"/>
              <a:t>l</a:t>
            </a:r>
            <a:r>
              <a:rPr lang="en-US" dirty="0" smtClean="0"/>
              <a:t>imited!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Should service providers be coordinating their efforts?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1905000"/>
            <a:ext cx="8229600" cy="6858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One of your options…………..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Cooperative </a:t>
            </a:r>
            <a:r>
              <a:rPr lang="en-US" dirty="0" smtClean="0"/>
              <a:t>Effort</a:t>
            </a:r>
            <a:endParaRPr lang="en-US" dirty="0"/>
          </a:p>
        </p:txBody>
      </p:sp>
      <p:grpSp>
        <p:nvGrpSpPr>
          <p:cNvPr id="82946" name="Group 5"/>
          <p:cNvGrpSpPr>
            <a:grpSpLocks noChangeAspect="1"/>
          </p:cNvGrpSpPr>
          <p:nvPr/>
        </p:nvGrpSpPr>
        <p:grpSpPr bwMode="auto">
          <a:xfrm rot="2956149">
            <a:off x="3082132" y="2882106"/>
            <a:ext cx="2979738" cy="3254375"/>
            <a:chOff x="632" y="2403"/>
            <a:chExt cx="1664" cy="1917"/>
          </a:xfrm>
        </p:grpSpPr>
        <p:sp>
          <p:nvSpPr>
            <p:cNvPr id="5" name="Puzzle3"/>
            <p:cNvSpPr>
              <a:spLocks noChangeAspect="1" noEditPoints="1" noChangeArrowheads="1"/>
            </p:cNvSpPr>
            <p:nvPr/>
          </p:nvSpPr>
          <p:spPr bwMode="auto">
            <a:xfrm>
              <a:off x="1314" y="2403"/>
              <a:ext cx="753" cy="1019"/>
            </a:xfrm>
            <a:custGeom>
              <a:avLst/>
              <a:gdLst>
                <a:gd name="T0" fmla="*/ 362 w 21600"/>
                <a:gd name="T1" fmla="*/ 746 h 21600"/>
                <a:gd name="T2" fmla="*/ 715 w 21600"/>
                <a:gd name="T3" fmla="*/ 995 h 21600"/>
                <a:gd name="T4" fmla="*/ 459 w 21600"/>
                <a:gd name="T5" fmla="*/ 651 h 21600"/>
                <a:gd name="T6" fmla="*/ 715 w 21600"/>
                <a:gd name="T7" fmla="*/ 331 h 21600"/>
                <a:gd name="T8" fmla="*/ 366 w 21600"/>
                <a:gd name="T9" fmla="*/ 2 h 21600"/>
                <a:gd name="T10" fmla="*/ 24 w 21600"/>
                <a:gd name="T11" fmla="*/ 321 h 21600"/>
                <a:gd name="T12" fmla="*/ 281 w 21600"/>
                <a:gd name="T13" fmla="*/ 638 h 21600"/>
                <a:gd name="T14" fmla="*/ 24 w 21600"/>
                <a:gd name="T15" fmla="*/ 995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2269 w 21600"/>
                <a:gd name="T25" fmla="*/ 7716 h 21600"/>
                <a:gd name="T26" fmla="*/ 19159 w 21600"/>
                <a:gd name="T27" fmla="*/ 20243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Puzzle2"/>
            <p:cNvSpPr>
              <a:spLocks noChangeAspect="1" noEditPoints="1" noChangeArrowheads="1"/>
            </p:cNvSpPr>
            <p:nvPr/>
          </p:nvSpPr>
          <p:spPr bwMode="auto">
            <a:xfrm>
              <a:off x="1095" y="3146"/>
              <a:ext cx="1200" cy="929"/>
            </a:xfrm>
            <a:custGeom>
              <a:avLst/>
              <a:gdLst>
                <a:gd name="T0" fmla="*/ 1 w 21600"/>
                <a:gd name="T1" fmla="*/ 575 h 21600"/>
                <a:gd name="T2" fmla="*/ 233 w 21600"/>
                <a:gd name="T3" fmla="*/ 909 h 21600"/>
                <a:gd name="T4" fmla="*/ 578 w 21600"/>
                <a:gd name="T5" fmla="*/ 598 h 21600"/>
                <a:gd name="T6" fmla="*/ 935 w 21600"/>
                <a:gd name="T7" fmla="*/ 910 h 21600"/>
                <a:gd name="T8" fmla="*/ 1200 w 21600"/>
                <a:gd name="T9" fmla="*/ 648 h 21600"/>
                <a:gd name="T10" fmla="*/ 938 w 21600"/>
                <a:gd name="T11" fmla="*/ 247 h 21600"/>
                <a:gd name="T12" fmla="*/ 600 w 21600"/>
                <a:gd name="T13" fmla="*/ 1 h 21600"/>
                <a:gd name="T14" fmla="*/ 233 w 21600"/>
                <a:gd name="T15" fmla="*/ 253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5382 w 21600"/>
                <a:gd name="T25" fmla="*/ 6750 h 21600"/>
                <a:gd name="T26" fmla="*/ 16182 w 21600"/>
                <a:gd name="T27" fmla="*/ 20436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Puzzle4"/>
            <p:cNvSpPr>
              <a:spLocks noChangeAspect="1" noEditPoints="1" noChangeArrowheads="1"/>
            </p:cNvSpPr>
            <p:nvPr/>
          </p:nvSpPr>
          <p:spPr bwMode="auto">
            <a:xfrm>
              <a:off x="631" y="3135"/>
              <a:ext cx="724" cy="1186"/>
            </a:xfrm>
            <a:custGeom>
              <a:avLst/>
              <a:gdLst>
                <a:gd name="T0" fmla="*/ 278 w 21600"/>
                <a:gd name="T1" fmla="*/ 637 h 21600"/>
                <a:gd name="T2" fmla="*/ 15 w 21600"/>
                <a:gd name="T3" fmla="*/ 930 h 21600"/>
                <a:gd name="T4" fmla="*/ 385 w 21600"/>
                <a:gd name="T5" fmla="*/ 1186 h 21600"/>
                <a:gd name="T6" fmla="*/ 701 w 21600"/>
                <a:gd name="T7" fmla="*/ 920 h 21600"/>
                <a:gd name="T8" fmla="*/ 468 w 21600"/>
                <a:gd name="T9" fmla="*/ 598 h 21600"/>
                <a:gd name="T10" fmla="*/ 705 w 21600"/>
                <a:gd name="T11" fmla="*/ 259 h 21600"/>
                <a:gd name="T12" fmla="*/ 372 w 21600"/>
                <a:gd name="T13" fmla="*/ 1 h 21600"/>
                <a:gd name="T14" fmla="*/ 15 w 21600"/>
                <a:gd name="T15" fmla="*/ 259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2088 w 21600"/>
                <a:gd name="T25" fmla="*/ 5664 h 21600"/>
                <a:gd name="T26" fmla="*/ 20198 w 21600"/>
                <a:gd name="T27" fmla="*/ 15972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ysClr val="windowText" lastClr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Cooperative Service Provision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The Million Dollar Question</a:t>
            </a:r>
            <a:r>
              <a:rPr lang="en-US" dirty="0" smtClean="0"/>
              <a:t>: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What is in the best interest </a:t>
            </a:r>
            <a:br>
              <a:rPr lang="en-US" dirty="0"/>
            </a:br>
            <a:r>
              <a:rPr lang="en-US" dirty="0"/>
              <a:t>of the community we serve?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 Consider Cooperative Services?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It would provide a comprehensive look at what you have: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Programs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Services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Strengths and deficiencies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Opportunities and threats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Looking at “options” is good government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Creates basis for future planning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Provides basis for sound decision </a:t>
            </a:r>
            <a:r>
              <a:rPr lang="en-US" dirty="0" smtClean="0"/>
              <a:t>making</a:t>
            </a:r>
            <a:endParaRPr lang="en-US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 Cooperative Services?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Potential reduction in costs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Economies of scale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Increased services/levels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Shift in WSRB rating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Forced program examination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Reduces risk or liability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Enhances bench strength (people)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Elimination of </a:t>
            </a:r>
            <a:r>
              <a:rPr lang="en-US" dirty="0" smtClean="0"/>
              <a:t>duplication's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Consumer Price Index</a:t>
            </a:r>
            <a:endParaRPr lang="en-US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482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Increase:	Gas and Fuel</a:t>
            </a:r>
          </a:p>
          <a:p>
            <a:r>
              <a:rPr lang="en-US" smtClean="0"/>
              <a:t>Increase:	Household groceries</a:t>
            </a:r>
          </a:p>
          <a:p>
            <a:r>
              <a:rPr lang="en-US" smtClean="0"/>
              <a:t>Increase:	Apparel</a:t>
            </a:r>
          </a:p>
          <a:p>
            <a:r>
              <a:rPr lang="en-US" smtClean="0"/>
              <a:t>Increase:	Shelter</a:t>
            </a:r>
          </a:p>
          <a:p>
            <a:r>
              <a:rPr lang="en-US" smtClean="0"/>
              <a:t>Increase: 	Airline fares</a:t>
            </a:r>
          </a:p>
          <a:p>
            <a:r>
              <a:rPr lang="en-US" smtClean="0"/>
              <a:t>Increase:	Recreation</a:t>
            </a:r>
          </a:p>
          <a:p>
            <a:r>
              <a:rPr lang="en-US" smtClean="0"/>
              <a:t>Decrease:	New and used vehicles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 Cooperative Services?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Facilitate coordinated planning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Financial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Strategic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Service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Station locations based on need rather than artificial boundaries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Mandate compliance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Specialty services can be addressed more effectively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 Cooperative Services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909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Cost savings/avoidance</a:t>
            </a:r>
          </a:p>
          <a:p>
            <a:pPr lvl="1"/>
            <a:r>
              <a:rPr lang="en-US" smtClean="0"/>
              <a:t>Rule of thumb…  savings?</a:t>
            </a:r>
          </a:p>
          <a:p>
            <a:pPr lvl="1"/>
            <a:r>
              <a:rPr lang="en-US" smtClean="0"/>
              <a:t>Rule of thumb…  timelines?</a:t>
            </a:r>
          </a:p>
          <a:p>
            <a:pPr lvl="1"/>
            <a:r>
              <a:rPr lang="en-US" smtClean="0"/>
              <a:t>Rule of thumb…  organization</a:t>
            </a:r>
          </a:p>
          <a:p>
            <a:pPr lvl="2"/>
            <a:r>
              <a:rPr lang="en-US" smtClean="0"/>
              <a:t>Operations...about same size</a:t>
            </a:r>
          </a:p>
          <a:p>
            <a:pPr lvl="2"/>
            <a:r>
              <a:rPr lang="en-US" smtClean="0"/>
              <a:t>Support...will get bigger</a:t>
            </a:r>
          </a:p>
          <a:p>
            <a:pPr lvl="2"/>
            <a:r>
              <a:rPr lang="en-US" smtClean="0"/>
              <a:t>Administration...should get smaller</a:t>
            </a:r>
          </a:p>
          <a:p>
            <a:r>
              <a:rPr lang="en-US" smtClean="0"/>
              <a:t>Assists in maximizing resources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Added benefits….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Changes in the name of cooperative effort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Depth of service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Allows sharing of staff and personnel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Standardization of services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Standardization of programs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Recruitment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Public education, etc.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Political clout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Ability to absorb financial crisis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914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Cooperative Service Provision Considerations</a:t>
            </a:r>
          </a:p>
        </p:txBody>
      </p:sp>
      <p:sp>
        <p:nvSpPr>
          <p:cNvPr id="91138" name="Content Placeholder 2"/>
          <p:cNvSpPr>
            <a:spLocks noGrp="1"/>
          </p:cNvSpPr>
          <p:nvPr>
            <p:ph idx="1"/>
          </p:nvPr>
        </p:nvSpPr>
        <p:spPr>
          <a:xfrm>
            <a:off x="457200" y="2895600"/>
            <a:ext cx="8229600" cy="3657600"/>
          </a:xfrm>
        </p:spPr>
        <p:txBody>
          <a:bodyPr/>
          <a:lstStyle/>
          <a:p>
            <a:r>
              <a:rPr lang="en-US" smtClean="0"/>
              <a:t>Community Issues</a:t>
            </a:r>
          </a:p>
          <a:p>
            <a:pPr lvl="1"/>
            <a:r>
              <a:rPr lang="en-US" smtClean="0"/>
              <a:t>Culture</a:t>
            </a:r>
          </a:p>
          <a:p>
            <a:pPr lvl="1"/>
            <a:r>
              <a:rPr lang="en-US" smtClean="0"/>
              <a:t>Economic capabilities/limitations</a:t>
            </a:r>
          </a:p>
          <a:p>
            <a:pPr lvl="1"/>
            <a:r>
              <a:rPr lang="en-US" smtClean="0"/>
              <a:t>Service expectations</a:t>
            </a:r>
          </a:p>
          <a:p>
            <a:pPr lvl="1"/>
            <a:r>
              <a:rPr lang="en-US" smtClean="0"/>
              <a:t>Cooperative effort experience</a:t>
            </a:r>
          </a:p>
          <a:p>
            <a:pPr lvl="1"/>
            <a:r>
              <a:rPr lang="en-US" smtClean="0"/>
              <a:t>Perception of value/need</a:t>
            </a:r>
          </a:p>
          <a:p>
            <a:pPr lvl="1"/>
            <a:r>
              <a:rPr lang="en-US" smtClean="0"/>
              <a:t>Uniformity of services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10668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Cooperative Service Provision Considerations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19400"/>
            <a:ext cx="8229600" cy="3886200"/>
          </a:xfrm>
        </p:spPr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Management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Management of the current agreements/relationships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History of agencies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The general environmental 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Organizational structure, roles, responsibilities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Staffing needs, capabilities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Capital assets and future needs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Options analysis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Criteria and methodology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Fiscal analysis 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Influence of economic factors 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Impact on future costs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Cost allocation methodologies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Other Considerations</a:t>
            </a:r>
          </a:p>
        </p:txBody>
      </p:sp>
      <p:sp>
        <p:nvSpPr>
          <p:cNvPr id="931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Facilities and Maintenance</a:t>
            </a:r>
          </a:p>
          <a:p>
            <a:r>
              <a:rPr lang="en-US" smtClean="0"/>
              <a:t>Hidden Expenses</a:t>
            </a:r>
          </a:p>
          <a:p>
            <a:r>
              <a:rPr lang="en-US" smtClean="0"/>
              <a:t>Time and Distance</a:t>
            </a:r>
          </a:p>
          <a:p>
            <a:r>
              <a:rPr lang="en-US" smtClean="0"/>
              <a:t>Transition Workload</a:t>
            </a:r>
          </a:p>
          <a:p>
            <a:r>
              <a:rPr lang="en-US" smtClean="0"/>
              <a:t>Public Perception</a:t>
            </a:r>
          </a:p>
          <a:p>
            <a:r>
              <a:rPr lang="en-US" smtClean="0"/>
              <a:t>Local Identity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914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Methodology</a:t>
            </a:r>
            <a:b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Three – Part Process</a:t>
            </a:r>
            <a:endParaRPr lang="en-US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Puzzle2"/>
          <p:cNvSpPr>
            <a:spLocks noEditPoints="1" noChangeArrowheads="1"/>
          </p:cNvSpPr>
          <p:nvPr/>
        </p:nvSpPr>
        <p:spPr bwMode="auto">
          <a:xfrm>
            <a:off x="304800" y="3505200"/>
            <a:ext cx="3108325" cy="2590800"/>
          </a:xfrm>
          <a:custGeom>
            <a:avLst/>
            <a:gdLst>
              <a:gd name="T0" fmla="*/ 1583 w 21600"/>
              <a:gd name="T1" fmla="*/ 1489487 h 21600"/>
              <a:gd name="T2" fmla="*/ 604684 w 21600"/>
              <a:gd name="T3" fmla="*/ 2354627 h 21600"/>
              <a:gd name="T4" fmla="*/ 1496601 w 21600"/>
              <a:gd name="T5" fmla="*/ 1547682 h 21600"/>
              <a:gd name="T6" fmla="*/ 2420608 w 21600"/>
              <a:gd name="T7" fmla="*/ 2357854 h 21600"/>
              <a:gd name="T8" fmla="*/ 3108325 w 21600"/>
              <a:gd name="T9" fmla="*/ 1678315 h 21600"/>
              <a:gd name="T10" fmla="*/ 2430394 w 21600"/>
              <a:gd name="T11" fmla="*/ 638590 h 21600"/>
              <a:gd name="T12" fmla="*/ 1554163 w 21600"/>
              <a:gd name="T13" fmla="*/ 3116 h 21600"/>
              <a:gd name="T14" fmla="*/ 604684 w 21600"/>
              <a:gd name="T15" fmla="*/ 65583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5388 w 21600"/>
              <a:gd name="T25" fmla="*/ 6742 h 21600"/>
              <a:gd name="T26" fmla="*/ 16177 w 21600"/>
              <a:gd name="T27" fmla="*/ 20441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4247" y="12354"/>
                </a:moveTo>
                <a:lnTo>
                  <a:pt x="4134" y="12468"/>
                </a:lnTo>
                <a:lnTo>
                  <a:pt x="4010" y="12581"/>
                </a:lnTo>
                <a:lnTo>
                  <a:pt x="3897" y="12637"/>
                </a:lnTo>
                <a:lnTo>
                  <a:pt x="3773" y="12694"/>
                </a:lnTo>
                <a:lnTo>
                  <a:pt x="3637" y="12694"/>
                </a:lnTo>
                <a:lnTo>
                  <a:pt x="3524" y="12694"/>
                </a:lnTo>
                <a:lnTo>
                  <a:pt x="3400" y="12665"/>
                </a:lnTo>
                <a:lnTo>
                  <a:pt x="3287" y="12609"/>
                </a:lnTo>
                <a:lnTo>
                  <a:pt x="3027" y="12496"/>
                </a:lnTo>
                <a:lnTo>
                  <a:pt x="2790" y="12340"/>
                </a:lnTo>
                <a:lnTo>
                  <a:pt x="2530" y="12142"/>
                </a:lnTo>
                <a:lnTo>
                  <a:pt x="2293" y="11987"/>
                </a:lnTo>
                <a:lnTo>
                  <a:pt x="2033" y="11817"/>
                </a:lnTo>
                <a:lnTo>
                  <a:pt x="1773" y="11676"/>
                </a:lnTo>
                <a:lnTo>
                  <a:pt x="1638" y="11662"/>
                </a:lnTo>
                <a:lnTo>
                  <a:pt x="1513" y="11634"/>
                </a:lnTo>
                <a:lnTo>
                  <a:pt x="1378" y="11634"/>
                </a:lnTo>
                <a:lnTo>
                  <a:pt x="1253" y="11634"/>
                </a:lnTo>
                <a:lnTo>
                  <a:pt x="1118" y="11662"/>
                </a:lnTo>
                <a:lnTo>
                  <a:pt x="971" y="11732"/>
                </a:lnTo>
                <a:lnTo>
                  <a:pt x="835" y="11817"/>
                </a:lnTo>
                <a:lnTo>
                  <a:pt x="711" y="11959"/>
                </a:lnTo>
                <a:lnTo>
                  <a:pt x="553" y="12086"/>
                </a:lnTo>
                <a:lnTo>
                  <a:pt x="429" y="12284"/>
                </a:lnTo>
                <a:lnTo>
                  <a:pt x="271" y="12524"/>
                </a:lnTo>
                <a:lnTo>
                  <a:pt x="146" y="12793"/>
                </a:lnTo>
                <a:lnTo>
                  <a:pt x="79" y="12962"/>
                </a:lnTo>
                <a:lnTo>
                  <a:pt x="33" y="13146"/>
                </a:lnTo>
                <a:lnTo>
                  <a:pt x="11" y="13386"/>
                </a:lnTo>
                <a:lnTo>
                  <a:pt x="11" y="13641"/>
                </a:lnTo>
                <a:lnTo>
                  <a:pt x="33" y="13881"/>
                </a:lnTo>
                <a:lnTo>
                  <a:pt x="101" y="14150"/>
                </a:lnTo>
                <a:lnTo>
                  <a:pt x="192" y="14404"/>
                </a:lnTo>
                <a:lnTo>
                  <a:pt x="293" y="14645"/>
                </a:lnTo>
                <a:lnTo>
                  <a:pt x="451" y="14857"/>
                </a:lnTo>
                <a:lnTo>
                  <a:pt x="621" y="15054"/>
                </a:lnTo>
                <a:lnTo>
                  <a:pt x="734" y="15125"/>
                </a:lnTo>
                <a:lnTo>
                  <a:pt x="835" y="15210"/>
                </a:lnTo>
                <a:lnTo>
                  <a:pt x="948" y="15267"/>
                </a:lnTo>
                <a:lnTo>
                  <a:pt x="1084" y="15323"/>
                </a:lnTo>
                <a:lnTo>
                  <a:pt x="1208" y="15351"/>
                </a:lnTo>
                <a:lnTo>
                  <a:pt x="1355" y="15380"/>
                </a:lnTo>
                <a:lnTo>
                  <a:pt x="1513" y="15380"/>
                </a:lnTo>
                <a:lnTo>
                  <a:pt x="1683" y="15380"/>
                </a:lnTo>
                <a:lnTo>
                  <a:pt x="1864" y="15351"/>
                </a:lnTo>
                <a:lnTo>
                  <a:pt x="2033" y="15323"/>
                </a:lnTo>
                <a:lnTo>
                  <a:pt x="2225" y="15238"/>
                </a:lnTo>
                <a:lnTo>
                  <a:pt x="2428" y="15153"/>
                </a:lnTo>
                <a:lnTo>
                  <a:pt x="2745" y="15026"/>
                </a:lnTo>
                <a:lnTo>
                  <a:pt x="3005" y="14913"/>
                </a:lnTo>
                <a:lnTo>
                  <a:pt x="3264" y="14828"/>
                </a:lnTo>
                <a:lnTo>
                  <a:pt x="3513" y="14800"/>
                </a:lnTo>
                <a:lnTo>
                  <a:pt x="3615" y="14828"/>
                </a:lnTo>
                <a:lnTo>
                  <a:pt x="3728" y="14857"/>
                </a:lnTo>
                <a:lnTo>
                  <a:pt x="3807" y="14913"/>
                </a:lnTo>
                <a:lnTo>
                  <a:pt x="3920" y="14998"/>
                </a:lnTo>
                <a:lnTo>
                  <a:pt x="4010" y="15097"/>
                </a:lnTo>
                <a:lnTo>
                  <a:pt x="4089" y="15238"/>
                </a:lnTo>
                <a:lnTo>
                  <a:pt x="4179" y="15408"/>
                </a:lnTo>
                <a:lnTo>
                  <a:pt x="4247" y="15620"/>
                </a:lnTo>
                <a:lnTo>
                  <a:pt x="4326" y="15860"/>
                </a:lnTo>
                <a:lnTo>
                  <a:pt x="4394" y="16129"/>
                </a:lnTo>
                <a:lnTo>
                  <a:pt x="4439" y="16440"/>
                </a:lnTo>
                <a:lnTo>
                  <a:pt x="4507" y="16737"/>
                </a:lnTo>
                <a:lnTo>
                  <a:pt x="4552" y="17090"/>
                </a:lnTo>
                <a:lnTo>
                  <a:pt x="4575" y="17443"/>
                </a:lnTo>
                <a:lnTo>
                  <a:pt x="4586" y="17825"/>
                </a:lnTo>
                <a:lnTo>
                  <a:pt x="4586" y="18193"/>
                </a:lnTo>
                <a:lnTo>
                  <a:pt x="4586" y="18574"/>
                </a:lnTo>
                <a:lnTo>
                  <a:pt x="4586" y="18984"/>
                </a:lnTo>
                <a:lnTo>
                  <a:pt x="4552" y="19366"/>
                </a:lnTo>
                <a:lnTo>
                  <a:pt x="4507" y="19748"/>
                </a:lnTo>
                <a:lnTo>
                  <a:pt x="4462" y="20129"/>
                </a:lnTo>
                <a:lnTo>
                  <a:pt x="4371" y="20483"/>
                </a:lnTo>
                <a:lnTo>
                  <a:pt x="4292" y="20836"/>
                </a:lnTo>
                <a:lnTo>
                  <a:pt x="4202" y="21161"/>
                </a:lnTo>
                <a:lnTo>
                  <a:pt x="4744" y="21161"/>
                </a:lnTo>
                <a:lnTo>
                  <a:pt x="5264" y="21161"/>
                </a:lnTo>
                <a:lnTo>
                  <a:pt x="5784" y="21161"/>
                </a:lnTo>
                <a:lnTo>
                  <a:pt x="6235" y="21161"/>
                </a:lnTo>
                <a:lnTo>
                  <a:pt x="6676" y="21161"/>
                </a:lnTo>
                <a:lnTo>
                  <a:pt x="7060" y="21161"/>
                </a:lnTo>
                <a:lnTo>
                  <a:pt x="7410" y="21161"/>
                </a:lnTo>
                <a:lnTo>
                  <a:pt x="7670" y="21161"/>
                </a:lnTo>
                <a:lnTo>
                  <a:pt x="8020" y="21020"/>
                </a:lnTo>
                <a:lnTo>
                  <a:pt x="8303" y="20893"/>
                </a:lnTo>
                <a:lnTo>
                  <a:pt x="8563" y="20695"/>
                </a:lnTo>
                <a:lnTo>
                  <a:pt x="8800" y="20511"/>
                </a:lnTo>
                <a:lnTo>
                  <a:pt x="8969" y="20285"/>
                </a:lnTo>
                <a:lnTo>
                  <a:pt x="9150" y="20045"/>
                </a:lnTo>
                <a:lnTo>
                  <a:pt x="9252" y="19804"/>
                </a:lnTo>
                <a:lnTo>
                  <a:pt x="9342" y="19550"/>
                </a:lnTo>
                <a:lnTo>
                  <a:pt x="9410" y="19281"/>
                </a:lnTo>
                <a:lnTo>
                  <a:pt x="9433" y="19013"/>
                </a:lnTo>
                <a:lnTo>
                  <a:pt x="9433" y="18744"/>
                </a:lnTo>
                <a:lnTo>
                  <a:pt x="9387" y="18504"/>
                </a:lnTo>
                <a:lnTo>
                  <a:pt x="9320" y="18221"/>
                </a:lnTo>
                <a:lnTo>
                  <a:pt x="9207" y="17981"/>
                </a:lnTo>
                <a:lnTo>
                  <a:pt x="9105" y="17740"/>
                </a:lnTo>
                <a:lnTo>
                  <a:pt x="8924" y="17514"/>
                </a:lnTo>
                <a:lnTo>
                  <a:pt x="8777" y="17274"/>
                </a:lnTo>
                <a:lnTo>
                  <a:pt x="8642" y="17034"/>
                </a:lnTo>
                <a:lnTo>
                  <a:pt x="8563" y="16765"/>
                </a:lnTo>
                <a:lnTo>
                  <a:pt x="8472" y="16468"/>
                </a:lnTo>
                <a:lnTo>
                  <a:pt x="8450" y="16157"/>
                </a:lnTo>
                <a:lnTo>
                  <a:pt x="8450" y="15860"/>
                </a:lnTo>
                <a:lnTo>
                  <a:pt x="8472" y="15563"/>
                </a:lnTo>
                <a:lnTo>
                  <a:pt x="8540" y="15267"/>
                </a:lnTo>
                <a:lnTo>
                  <a:pt x="8642" y="14998"/>
                </a:lnTo>
                <a:lnTo>
                  <a:pt x="8777" y="14729"/>
                </a:lnTo>
                <a:lnTo>
                  <a:pt x="8868" y="14616"/>
                </a:lnTo>
                <a:lnTo>
                  <a:pt x="8969" y="14475"/>
                </a:lnTo>
                <a:lnTo>
                  <a:pt x="9060" y="14376"/>
                </a:lnTo>
                <a:lnTo>
                  <a:pt x="9184" y="14291"/>
                </a:lnTo>
                <a:lnTo>
                  <a:pt x="9297" y="14206"/>
                </a:lnTo>
                <a:lnTo>
                  <a:pt x="9433" y="14121"/>
                </a:lnTo>
                <a:lnTo>
                  <a:pt x="9579" y="14051"/>
                </a:lnTo>
                <a:lnTo>
                  <a:pt x="9726" y="13994"/>
                </a:lnTo>
                <a:lnTo>
                  <a:pt x="9884" y="13938"/>
                </a:lnTo>
                <a:lnTo>
                  <a:pt x="10054" y="13909"/>
                </a:lnTo>
                <a:lnTo>
                  <a:pt x="10257" y="13881"/>
                </a:lnTo>
                <a:lnTo>
                  <a:pt x="10449" y="13881"/>
                </a:lnTo>
                <a:lnTo>
                  <a:pt x="10664" y="13881"/>
                </a:lnTo>
                <a:lnTo>
                  <a:pt x="10856" y="13909"/>
                </a:lnTo>
                <a:lnTo>
                  <a:pt x="11037" y="13966"/>
                </a:lnTo>
                <a:lnTo>
                  <a:pt x="11206" y="14023"/>
                </a:lnTo>
                <a:lnTo>
                  <a:pt x="11353" y="14093"/>
                </a:lnTo>
                <a:lnTo>
                  <a:pt x="11511" y="14178"/>
                </a:lnTo>
                <a:lnTo>
                  <a:pt x="11635" y="14263"/>
                </a:lnTo>
                <a:lnTo>
                  <a:pt x="11748" y="14376"/>
                </a:lnTo>
                <a:lnTo>
                  <a:pt x="11861" y="14475"/>
                </a:lnTo>
                <a:lnTo>
                  <a:pt x="11941" y="14616"/>
                </a:lnTo>
                <a:lnTo>
                  <a:pt x="12031" y="14758"/>
                </a:lnTo>
                <a:lnTo>
                  <a:pt x="12099" y="14885"/>
                </a:lnTo>
                <a:lnTo>
                  <a:pt x="12200" y="15210"/>
                </a:lnTo>
                <a:lnTo>
                  <a:pt x="12268" y="15507"/>
                </a:lnTo>
                <a:lnTo>
                  <a:pt x="12291" y="15832"/>
                </a:lnTo>
                <a:lnTo>
                  <a:pt x="12291" y="16157"/>
                </a:lnTo>
                <a:lnTo>
                  <a:pt x="12246" y="16482"/>
                </a:lnTo>
                <a:lnTo>
                  <a:pt x="12178" y="16807"/>
                </a:lnTo>
                <a:lnTo>
                  <a:pt x="12099" y="17090"/>
                </a:lnTo>
                <a:lnTo>
                  <a:pt x="12008" y="17330"/>
                </a:lnTo>
                <a:lnTo>
                  <a:pt x="11884" y="17542"/>
                </a:lnTo>
                <a:lnTo>
                  <a:pt x="11748" y="17712"/>
                </a:lnTo>
                <a:lnTo>
                  <a:pt x="11613" y="17839"/>
                </a:lnTo>
                <a:lnTo>
                  <a:pt x="11489" y="18037"/>
                </a:lnTo>
                <a:lnTo>
                  <a:pt x="11398" y="18221"/>
                </a:lnTo>
                <a:lnTo>
                  <a:pt x="11319" y="18447"/>
                </a:lnTo>
                <a:lnTo>
                  <a:pt x="11251" y="18659"/>
                </a:lnTo>
                <a:lnTo>
                  <a:pt x="11206" y="18900"/>
                </a:lnTo>
                <a:lnTo>
                  <a:pt x="11184" y="19154"/>
                </a:lnTo>
                <a:lnTo>
                  <a:pt x="11184" y="19423"/>
                </a:lnTo>
                <a:lnTo>
                  <a:pt x="11229" y="19663"/>
                </a:lnTo>
                <a:lnTo>
                  <a:pt x="11297" y="19903"/>
                </a:lnTo>
                <a:lnTo>
                  <a:pt x="11376" y="20158"/>
                </a:lnTo>
                <a:lnTo>
                  <a:pt x="11511" y="20398"/>
                </a:lnTo>
                <a:lnTo>
                  <a:pt x="11681" y="20610"/>
                </a:lnTo>
                <a:lnTo>
                  <a:pt x="11884" y="20808"/>
                </a:lnTo>
                <a:lnTo>
                  <a:pt x="12121" y="20992"/>
                </a:lnTo>
                <a:lnTo>
                  <a:pt x="12404" y="21161"/>
                </a:lnTo>
                <a:lnTo>
                  <a:pt x="12528" y="21190"/>
                </a:lnTo>
                <a:lnTo>
                  <a:pt x="12856" y="21274"/>
                </a:lnTo>
                <a:lnTo>
                  <a:pt x="13330" y="21373"/>
                </a:lnTo>
                <a:lnTo>
                  <a:pt x="13963" y="21486"/>
                </a:lnTo>
                <a:lnTo>
                  <a:pt x="14313" y="21543"/>
                </a:lnTo>
                <a:lnTo>
                  <a:pt x="14652" y="21571"/>
                </a:lnTo>
                <a:lnTo>
                  <a:pt x="15025" y="21600"/>
                </a:lnTo>
                <a:lnTo>
                  <a:pt x="15409" y="21600"/>
                </a:lnTo>
                <a:lnTo>
                  <a:pt x="15782" y="21600"/>
                </a:lnTo>
                <a:lnTo>
                  <a:pt x="16177" y="21571"/>
                </a:lnTo>
                <a:lnTo>
                  <a:pt x="16516" y="21486"/>
                </a:lnTo>
                <a:lnTo>
                  <a:pt x="16889" y="21402"/>
                </a:lnTo>
                <a:lnTo>
                  <a:pt x="16821" y="21190"/>
                </a:lnTo>
                <a:lnTo>
                  <a:pt x="16776" y="20935"/>
                </a:lnTo>
                <a:lnTo>
                  <a:pt x="16742" y="20667"/>
                </a:lnTo>
                <a:lnTo>
                  <a:pt x="16719" y="20370"/>
                </a:lnTo>
                <a:lnTo>
                  <a:pt x="16697" y="19719"/>
                </a:lnTo>
                <a:lnTo>
                  <a:pt x="16697" y="19013"/>
                </a:lnTo>
                <a:lnTo>
                  <a:pt x="16719" y="18306"/>
                </a:lnTo>
                <a:lnTo>
                  <a:pt x="16753" y="17599"/>
                </a:lnTo>
                <a:lnTo>
                  <a:pt x="16821" y="16949"/>
                </a:lnTo>
                <a:lnTo>
                  <a:pt x="16889" y="16383"/>
                </a:lnTo>
                <a:lnTo>
                  <a:pt x="16934" y="16129"/>
                </a:lnTo>
                <a:lnTo>
                  <a:pt x="17002" y="15945"/>
                </a:lnTo>
                <a:lnTo>
                  <a:pt x="17081" y="15790"/>
                </a:lnTo>
                <a:lnTo>
                  <a:pt x="17194" y="15648"/>
                </a:lnTo>
                <a:lnTo>
                  <a:pt x="17318" y="15563"/>
                </a:lnTo>
                <a:lnTo>
                  <a:pt x="17453" y="15507"/>
                </a:lnTo>
                <a:lnTo>
                  <a:pt x="17600" y="15450"/>
                </a:lnTo>
                <a:lnTo>
                  <a:pt x="17758" y="15450"/>
                </a:lnTo>
                <a:lnTo>
                  <a:pt x="17905" y="15479"/>
                </a:lnTo>
                <a:lnTo>
                  <a:pt x="18064" y="15535"/>
                </a:lnTo>
                <a:lnTo>
                  <a:pt x="18233" y="15620"/>
                </a:lnTo>
                <a:lnTo>
                  <a:pt x="18380" y="15733"/>
                </a:lnTo>
                <a:lnTo>
                  <a:pt x="18561" y="15832"/>
                </a:lnTo>
                <a:lnTo>
                  <a:pt x="18707" y="15973"/>
                </a:lnTo>
                <a:lnTo>
                  <a:pt x="18866" y="16129"/>
                </a:lnTo>
                <a:lnTo>
                  <a:pt x="18990" y="16327"/>
                </a:lnTo>
                <a:lnTo>
                  <a:pt x="19125" y="16482"/>
                </a:lnTo>
                <a:lnTo>
                  <a:pt x="19295" y="16624"/>
                </a:lnTo>
                <a:lnTo>
                  <a:pt x="19464" y="16737"/>
                </a:lnTo>
                <a:lnTo>
                  <a:pt x="19668" y="16807"/>
                </a:lnTo>
                <a:lnTo>
                  <a:pt x="19860" y="16836"/>
                </a:lnTo>
                <a:lnTo>
                  <a:pt x="20052" y="16864"/>
                </a:lnTo>
                <a:lnTo>
                  <a:pt x="20266" y="16836"/>
                </a:lnTo>
                <a:lnTo>
                  <a:pt x="20470" y="16793"/>
                </a:lnTo>
                <a:lnTo>
                  <a:pt x="20662" y="16708"/>
                </a:lnTo>
                <a:lnTo>
                  <a:pt x="20854" y="16567"/>
                </a:lnTo>
                <a:lnTo>
                  <a:pt x="21035" y="16412"/>
                </a:lnTo>
                <a:lnTo>
                  <a:pt x="21182" y="16214"/>
                </a:lnTo>
                <a:lnTo>
                  <a:pt x="21340" y="16002"/>
                </a:lnTo>
                <a:lnTo>
                  <a:pt x="21441" y="15733"/>
                </a:lnTo>
                <a:lnTo>
                  <a:pt x="21532" y="15436"/>
                </a:lnTo>
                <a:lnTo>
                  <a:pt x="21600" y="15083"/>
                </a:lnTo>
                <a:lnTo>
                  <a:pt x="21600" y="14885"/>
                </a:lnTo>
                <a:lnTo>
                  <a:pt x="21600" y="14729"/>
                </a:lnTo>
                <a:lnTo>
                  <a:pt x="21600" y="14531"/>
                </a:lnTo>
                <a:lnTo>
                  <a:pt x="21577" y="14376"/>
                </a:lnTo>
                <a:lnTo>
                  <a:pt x="21532" y="14206"/>
                </a:lnTo>
                <a:lnTo>
                  <a:pt x="21487" y="14051"/>
                </a:lnTo>
                <a:lnTo>
                  <a:pt x="21419" y="13909"/>
                </a:lnTo>
                <a:lnTo>
                  <a:pt x="21351" y="13768"/>
                </a:lnTo>
                <a:lnTo>
                  <a:pt x="21204" y="13500"/>
                </a:lnTo>
                <a:lnTo>
                  <a:pt x="21035" y="13287"/>
                </a:lnTo>
                <a:lnTo>
                  <a:pt x="20809" y="13090"/>
                </a:lnTo>
                <a:lnTo>
                  <a:pt x="20594" y="12962"/>
                </a:lnTo>
                <a:lnTo>
                  <a:pt x="20357" y="12821"/>
                </a:lnTo>
                <a:lnTo>
                  <a:pt x="20120" y="12764"/>
                </a:lnTo>
                <a:lnTo>
                  <a:pt x="19882" y="12708"/>
                </a:lnTo>
                <a:lnTo>
                  <a:pt x="19645" y="12736"/>
                </a:lnTo>
                <a:lnTo>
                  <a:pt x="19430" y="12793"/>
                </a:lnTo>
                <a:lnTo>
                  <a:pt x="19227" y="12906"/>
                </a:lnTo>
                <a:lnTo>
                  <a:pt x="19148" y="12962"/>
                </a:lnTo>
                <a:lnTo>
                  <a:pt x="19058" y="13047"/>
                </a:lnTo>
                <a:lnTo>
                  <a:pt x="18990" y="13146"/>
                </a:lnTo>
                <a:lnTo>
                  <a:pt x="18911" y="13259"/>
                </a:lnTo>
                <a:lnTo>
                  <a:pt x="18775" y="13471"/>
                </a:lnTo>
                <a:lnTo>
                  <a:pt x="18628" y="13641"/>
                </a:lnTo>
                <a:lnTo>
                  <a:pt x="18470" y="13740"/>
                </a:lnTo>
                <a:lnTo>
                  <a:pt x="18301" y="13825"/>
                </a:lnTo>
                <a:lnTo>
                  <a:pt x="18143" y="13853"/>
                </a:lnTo>
                <a:lnTo>
                  <a:pt x="17973" y="13881"/>
                </a:lnTo>
                <a:lnTo>
                  <a:pt x="17804" y="13853"/>
                </a:lnTo>
                <a:lnTo>
                  <a:pt x="17646" y="13796"/>
                </a:lnTo>
                <a:lnTo>
                  <a:pt x="17499" y="13726"/>
                </a:lnTo>
                <a:lnTo>
                  <a:pt x="17341" y="13641"/>
                </a:lnTo>
                <a:lnTo>
                  <a:pt x="17216" y="13528"/>
                </a:lnTo>
                <a:lnTo>
                  <a:pt x="17103" y="13386"/>
                </a:lnTo>
                <a:lnTo>
                  <a:pt x="17024" y="13259"/>
                </a:lnTo>
                <a:lnTo>
                  <a:pt x="16934" y="13118"/>
                </a:lnTo>
                <a:lnTo>
                  <a:pt x="16889" y="12991"/>
                </a:lnTo>
                <a:lnTo>
                  <a:pt x="16889" y="12849"/>
                </a:lnTo>
                <a:lnTo>
                  <a:pt x="16889" y="12383"/>
                </a:lnTo>
                <a:lnTo>
                  <a:pt x="16889" y="11662"/>
                </a:lnTo>
                <a:lnTo>
                  <a:pt x="16889" y="10701"/>
                </a:lnTo>
                <a:lnTo>
                  <a:pt x="16889" y="9640"/>
                </a:lnTo>
                <a:lnTo>
                  <a:pt x="16889" y="8566"/>
                </a:lnTo>
                <a:lnTo>
                  <a:pt x="16889" y="7478"/>
                </a:lnTo>
                <a:lnTo>
                  <a:pt x="16889" y="6502"/>
                </a:lnTo>
                <a:lnTo>
                  <a:pt x="16889" y="5739"/>
                </a:lnTo>
                <a:lnTo>
                  <a:pt x="16674" y="5894"/>
                </a:lnTo>
                <a:lnTo>
                  <a:pt x="16414" y="6036"/>
                </a:lnTo>
                <a:lnTo>
                  <a:pt x="16154" y="6177"/>
                </a:lnTo>
                <a:lnTo>
                  <a:pt x="15849" y="6248"/>
                </a:lnTo>
                <a:lnTo>
                  <a:pt x="15544" y="6304"/>
                </a:lnTo>
                <a:lnTo>
                  <a:pt x="15217" y="6332"/>
                </a:lnTo>
                <a:lnTo>
                  <a:pt x="14866" y="6361"/>
                </a:lnTo>
                <a:lnTo>
                  <a:pt x="14550" y="6361"/>
                </a:lnTo>
                <a:lnTo>
                  <a:pt x="14200" y="6332"/>
                </a:lnTo>
                <a:lnTo>
                  <a:pt x="13850" y="6276"/>
                </a:lnTo>
                <a:lnTo>
                  <a:pt x="13522" y="6219"/>
                </a:lnTo>
                <a:lnTo>
                  <a:pt x="13206" y="6149"/>
                </a:lnTo>
                <a:lnTo>
                  <a:pt x="12901" y="6064"/>
                </a:lnTo>
                <a:lnTo>
                  <a:pt x="12618" y="5951"/>
                </a:lnTo>
                <a:lnTo>
                  <a:pt x="12358" y="5838"/>
                </a:lnTo>
                <a:lnTo>
                  <a:pt x="12121" y="5739"/>
                </a:lnTo>
                <a:lnTo>
                  <a:pt x="11941" y="5626"/>
                </a:lnTo>
                <a:lnTo>
                  <a:pt x="11794" y="5513"/>
                </a:lnTo>
                <a:lnTo>
                  <a:pt x="11658" y="5414"/>
                </a:lnTo>
                <a:lnTo>
                  <a:pt x="11556" y="5301"/>
                </a:lnTo>
                <a:lnTo>
                  <a:pt x="11466" y="5187"/>
                </a:lnTo>
                <a:lnTo>
                  <a:pt x="11398" y="5089"/>
                </a:lnTo>
                <a:lnTo>
                  <a:pt x="11376" y="4947"/>
                </a:lnTo>
                <a:lnTo>
                  <a:pt x="11353" y="4834"/>
                </a:lnTo>
                <a:lnTo>
                  <a:pt x="11353" y="4707"/>
                </a:lnTo>
                <a:lnTo>
                  <a:pt x="11376" y="4565"/>
                </a:lnTo>
                <a:lnTo>
                  <a:pt x="11443" y="4410"/>
                </a:lnTo>
                <a:lnTo>
                  <a:pt x="11511" y="4240"/>
                </a:lnTo>
                <a:lnTo>
                  <a:pt x="11703" y="3887"/>
                </a:lnTo>
                <a:lnTo>
                  <a:pt x="11986" y="3505"/>
                </a:lnTo>
                <a:lnTo>
                  <a:pt x="12144" y="3265"/>
                </a:lnTo>
                <a:lnTo>
                  <a:pt x="12246" y="3025"/>
                </a:lnTo>
                <a:lnTo>
                  <a:pt x="12336" y="2756"/>
                </a:lnTo>
                <a:lnTo>
                  <a:pt x="12404" y="2445"/>
                </a:lnTo>
                <a:lnTo>
                  <a:pt x="12438" y="2176"/>
                </a:lnTo>
                <a:lnTo>
                  <a:pt x="12438" y="1880"/>
                </a:lnTo>
                <a:lnTo>
                  <a:pt x="12404" y="1583"/>
                </a:lnTo>
                <a:lnTo>
                  <a:pt x="12336" y="1314"/>
                </a:lnTo>
                <a:lnTo>
                  <a:pt x="12246" y="1046"/>
                </a:lnTo>
                <a:lnTo>
                  <a:pt x="12099" y="791"/>
                </a:lnTo>
                <a:lnTo>
                  <a:pt x="12008" y="692"/>
                </a:lnTo>
                <a:lnTo>
                  <a:pt x="11918" y="579"/>
                </a:lnTo>
                <a:lnTo>
                  <a:pt x="11816" y="466"/>
                </a:lnTo>
                <a:lnTo>
                  <a:pt x="11703" y="381"/>
                </a:lnTo>
                <a:lnTo>
                  <a:pt x="11579" y="310"/>
                </a:lnTo>
                <a:lnTo>
                  <a:pt x="11443" y="226"/>
                </a:lnTo>
                <a:lnTo>
                  <a:pt x="11297" y="169"/>
                </a:lnTo>
                <a:lnTo>
                  <a:pt x="11138" y="113"/>
                </a:lnTo>
                <a:lnTo>
                  <a:pt x="10969" y="56"/>
                </a:lnTo>
                <a:lnTo>
                  <a:pt x="10800" y="28"/>
                </a:lnTo>
                <a:lnTo>
                  <a:pt x="10619" y="28"/>
                </a:lnTo>
                <a:lnTo>
                  <a:pt x="10404" y="28"/>
                </a:lnTo>
                <a:lnTo>
                  <a:pt x="10257" y="28"/>
                </a:lnTo>
                <a:lnTo>
                  <a:pt x="10076" y="56"/>
                </a:lnTo>
                <a:lnTo>
                  <a:pt x="9952" y="84"/>
                </a:lnTo>
                <a:lnTo>
                  <a:pt x="9794" y="141"/>
                </a:lnTo>
                <a:lnTo>
                  <a:pt x="9692" y="226"/>
                </a:lnTo>
                <a:lnTo>
                  <a:pt x="9557" y="282"/>
                </a:lnTo>
                <a:lnTo>
                  <a:pt x="9455" y="381"/>
                </a:lnTo>
                <a:lnTo>
                  <a:pt x="9365" y="466"/>
                </a:lnTo>
                <a:lnTo>
                  <a:pt x="9274" y="579"/>
                </a:lnTo>
                <a:lnTo>
                  <a:pt x="9184" y="692"/>
                </a:lnTo>
                <a:lnTo>
                  <a:pt x="9128" y="791"/>
                </a:lnTo>
                <a:lnTo>
                  <a:pt x="9060" y="932"/>
                </a:lnTo>
                <a:lnTo>
                  <a:pt x="8969" y="1201"/>
                </a:lnTo>
                <a:lnTo>
                  <a:pt x="8913" y="1498"/>
                </a:lnTo>
                <a:lnTo>
                  <a:pt x="8890" y="1795"/>
                </a:lnTo>
                <a:lnTo>
                  <a:pt x="8890" y="2120"/>
                </a:lnTo>
                <a:lnTo>
                  <a:pt x="8913" y="2445"/>
                </a:lnTo>
                <a:lnTo>
                  <a:pt x="8969" y="2756"/>
                </a:lnTo>
                <a:lnTo>
                  <a:pt x="9060" y="3081"/>
                </a:lnTo>
                <a:lnTo>
                  <a:pt x="9173" y="3378"/>
                </a:lnTo>
                <a:lnTo>
                  <a:pt x="9297" y="3647"/>
                </a:lnTo>
                <a:lnTo>
                  <a:pt x="9466" y="3887"/>
                </a:lnTo>
                <a:lnTo>
                  <a:pt x="9579" y="4085"/>
                </a:lnTo>
                <a:lnTo>
                  <a:pt x="9670" y="4269"/>
                </a:lnTo>
                <a:lnTo>
                  <a:pt x="9726" y="4467"/>
                </a:lnTo>
                <a:lnTo>
                  <a:pt x="9771" y="4650"/>
                </a:lnTo>
                <a:lnTo>
                  <a:pt x="9771" y="4834"/>
                </a:lnTo>
                <a:lnTo>
                  <a:pt x="9749" y="5032"/>
                </a:lnTo>
                <a:lnTo>
                  <a:pt x="9715" y="5216"/>
                </a:lnTo>
                <a:lnTo>
                  <a:pt x="9625" y="5385"/>
                </a:lnTo>
                <a:lnTo>
                  <a:pt x="9534" y="5513"/>
                </a:lnTo>
                <a:lnTo>
                  <a:pt x="9410" y="5626"/>
                </a:lnTo>
                <a:lnTo>
                  <a:pt x="9229" y="5710"/>
                </a:lnTo>
                <a:lnTo>
                  <a:pt x="9060" y="5767"/>
                </a:lnTo>
                <a:lnTo>
                  <a:pt x="8845" y="5767"/>
                </a:lnTo>
                <a:lnTo>
                  <a:pt x="8585" y="5739"/>
                </a:lnTo>
                <a:lnTo>
                  <a:pt x="8325" y="5654"/>
                </a:lnTo>
                <a:lnTo>
                  <a:pt x="8020" y="5513"/>
                </a:lnTo>
                <a:lnTo>
                  <a:pt x="7840" y="5442"/>
                </a:lnTo>
                <a:lnTo>
                  <a:pt x="7648" y="5385"/>
                </a:lnTo>
                <a:lnTo>
                  <a:pt x="7433" y="5329"/>
                </a:lnTo>
                <a:lnTo>
                  <a:pt x="7241" y="5301"/>
                </a:lnTo>
                <a:lnTo>
                  <a:pt x="6755" y="5301"/>
                </a:lnTo>
                <a:lnTo>
                  <a:pt x="6281" y="5329"/>
                </a:lnTo>
                <a:lnTo>
                  <a:pt x="5784" y="5385"/>
                </a:lnTo>
                <a:lnTo>
                  <a:pt x="5264" y="5498"/>
                </a:lnTo>
                <a:lnTo>
                  <a:pt x="4744" y="5597"/>
                </a:lnTo>
                <a:lnTo>
                  <a:pt x="4247" y="5739"/>
                </a:lnTo>
                <a:lnTo>
                  <a:pt x="4202" y="5894"/>
                </a:lnTo>
                <a:lnTo>
                  <a:pt x="4202" y="6191"/>
                </a:lnTo>
                <a:lnTo>
                  <a:pt x="4202" y="6545"/>
                </a:lnTo>
                <a:lnTo>
                  <a:pt x="4225" y="6954"/>
                </a:lnTo>
                <a:lnTo>
                  <a:pt x="4315" y="7930"/>
                </a:lnTo>
                <a:lnTo>
                  <a:pt x="4394" y="9018"/>
                </a:lnTo>
                <a:lnTo>
                  <a:pt x="4439" y="9570"/>
                </a:lnTo>
                <a:lnTo>
                  <a:pt x="4462" y="10107"/>
                </a:lnTo>
                <a:lnTo>
                  <a:pt x="4484" y="10630"/>
                </a:lnTo>
                <a:lnTo>
                  <a:pt x="4507" y="11082"/>
                </a:lnTo>
                <a:lnTo>
                  <a:pt x="4484" y="11520"/>
                </a:lnTo>
                <a:lnTo>
                  <a:pt x="4439" y="11874"/>
                </a:lnTo>
                <a:lnTo>
                  <a:pt x="4394" y="12029"/>
                </a:lnTo>
                <a:lnTo>
                  <a:pt x="4349" y="12171"/>
                </a:lnTo>
                <a:lnTo>
                  <a:pt x="4315" y="12284"/>
                </a:lnTo>
                <a:lnTo>
                  <a:pt x="4247" y="1235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US" sz="2000" b="1" dirty="0">
                <a:solidFill>
                  <a:schemeClr val="bg1"/>
                </a:solidFill>
                <a:latin typeface="+mj-lt"/>
              </a:rPr>
              <a:t>Baseline</a:t>
            </a:r>
          </a:p>
          <a:p>
            <a:pPr algn="ctr">
              <a:defRPr/>
            </a:pPr>
            <a:r>
              <a:rPr lang="en-US" sz="2000" b="1" dirty="0">
                <a:solidFill>
                  <a:schemeClr val="bg1"/>
                </a:solidFill>
                <a:latin typeface="+mj-lt"/>
              </a:rPr>
              <a:t>Evaluation</a:t>
            </a:r>
            <a:endParaRPr lang="en-US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Puzzle3"/>
          <p:cNvSpPr>
            <a:spLocks noEditPoints="1" noChangeArrowheads="1"/>
          </p:cNvSpPr>
          <p:nvPr/>
        </p:nvSpPr>
        <p:spPr bwMode="auto">
          <a:xfrm>
            <a:off x="3651250" y="2997200"/>
            <a:ext cx="1946275" cy="2641600"/>
          </a:xfrm>
          <a:custGeom>
            <a:avLst/>
            <a:gdLst>
              <a:gd name="T0" fmla="*/ 936284 w 21600"/>
              <a:gd name="T1" fmla="*/ 1933015 h 21600"/>
              <a:gd name="T2" fmla="*/ 1851755 w 21600"/>
              <a:gd name="T3" fmla="*/ 2578984 h 21600"/>
              <a:gd name="T4" fmla="*/ 1187588 w 21600"/>
              <a:gd name="T5" fmla="*/ 1687811 h 21600"/>
              <a:gd name="T6" fmla="*/ 1851755 w 21600"/>
              <a:gd name="T7" fmla="*/ 859131 h 21600"/>
              <a:gd name="T8" fmla="*/ 946106 w 21600"/>
              <a:gd name="T9" fmla="*/ 6359 h 21600"/>
              <a:gd name="T10" fmla="*/ 62353 w 21600"/>
              <a:gd name="T11" fmla="*/ 831859 h 21600"/>
              <a:gd name="T12" fmla="*/ 726609 w 21600"/>
              <a:gd name="T13" fmla="*/ 1654180 h 21600"/>
              <a:gd name="T14" fmla="*/ 62353 w 21600"/>
              <a:gd name="T15" fmla="*/ 2578984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2273 w 21600"/>
              <a:gd name="T25" fmla="*/ 7719 h 21600"/>
              <a:gd name="T26" fmla="*/ 19149 w 21600"/>
              <a:gd name="T27" fmla="*/ 202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6625" y="20892"/>
                </a:moveTo>
                <a:lnTo>
                  <a:pt x="7105" y="21023"/>
                </a:lnTo>
                <a:lnTo>
                  <a:pt x="7513" y="21088"/>
                </a:lnTo>
                <a:lnTo>
                  <a:pt x="7922" y="21115"/>
                </a:lnTo>
                <a:lnTo>
                  <a:pt x="8242" y="21115"/>
                </a:lnTo>
                <a:lnTo>
                  <a:pt x="8544" y="21062"/>
                </a:lnTo>
                <a:lnTo>
                  <a:pt x="8810" y="20997"/>
                </a:lnTo>
                <a:lnTo>
                  <a:pt x="9023" y="20892"/>
                </a:lnTo>
                <a:lnTo>
                  <a:pt x="9148" y="20761"/>
                </a:lnTo>
                <a:lnTo>
                  <a:pt x="9290" y="20616"/>
                </a:lnTo>
                <a:lnTo>
                  <a:pt x="9361" y="20459"/>
                </a:lnTo>
                <a:lnTo>
                  <a:pt x="9396" y="20289"/>
                </a:lnTo>
                <a:lnTo>
                  <a:pt x="9396" y="20092"/>
                </a:lnTo>
                <a:lnTo>
                  <a:pt x="9325" y="19909"/>
                </a:lnTo>
                <a:lnTo>
                  <a:pt x="9219" y="19738"/>
                </a:lnTo>
                <a:lnTo>
                  <a:pt x="9094" y="19555"/>
                </a:lnTo>
                <a:lnTo>
                  <a:pt x="8917" y="19384"/>
                </a:lnTo>
                <a:lnTo>
                  <a:pt x="8650" y="19162"/>
                </a:lnTo>
                <a:lnTo>
                  <a:pt x="8437" y="18900"/>
                </a:lnTo>
                <a:lnTo>
                  <a:pt x="8277" y="18624"/>
                </a:lnTo>
                <a:lnTo>
                  <a:pt x="8135" y="18349"/>
                </a:lnTo>
                <a:lnTo>
                  <a:pt x="8028" y="18048"/>
                </a:lnTo>
                <a:lnTo>
                  <a:pt x="7993" y="17746"/>
                </a:lnTo>
                <a:lnTo>
                  <a:pt x="7993" y="17471"/>
                </a:lnTo>
                <a:lnTo>
                  <a:pt x="8028" y="17169"/>
                </a:lnTo>
                <a:lnTo>
                  <a:pt x="8135" y="16920"/>
                </a:lnTo>
                <a:lnTo>
                  <a:pt x="8277" y="16671"/>
                </a:lnTo>
                <a:lnTo>
                  <a:pt x="8366" y="16540"/>
                </a:lnTo>
                <a:lnTo>
                  <a:pt x="8473" y="16409"/>
                </a:lnTo>
                <a:lnTo>
                  <a:pt x="8615" y="16317"/>
                </a:lnTo>
                <a:lnTo>
                  <a:pt x="8739" y="16213"/>
                </a:lnTo>
                <a:lnTo>
                  <a:pt x="8881" y="16134"/>
                </a:lnTo>
                <a:lnTo>
                  <a:pt x="9059" y="16055"/>
                </a:lnTo>
                <a:lnTo>
                  <a:pt x="9254" y="15990"/>
                </a:lnTo>
                <a:lnTo>
                  <a:pt x="9432" y="15911"/>
                </a:lnTo>
                <a:lnTo>
                  <a:pt x="9663" y="15885"/>
                </a:lnTo>
                <a:lnTo>
                  <a:pt x="9876" y="15833"/>
                </a:lnTo>
                <a:lnTo>
                  <a:pt x="10142" y="15806"/>
                </a:lnTo>
                <a:lnTo>
                  <a:pt x="10391" y="15806"/>
                </a:lnTo>
                <a:lnTo>
                  <a:pt x="10728" y="15806"/>
                </a:lnTo>
                <a:lnTo>
                  <a:pt x="10995" y="15806"/>
                </a:lnTo>
                <a:lnTo>
                  <a:pt x="11279" y="15833"/>
                </a:lnTo>
                <a:lnTo>
                  <a:pt x="11546" y="15885"/>
                </a:lnTo>
                <a:lnTo>
                  <a:pt x="11776" y="15937"/>
                </a:lnTo>
                <a:lnTo>
                  <a:pt x="12025" y="15990"/>
                </a:lnTo>
                <a:lnTo>
                  <a:pt x="12221" y="16055"/>
                </a:lnTo>
                <a:lnTo>
                  <a:pt x="12434" y="16134"/>
                </a:lnTo>
                <a:lnTo>
                  <a:pt x="12611" y="16213"/>
                </a:lnTo>
                <a:lnTo>
                  <a:pt x="12771" y="16317"/>
                </a:lnTo>
                <a:lnTo>
                  <a:pt x="12913" y="16409"/>
                </a:lnTo>
                <a:lnTo>
                  <a:pt x="13038" y="16514"/>
                </a:lnTo>
                <a:lnTo>
                  <a:pt x="13251" y="16737"/>
                </a:lnTo>
                <a:lnTo>
                  <a:pt x="13428" y="16986"/>
                </a:lnTo>
                <a:lnTo>
                  <a:pt x="13517" y="17248"/>
                </a:lnTo>
                <a:lnTo>
                  <a:pt x="13588" y="17523"/>
                </a:lnTo>
                <a:lnTo>
                  <a:pt x="13588" y="17799"/>
                </a:lnTo>
                <a:lnTo>
                  <a:pt x="13517" y="18074"/>
                </a:lnTo>
                <a:lnTo>
                  <a:pt x="13428" y="18323"/>
                </a:lnTo>
                <a:lnTo>
                  <a:pt x="13286" y="18572"/>
                </a:lnTo>
                <a:lnTo>
                  <a:pt x="13109" y="18808"/>
                </a:lnTo>
                <a:lnTo>
                  <a:pt x="12878" y="19031"/>
                </a:lnTo>
                <a:lnTo>
                  <a:pt x="12434" y="19411"/>
                </a:lnTo>
                <a:lnTo>
                  <a:pt x="12132" y="19738"/>
                </a:lnTo>
                <a:lnTo>
                  <a:pt x="12025" y="19856"/>
                </a:lnTo>
                <a:lnTo>
                  <a:pt x="11919" y="20014"/>
                </a:lnTo>
                <a:lnTo>
                  <a:pt x="11883" y="20132"/>
                </a:lnTo>
                <a:lnTo>
                  <a:pt x="11883" y="20263"/>
                </a:lnTo>
                <a:lnTo>
                  <a:pt x="11883" y="20394"/>
                </a:lnTo>
                <a:lnTo>
                  <a:pt x="11954" y="20485"/>
                </a:lnTo>
                <a:lnTo>
                  <a:pt x="12061" y="20590"/>
                </a:lnTo>
                <a:lnTo>
                  <a:pt x="12185" y="20695"/>
                </a:lnTo>
                <a:lnTo>
                  <a:pt x="12327" y="20787"/>
                </a:lnTo>
                <a:lnTo>
                  <a:pt x="12540" y="20892"/>
                </a:lnTo>
                <a:lnTo>
                  <a:pt x="12771" y="20997"/>
                </a:lnTo>
                <a:lnTo>
                  <a:pt x="13073" y="21088"/>
                </a:lnTo>
                <a:lnTo>
                  <a:pt x="13428" y="21193"/>
                </a:lnTo>
                <a:lnTo>
                  <a:pt x="13873" y="21298"/>
                </a:lnTo>
                <a:lnTo>
                  <a:pt x="14317" y="21390"/>
                </a:lnTo>
                <a:lnTo>
                  <a:pt x="14778" y="21468"/>
                </a:lnTo>
                <a:lnTo>
                  <a:pt x="15294" y="21547"/>
                </a:lnTo>
                <a:lnTo>
                  <a:pt x="15809" y="21600"/>
                </a:lnTo>
                <a:lnTo>
                  <a:pt x="16359" y="21652"/>
                </a:lnTo>
                <a:lnTo>
                  <a:pt x="16875" y="21678"/>
                </a:lnTo>
                <a:lnTo>
                  <a:pt x="17407" y="21678"/>
                </a:lnTo>
                <a:lnTo>
                  <a:pt x="17958" y="21678"/>
                </a:lnTo>
                <a:lnTo>
                  <a:pt x="18473" y="21652"/>
                </a:lnTo>
                <a:lnTo>
                  <a:pt x="18953" y="21573"/>
                </a:lnTo>
                <a:lnTo>
                  <a:pt x="19397" y="21495"/>
                </a:lnTo>
                <a:lnTo>
                  <a:pt x="19841" y="21390"/>
                </a:lnTo>
                <a:lnTo>
                  <a:pt x="20214" y="21272"/>
                </a:lnTo>
                <a:lnTo>
                  <a:pt x="20551" y="21088"/>
                </a:lnTo>
                <a:lnTo>
                  <a:pt x="20480" y="20787"/>
                </a:lnTo>
                <a:lnTo>
                  <a:pt x="20409" y="20485"/>
                </a:lnTo>
                <a:lnTo>
                  <a:pt x="20356" y="20158"/>
                </a:lnTo>
                <a:lnTo>
                  <a:pt x="20356" y="19804"/>
                </a:lnTo>
                <a:lnTo>
                  <a:pt x="20321" y="19083"/>
                </a:lnTo>
                <a:lnTo>
                  <a:pt x="20356" y="18349"/>
                </a:lnTo>
                <a:lnTo>
                  <a:pt x="20409" y="17641"/>
                </a:lnTo>
                <a:lnTo>
                  <a:pt x="20480" y="17012"/>
                </a:lnTo>
                <a:lnTo>
                  <a:pt x="20551" y="16488"/>
                </a:lnTo>
                <a:lnTo>
                  <a:pt x="20551" y="16055"/>
                </a:lnTo>
                <a:lnTo>
                  <a:pt x="20551" y="15911"/>
                </a:lnTo>
                <a:lnTo>
                  <a:pt x="20445" y="15754"/>
                </a:lnTo>
                <a:lnTo>
                  <a:pt x="20356" y="15610"/>
                </a:lnTo>
                <a:lnTo>
                  <a:pt x="20178" y="15452"/>
                </a:lnTo>
                <a:lnTo>
                  <a:pt x="20001" y="15334"/>
                </a:lnTo>
                <a:lnTo>
                  <a:pt x="19770" y="15230"/>
                </a:lnTo>
                <a:lnTo>
                  <a:pt x="19521" y="15125"/>
                </a:lnTo>
                <a:lnTo>
                  <a:pt x="19290" y="15059"/>
                </a:lnTo>
                <a:lnTo>
                  <a:pt x="19024" y="15007"/>
                </a:lnTo>
                <a:lnTo>
                  <a:pt x="18740" y="14954"/>
                </a:lnTo>
                <a:lnTo>
                  <a:pt x="18509" y="14954"/>
                </a:lnTo>
                <a:lnTo>
                  <a:pt x="18225" y="14954"/>
                </a:lnTo>
                <a:lnTo>
                  <a:pt x="17994" y="15007"/>
                </a:lnTo>
                <a:lnTo>
                  <a:pt x="17763" y="15085"/>
                </a:lnTo>
                <a:lnTo>
                  <a:pt x="17550" y="15177"/>
                </a:lnTo>
                <a:lnTo>
                  <a:pt x="17372" y="15308"/>
                </a:lnTo>
                <a:lnTo>
                  <a:pt x="17176" y="15426"/>
                </a:lnTo>
                <a:lnTo>
                  <a:pt x="16928" y="15557"/>
                </a:lnTo>
                <a:lnTo>
                  <a:pt x="16661" y="15636"/>
                </a:lnTo>
                <a:lnTo>
                  <a:pt x="16359" y="15688"/>
                </a:lnTo>
                <a:lnTo>
                  <a:pt x="16022" y="15715"/>
                </a:lnTo>
                <a:lnTo>
                  <a:pt x="15667" y="15688"/>
                </a:lnTo>
                <a:lnTo>
                  <a:pt x="15294" y="15662"/>
                </a:lnTo>
                <a:lnTo>
                  <a:pt x="14956" y="15583"/>
                </a:lnTo>
                <a:lnTo>
                  <a:pt x="14619" y="15479"/>
                </a:lnTo>
                <a:lnTo>
                  <a:pt x="14281" y="15334"/>
                </a:lnTo>
                <a:lnTo>
                  <a:pt x="13961" y="15177"/>
                </a:lnTo>
                <a:lnTo>
                  <a:pt x="13695" y="14981"/>
                </a:lnTo>
                <a:lnTo>
                  <a:pt x="13588" y="14850"/>
                </a:lnTo>
                <a:lnTo>
                  <a:pt x="13482" y="14732"/>
                </a:lnTo>
                <a:lnTo>
                  <a:pt x="13393" y="14600"/>
                </a:lnTo>
                <a:lnTo>
                  <a:pt x="13322" y="14456"/>
                </a:lnTo>
                <a:lnTo>
                  <a:pt x="13251" y="14299"/>
                </a:lnTo>
                <a:lnTo>
                  <a:pt x="13215" y="14155"/>
                </a:lnTo>
                <a:lnTo>
                  <a:pt x="13180" y="13971"/>
                </a:lnTo>
                <a:lnTo>
                  <a:pt x="13180" y="13801"/>
                </a:lnTo>
                <a:lnTo>
                  <a:pt x="13180" y="13591"/>
                </a:lnTo>
                <a:lnTo>
                  <a:pt x="13215" y="13395"/>
                </a:lnTo>
                <a:lnTo>
                  <a:pt x="13251" y="13198"/>
                </a:lnTo>
                <a:lnTo>
                  <a:pt x="13322" y="13015"/>
                </a:lnTo>
                <a:lnTo>
                  <a:pt x="13393" y="12870"/>
                </a:lnTo>
                <a:lnTo>
                  <a:pt x="13482" y="12713"/>
                </a:lnTo>
                <a:lnTo>
                  <a:pt x="13588" y="12569"/>
                </a:lnTo>
                <a:lnTo>
                  <a:pt x="13730" y="12438"/>
                </a:lnTo>
                <a:lnTo>
                  <a:pt x="13997" y="12215"/>
                </a:lnTo>
                <a:lnTo>
                  <a:pt x="14334" y="12005"/>
                </a:lnTo>
                <a:lnTo>
                  <a:pt x="14690" y="11861"/>
                </a:lnTo>
                <a:lnTo>
                  <a:pt x="15063" y="11756"/>
                </a:lnTo>
                <a:lnTo>
                  <a:pt x="15436" y="11678"/>
                </a:lnTo>
                <a:lnTo>
                  <a:pt x="15809" y="11638"/>
                </a:lnTo>
                <a:lnTo>
                  <a:pt x="16182" y="11638"/>
                </a:lnTo>
                <a:lnTo>
                  <a:pt x="16555" y="11678"/>
                </a:lnTo>
                <a:lnTo>
                  <a:pt x="16910" y="11730"/>
                </a:lnTo>
                <a:lnTo>
                  <a:pt x="17248" y="11835"/>
                </a:lnTo>
                <a:lnTo>
                  <a:pt x="17514" y="11966"/>
                </a:lnTo>
                <a:lnTo>
                  <a:pt x="17763" y="12110"/>
                </a:lnTo>
                <a:lnTo>
                  <a:pt x="17887" y="12215"/>
                </a:lnTo>
                <a:lnTo>
                  <a:pt x="18065" y="12307"/>
                </a:lnTo>
                <a:lnTo>
                  <a:pt x="18260" y="12412"/>
                </a:lnTo>
                <a:lnTo>
                  <a:pt x="18438" y="12464"/>
                </a:lnTo>
                <a:lnTo>
                  <a:pt x="18669" y="12543"/>
                </a:lnTo>
                <a:lnTo>
                  <a:pt x="18882" y="12569"/>
                </a:lnTo>
                <a:lnTo>
                  <a:pt x="19113" y="12595"/>
                </a:lnTo>
                <a:lnTo>
                  <a:pt x="19361" y="12608"/>
                </a:lnTo>
                <a:lnTo>
                  <a:pt x="19592" y="12608"/>
                </a:lnTo>
                <a:lnTo>
                  <a:pt x="19841" y="12595"/>
                </a:lnTo>
                <a:lnTo>
                  <a:pt x="20072" y="12543"/>
                </a:lnTo>
                <a:lnTo>
                  <a:pt x="20321" y="12490"/>
                </a:lnTo>
                <a:lnTo>
                  <a:pt x="20551" y="12438"/>
                </a:lnTo>
                <a:lnTo>
                  <a:pt x="20800" y="12333"/>
                </a:lnTo>
                <a:lnTo>
                  <a:pt x="20996" y="12241"/>
                </a:lnTo>
                <a:lnTo>
                  <a:pt x="21244" y="12110"/>
                </a:lnTo>
                <a:lnTo>
                  <a:pt x="21298" y="12032"/>
                </a:lnTo>
                <a:lnTo>
                  <a:pt x="21404" y="11966"/>
                </a:lnTo>
                <a:lnTo>
                  <a:pt x="21475" y="11861"/>
                </a:lnTo>
                <a:lnTo>
                  <a:pt x="21511" y="11730"/>
                </a:lnTo>
                <a:lnTo>
                  <a:pt x="21617" y="11481"/>
                </a:lnTo>
                <a:lnTo>
                  <a:pt x="21653" y="11180"/>
                </a:lnTo>
                <a:lnTo>
                  <a:pt x="21653" y="10826"/>
                </a:lnTo>
                <a:lnTo>
                  <a:pt x="21653" y="10472"/>
                </a:lnTo>
                <a:lnTo>
                  <a:pt x="21582" y="10092"/>
                </a:lnTo>
                <a:lnTo>
                  <a:pt x="21511" y="9725"/>
                </a:lnTo>
                <a:lnTo>
                  <a:pt x="21298" y="8912"/>
                </a:lnTo>
                <a:lnTo>
                  <a:pt x="21067" y="8191"/>
                </a:lnTo>
                <a:lnTo>
                  <a:pt x="20800" y="7536"/>
                </a:lnTo>
                <a:lnTo>
                  <a:pt x="20551" y="7025"/>
                </a:lnTo>
                <a:lnTo>
                  <a:pt x="20001" y="7103"/>
                </a:lnTo>
                <a:lnTo>
                  <a:pt x="19432" y="7156"/>
                </a:lnTo>
                <a:lnTo>
                  <a:pt x="18846" y="7208"/>
                </a:lnTo>
                <a:lnTo>
                  <a:pt x="18225" y="7208"/>
                </a:lnTo>
                <a:lnTo>
                  <a:pt x="17656" y="7208"/>
                </a:lnTo>
                <a:lnTo>
                  <a:pt x="17070" y="7182"/>
                </a:lnTo>
                <a:lnTo>
                  <a:pt x="16484" y="7156"/>
                </a:lnTo>
                <a:lnTo>
                  <a:pt x="15986" y="7103"/>
                </a:lnTo>
                <a:lnTo>
                  <a:pt x="14992" y="6999"/>
                </a:lnTo>
                <a:lnTo>
                  <a:pt x="14210" y="6907"/>
                </a:lnTo>
                <a:lnTo>
                  <a:pt x="13695" y="6828"/>
                </a:lnTo>
                <a:lnTo>
                  <a:pt x="13517" y="6802"/>
                </a:lnTo>
                <a:lnTo>
                  <a:pt x="13073" y="6645"/>
                </a:lnTo>
                <a:lnTo>
                  <a:pt x="12700" y="6474"/>
                </a:lnTo>
                <a:lnTo>
                  <a:pt x="12363" y="6304"/>
                </a:lnTo>
                <a:lnTo>
                  <a:pt x="12132" y="6094"/>
                </a:lnTo>
                <a:lnTo>
                  <a:pt x="11919" y="5871"/>
                </a:lnTo>
                <a:lnTo>
                  <a:pt x="11776" y="5649"/>
                </a:lnTo>
                <a:lnTo>
                  <a:pt x="11688" y="5413"/>
                </a:lnTo>
                <a:lnTo>
                  <a:pt x="11617" y="5190"/>
                </a:lnTo>
                <a:lnTo>
                  <a:pt x="11617" y="4941"/>
                </a:lnTo>
                <a:lnTo>
                  <a:pt x="11652" y="4718"/>
                </a:lnTo>
                <a:lnTo>
                  <a:pt x="11723" y="4482"/>
                </a:lnTo>
                <a:lnTo>
                  <a:pt x="11812" y="4285"/>
                </a:lnTo>
                <a:lnTo>
                  <a:pt x="11919" y="4089"/>
                </a:lnTo>
                <a:lnTo>
                  <a:pt x="12096" y="3905"/>
                </a:lnTo>
                <a:lnTo>
                  <a:pt x="12292" y="3735"/>
                </a:lnTo>
                <a:lnTo>
                  <a:pt x="12505" y="3604"/>
                </a:lnTo>
                <a:lnTo>
                  <a:pt x="12700" y="3460"/>
                </a:lnTo>
                <a:lnTo>
                  <a:pt x="12878" y="3250"/>
                </a:lnTo>
                <a:lnTo>
                  <a:pt x="13038" y="3027"/>
                </a:lnTo>
                <a:lnTo>
                  <a:pt x="13180" y="2752"/>
                </a:lnTo>
                <a:lnTo>
                  <a:pt x="13286" y="2477"/>
                </a:lnTo>
                <a:lnTo>
                  <a:pt x="13322" y="2175"/>
                </a:lnTo>
                <a:lnTo>
                  <a:pt x="13357" y="1874"/>
                </a:lnTo>
                <a:lnTo>
                  <a:pt x="13286" y="1572"/>
                </a:lnTo>
                <a:lnTo>
                  <a:pt x="13180" y="1271"/>
                </a:lnTo>
                <a:lnTo>
                  <a:pt x="13038" y="983"/>
                </a:lnTo>
                <a:lnTo>
                  <a:pt x="12949" y="865"/>
                </a:lnTo>
                <a:lnTo>
                  <a:pt x="12807" y="733"/>
                </a:lnTo>
                <a:lnTo>
                  <a:pt x="12665" y="616"/>
                </a:lnTo>
                <a:lnTo>
                  <a:pt x="12505" y="511"/>
                </a:lnTo>
                <a:lnTo>
                  <a:pt x="12327" y="406"/>
                </a:lnTo>
                <a:lnTo>
                  <a:pt x="12132" y="314"/>
                </a:lnTo>
                <a:lnTo>
                  <a:pt x="11883" y="235"/>
                </a:lnTo>
                <a:lnTo>
                  <a:pt x="11652" y="183"/>
                </a:lnTo>
                <a:lnTo>
                  <a:pt x="11368" y="104"/>
                </a:lnTo>
                <a:lnTo>
                  <a:pt x="11101" y="78"/>
                </a:lnTo>
                <a:lnTo>
                  <a:pt x="10800" y="52"/>
                </a:lnTo>
                <a:lnTo>
                  <a:pt x="10444" y="52"/>
                </a:lnTo>
                <a:lnTo>
                  <a:pt x="10142" y="52"/>
                </a:lnTo>
                <a:lnTo>
                  <a:pt x="9840" y="78"/>
                </a:lnTo>
                <a:lnTo>
                  <a:pt x="9574" y="104"/>
                </a:lnTo>
                <a:lnTo>
                  <a:pt x="9325" y="157"/>
                </a:lnTo>
                <a:lnTo>
                  <a:pt x="9094" y="209"/>
                </a:lnTo>
                <a:lnTo>
                  <a:pt x="8846" y="262"/>
                </a:lnTo>
                <a:lnTo>
                  <a:pt x="8650" y="340"/>
                </a:lnTo>
                <a:lnTo>
                  <a:pt x="8437" y="432"/>
                </a:lnTo>
                <a:lnTo>
                  <a:pt x="8277" y="511"/>
                </a:lnTo>
                <a:lnTo>
                  <a:pt x="8100" y="616"/>
                </a:lnTo>
                <a:lnTo>
                  <a:pt x="7957" y="707"/>
                </a:lnTo>
                <a:lnTo>
                  <a:pt x="7833" y="838"/>
                </a:lnTo>
                <a:lnTo>
                  <a:pt x="7620" y="1061"/>
                </a:lnTo>
                <a:lnTo>
                  <a:pt x="7442" y="1336"/>
                </a:lnTo>
                <a:lnTo>
                  <a:pt x="7353" y="1599"/>
                </a:lnTo>
                <a:lnTo>
                  <a:pt x="7318" y="1900"/>
                </a:lnTo>
                <a:lnTo>
                  <a:pt x="7318" y="2175"/>
                </a:lnTo>
                <a:lnTo>
                  <a:pt x="7353" y="2450"/>
                </a:lnTo>
                <a:lnTo>
                  <a:pt x="7442" y="2726"/>
                </a:lnTo>
                <a:lnTo>
                  <a:pt x="7620" y="2975"/>
                </a:lnTo>
                <a:lnTo>
                  <a:pt x="7833" y="3198"/>
                </a:lnTo>
                <a:lnTo>
                  <a:pt x="8064" y="3433"/>
                </a:lnTo>
                <a:lnTo>
                  <a:pt x="8295" y="3630"/>
                </a:lnTo>
                <a:lnTo>
                  <a:pt x="8508" y="3853"/>
                </a:lnTo>
                <a:lnTo>
                  <a:pt x="8686" y="4089"/>
                </a:lnTo>
                <a:lnTo>
                  <a:pt x="8775" y="4312"/>
                </a:lnTo>
                <a:lnTo>
                  <a:pt x="8846" y="4561"/>
                </a:lnTo>
                <a:lnTo>
                  <a:pt x="8846" y="4810"/>
                </a:lnTo>
                <a:lnTo>
                  <a:pt x="8810" y="5059"/>
                </a:lnTo>
                <a:lnTo>
                  <a:pt x="8721" y="5295"/>
                </a:lnTo>
                <a:lnTo>
                  <a:pt x="8579" y="5544"/>
                </a:lnTo>
                <a:lnTo>
                  <a:pt x="8366" y="5766"/>
                </a:lnTo>
                <a:lnTo>
                  <a:pt x="8135" y="5976"/>
                </a:lnTo>
                <a:lnTo>
                  <a:pt x="7833" y="6199"/>
                </a:lnTo>
                <a:lnTo>
                  <a:pt x="7478" y="6369"/>
                </a:lnTo>
                <a:lnTo>
                  <a:pt x="7069" y="6527"/>
                </a:lnTo>
                <a:lnTo>
                  <a:pt x="6590" y="6671"/>
                </a:lnTo>
                <a:lnTo>
                  <a:pt x="6092" y="6802"/>
                </a:lnTo>
                <a:lnTo>
                  <a:pt x="5684" y="6802"/>
                </a:lnTo>
                <a:lnTo>
                  <a:pt x="5133" y="6802"/>
                </a:lnTo>
                <a:lnTo>
                  <a:pt x="4547" y="6802"/>
                </a:lnTo>
                <a:lnTo>
                  <a:pt x="3872" y="6802"/>
                </a:lnTo>
                <a:lnTo>
                  <a:pt x="3144" y="6802"/>
                </a:lnTo>
                <a:lnTo>
                  <a:pt x="2362" y="6802"/>
                </a:lnTo>
                <a:lnTo>
                  <a:pt x="1545" y="6802"/>
                </a:lnTo>
                <a:lnTo>
                  <a:pt x="692" y="6802"/>
                </a:lnTo>
                <a:lnTo>
                  <a:pt x="586" y="7234"/>
                </a:lnTo>
                <a:lnTo>
                  <a:pt x="461" y="7837"/>
                </a:lnTo>
                <a:lnTo>
                  <a:pt x="355" y="8493"/>
                </a:lnTo>
                <a:lnTo>
                  <a:pt x="248" y="9187"/>
                </a:lnTo>
                <a:lnTo>
                  <a:pt x="142" y="9869"/>
                </a:lnTo>
                <a:lnTo>
                  <a:pt x="106" y="10498"/>
                </a:lnTo>
                <a:lnTo>
                  <a:pt x="106" y="10983"/>
                </a:lnTo>
                <a:lnTo>
                  <a:pt x="106" y="11311"/>
                </a:lnTo>
                <a:lnTo>
                  <a:pt x="213" y="11481"/>
                </a:lnTo>
                <a:lnTo>
                  <a:pt x="319" y="11651"/>
                </a:lnTo>
                <a:lnTo>
                  <a:pt x="497" y="11783"/>
                </a:lnTo>
                <a:lnTo>
                  <a:pt x="692" y="11914"/>
                </a:lnTo>
                <a:lnTo>
                  <a:pt x="941" y="12032"/>
                </a:lnTo>
                <a:lnTo>
                  <a:pt x="1207" y="12110"/>
                </a:lnTo>
                <a:lnTo>
                  <a:pt x="1509" y="12189"/>
                </a:lnTo>
                <a:lnTo>
                  <a:pt x="1794" y="12241"/>
                </a:lnTo>
                <a:lnTo>
                  <a:pt x="2131" y="12267"/>
                </a:lnTo>
                <a:lnTo>
                  <a:pt x="2433" y="12281"/>
                </a:lnTo>
                <a:lnTo>
                  <a:pt x="2735" y="12267"/>
                </a:lnTo>
                <a:lnTo>
                  <a:pt x="3055" y="12241"/>
                </a:lnTo>
                <a:lnTo>
                  <a:pt x="3357" y="12189"/>
                </a:lnTo>
                <a:lnTo>
                  <a:pt x="3623" y="12084"/>
                </a:lnTo>
                <a:lnTo>
                  <a:pt x="3872" y="11979"/>
                </a:lnTo>
                <a:lnTo>
                  <a:pt x="4103" y="11861"/>
                </a:lnTo>
                <a:lnTo>
                  <a:pt x="4316" y="11704"/>
                </a:lnTo>
                <a:lnTo>
                  <a:pt x="4582" y="11612"/>
                </a:lnTo>
                <a:lnTo>
                  <a:pt x="4849" y="11533"/>
                </a:lnTo>
                <a:lnTo>
                  <a:pt x="5169" y="11507"/>
                </a:lnTo>
                <a:lnTo>
                  <a:pt x="5506" y="11481"/>
                </a:lnTo>
                <a:lnTo>
                  <a:pt x="5808" y="11507"/>
                </a:lnTo>
                <a:lnTo>
                  <a:pt x="6146" y="11560"/>
                </a:lnTo>
                <a:lnTo>
                  <a:pt x="6501" y="11651"/>
                </a:lnTo>
                <a:lnTo>
                  <a:pt x="6803" y="11783"/>
                </a:lnTo>
                <a:lnTo>
                  <a:pt x="7105" y="11940"/>
                </a:lnTo>
                <a:lnTo>
                  <a:pt x="7353" y="12110"/>
                </a:lnTo>
                <a:lnTo>
                  <a:pt x="7584" y="12333"/>
                </a:lnTo>
                <a:lnTo>
                  <a:pt x="7798" y="12595"/>
                </a:lnTo>
                <a:lnTo>
                  <a:pt x="7922" y="12870"/>
                </a:lnTo>
                <a:lnTo>
                  <a:pt x="8028" y="13198"/>
                </a:lnTo>
                <a:lnTo>
                  <a:pt x="8064" y="13526"/>
                </a:lnTo>
                <a:lnTo>
                  <a:pt x="8028" y="13775"/>
                </a:lnTo>
                <a:lnTo>
                  <a:pt x="7922" y="13998"/>
                </a:lnTo>
                <a:lnTo>
                  <a:pt x="7798" y="14220"/>
                </a:lnTo>
                <a:lnTo>
                  <a:pt x="7584" y="14404"/>
                </a:lnTo>
                <a:lnTo>
                  <a:pt x="7353" y="14574"/>
                </a:lnTo>
                <a:lnTo>
                  <a:pt x="7105" y="14732"/>
                </a:lnTo>
                <a:lnTo>
                  <a:pt x="6803" y="14850"/>
                </a:lnTo>
                <a:lnTo>
                  <a:pt x="6501" y="14954"/>
                </a:lnTo>
                <a:lnTo>
                  <a:pt x="6146" y="15033"/>
                </a:lnTo>
                <a:lnTo>
                  <a:pt x="5808" y="15085"/>
                </a:lnTo>
                <a:lnTo>
                  <a:pt x="5506" y="15085"/>
                </a:lnTo>
                <a:lnTo>
                  <a:pt x="5169" y="15059"/>
                </a:lnTo>
                <a:lnTo>
                  <a:pt x="4849" y="15007"/>
                </a:lnTo>
                <a:lnTo>
                  <a:pt x="4582" y="14902"/>
                </a:lnTo>
                <a:lnTo>
                  <a:pt x="4316" y="14784"/>
                </a:lnTo>
                <a:lnTo>
                  <a:pt x="4103" y="14600"/>
                </a:lnTo>
                <a:lnTo>
                  <a:pt x="3907" y="14430"/>
                </a:lnTo>
                <a:lnTo>
                  <a:pt x="3659" y="14299"/>
                </a:lnTo>
                <a:lnTo>
                  <a:pt x="3428" y="14194"/>
                </a:lnTo>
                <a:lnTo>
                  <a:pt x="3179" y="14129"/>
                </a:lnTo>
                <a:lnTo>
                  <a:pt x="2913" y="14102"/>
                </a:lnTo>
                <a:lnTo>
                  <a:pt x="2646" y="14102"/>
                </a:lnTo>
                <a:lnTo>
                  <a:pt x="2362" y="14129"/>
                </a:lnTo>
                <a:lnTo>
                  <a:pt x="2096" y="14168"/>
                </a:lnTo>
                <a:lnTo>
                  <a:pt x="1811" y="14273"/>
                </a:lnTo>
                <a:lnTo>
                  <a:pt x="1545" y="14378"/>
                </a:lnTo>
                <a:lnTo>
                  <a:pt x="1314" y="14496"/>
                </a:lnTo>
                <a:lnTo>
                  <a:pt x="1065" y="14653"/>
                </a:lnTo>
                <a:lnTo>
                  <a:pt x="870" y="14797"/>
                </a:lnTo>
                <a:lnTo>
                  <a:pt x="657" y="14981"/>
                </a:lnTo>
                <a:lnTo>
                  <a:pt x="497" y="15177"/>
                </a:lnTo>
                <a:lnTo>
                  <a:pt x="390" y="15413"/>
                </a:lnTo>
                <a:lnTo>
                  <a:pt x="284" y="15636"/>
                </a:lnTo>
                <a:lnTo>
                  <a:pt x="248" y="15911"/>
                </a:lnTo>
                <a:lnTo>
                  <a:pt x="284" y="16239"/>
                </a:lnTo>
                <a:lnTo>
                  <a:pt x="319" y="16566"/>
                </a:lnTo>
                <a:lnTo>
                  <a:pt x="497" y="17340"/>
                </a:lnTo>
                <a:lnTo>
                  <a:pt x="692" y="18152"/>
                </a:lnTo>
                <a:lnTo>
                  <a:pt x="799" y="18559"/>
                </a:lnTo>
                <a:lnTo>
                  <a:pt x="905" y="18978"/>
                </a:lnTo>
                <a:lnTo>
                  <a:pt x="959" y="19384"/>
                </a:lnTo>
                <a:lnTo>
                  <a:pt x="994" y="19791"/>
                </a:lnTo>
                <a:lnTo>
                  <a:pt x="994" y="20132"/>
                </a:lnTo>
                <a:lnTo>
                  <a:pt x="959" y="20485"/>
                </a:lnTo>
                <a:lnTo>
                  <a:pt x="941" y="20669"/>
                </a:lnTo>
                <a:lnTo>
                  <a:pt x="870" y="20813"/>
                </a:lnTo>
                <a:lnTo>
                  <a:pt x="799" y="20970"/>
                </a:lnTo>
                <a:lnTo>
                  <a:pt x="692" y="21088"/>
                </a:lnTo>
                <a:lnTo>
                  <a:pt x="1474" y="20997"/>
                </a:lnTo>
                <a:lnTo>
                  <a:pt x="2291" y="20866"/>
                </a:lnTo>
                <a:lnTo>
                  <a:pt x="3108" y="20787"/>
                </a:lnTo>
                <a:lnTo>
                  <a:pt x="3907" y="20721"/>
                </a:lnTo>
                <a:lnTo>
                  <a:pt x="4653" y="20695"/>
                </a:lnTo>
                <a:lnTo>
                  <a:pt x="5364" y="20695"/>
                </a:lnTo>
                <a:lnTo>
                  <a:pt x="5701" y="20721"/>
                </a:lnTo>
                <a:lnTo>
                  <a:pt x="6057" y="20761"/>
                </a:lnTo>
                <a:lnTo>
                  <a:pt x="6323" y="20813"/>
                </a:lnTo>
                <a:lnTo>
                  <a:pt x="6625" y="20892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US" b="1" dirty="0">
                <a:solidFill>
                  <a:schemeClr val="bg1"/>
                </a:solidFill>
                <a:latin typeface="+mj-lt"/>
              </a:rPr>
              <a:t>Feasibility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Puzzle4"/>
          <p:cNvSpPr>
            <a:spLocks noEditPoints="1" noChangeArrowheads="1"/>
          </p:cNvSpPr>
          <p:nvPr/>
        </p:nvSpPr>
        <p:spPr bwMode="auto">
          <a:xfrm rot="5670466">
            <a:off x="6464019" y="4091202"/>
            <a:ext cx="1892300" cy="3098800"/>
          </a:xfrm>
          <a:custGeom>
            <a:avLst/>
            <a:gdLst>
              <a:gd name="T0" fmla="*/ 727747 w 21600"/>
              <a:gd name="T1" fmla="*/ 1663166 h 21600"/>
              <a:gd name="T2" fmla="*/ 39686 w 21600"/>
              <a:gd name="T3" fmla="*/ 2429976 h 21600"/>
              <a:gd name="T4" fmla="*/ 1007475 w 21600"/>
              <a:gd name="T5" fmla="*/ 3098800 h 21600"/>
              <a:gd name="T6" fmla="*/ 1832728 w 21600"/>
              <a:gd name="T7" fmla="*/ 2403148 h 21600"/>
              <a:gd name="T8" fmla="*/ 1224038 w 21600"/>
              <a:gd name="T9" fmla="*/ 1562025 h 21600"/>
              <a:gd name="T10" fmla="*/ 1842627 w 21600"/>
              <a:gd name="T11" fmla="*/ 676571 h 21600"/>
              <a:gd name="T12" fmla="*/ 972607 w 21600"/>
              <a:gd name="T13" fmla="*/ 1578 h 21600"/>
              <a:gd name="T14" fmla="*/ 39686 w 21600"/>
              <a:gd name="T15" fmla="*/ 67657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2076 w 21600"/>
              <a:gd name="T25" fmla="*/ 5664 h 21600"/>
              <a:gd name="T26" fmla="*/ 20203 w 21600"/>
              <a:gd name="T27" fmla="*/ 15980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3813" y="10590"/>
                </a:moveTo>
                <a:lnTo>
                  <a:pt x="3927" y="10513"/>
                </a:lnTo>
                <a:lnTo>
                  <a:pt x="4078" y="10425"/>
                </a:lnTo>
                <a:lnTo>
                  <a:pt x="4210" y="10359"/>
                </a:lnTo>
                <a:lnTo>
                  <a:pt x="4361" y="10315"/>
                </a:lnTo>
                <a:lnTo>
                  <a:pt x="4682" y="10237"/>
                </a:lnTo>
                <a:lnTo>
                  <a:pt x="5041" y="10193"/>
                </a:lnTo>
                <a:lnTo>
                  <a:pt x="5456" y="10171"/>
                </a:lnTo>
                <a:lnTo>
                  <a:pt x="5853" y="10193"/>
                </a:lnTo>
                <a:lnTo>
                  <a:pt x="6249" y="10260"/>
                </a:lnTo>
                <a:lnTo>
                  <a:pt x="6646" y="10337"/>
                </a:lnTo>
                <a:lnTo>
                  <a:pt x="7004" y="10469"/>
                </a:lnTo>
                <a:lnTo>
                  <a:pt x="7363" y="10612"/>
                </a:lnTo>
                <a:lnTo>
                  <a:pt x="7665" y="10788"/>
                </a:lnTo>
                <a:lnTo>
                  <a:pt x="7911" y="10998"/>
                </a:lnTo>
                <a:lnTo>
                  <a:pt x="8024" y="11097"/>
                </a:lnTo>
                <a:lnTo>
                  <a:pt x="8137" y="11207"/>
                </a:lnTo>
                <a:lnTo>
                  <a:pt x="8194" y="11340"/>
                </a:lnTo>
                <a:lnTo>
                  <a:pt x="8269" y="11461"/>
                </a:lnTo>
                <a:lnTo>
                  <a:pt x="8307" y="11593"/>
                </a:lnTo>
                <a:lnTo>
                  <a:pt x="8307" y="11714"/>
                </a:lnTo>
                <a:lnTo>
                  <a:pt x="8307" y="11868"/>
                </a:lnTo>
                <a:lnTo>
                  <a:pt x="8307" y="12012"/>
                </a:lnTo>
                <a:lnTo>
                  <a:pt x="8194" y="12265"/>
                </a:lnTo>
                <a:lnTo>
                  <a:pt x="8062" y="12519"/>
                </a:lnTo>
                <a:lnTo>
                  <a:pt x="7873" y="12706"/>
                </a:lnTo>
                <a:lnTo>
                  <a:pt x="7627" y="12904"/>
                </a:lnTo>
                <a:lnTo>
                  <a:pt x="7363" y="13048"/>
                </a:lnTo>
                <a:lnTo>
                  <a:pt x="7080" y="13180"/>
                </a:lnTo>
                <a:lnTo>
                  <a:pt x="6759" y="13257"/>
                </a:lnTo>
                <a:lnTo>
                  <a:pt x="6419" y="13345"/>
                </a:lnTo>
                <a:lnTo>
                  <a:pt x="6098" y="13389"/>
                </a:lnTo>
                <a:lnTo>
                  <a:pt x="5739" y="13389"/>
                </a:lnTo>
                <a:lnTo>
                  <a:pt x="5418" y="13389"/>
                </a:lnTo>
                <a:lnTo>
                  <a:pt x="5079" y="13345"/>
                </a:lnTo>
                <a:lnTo>
                  <a:pt x="4758" y="13301"/>
                </a:lnTo>
                <a:lnTo>
                  <a:pt x="4474" y="13213"/>
                </a:lnTo>
                <a:lnTo>
                  <a:pt x="4172" y="13114"/>
                </a:lnTo>
                <a:lnTo>
                  <a:pt x="3965" y="12982"/>
                </a:lnTo>
                <a:lnTo>
                  <a:pt x="3738" y="12838"/>
                </a:lnTo>
                <a:lnTo>
                  <a:pt x="3493" y="12706"/>
                </a:lnTo>
                <a:lnTo>
                  <a:pt x="3228" y="12607"/>
                </a:lnTo>
                <a:lnTo>
                  <a:pt x="2945" y="12519"/>
                </a:lnTo>
                <a:lnTo>
                  <a:pt x="2700" y="12431"/>
                </a:lnTo>
                <a:lnTo>
                  <a:pt x="2397" y="12375"/>
                </a:lnTo>
                <a:lnTo>
                  <a:pt x="2152" y="12331"/>
                </a:lnTo>
                <a:lnTo>
                  <a:pt x="1888" y="12309"/>
                </a:lnTo>
                <a:lnTo>
                  <a:pt x="1642" y="12309"/>
                </a:lnTo>
                <a:lnTo>
                  <a:pt x="1397" y="12331"/>
                </a:lnTo>
                <a:lnTo>
                  <a:pt x="1170" y="12397"/>
                </a:lnTo>
                <a:lnTo>
                  <a:pt x="962" y="12453"/>
                </a:lnTo>
                <a:lnTo>
                  <a:pt x="774" y="12563"/>
                </a:lnTo>
                <a:lnTo>
                  <a:pt x="623" y="12684"/>
                </a:lnTo>
                <a:lnTo>
                  <a:pt x="528" y="12838"/>
                </a:lnTo>
                <a:lnTo>
                  <a:pt x="453" y="13026"/>
                </a:lnTo>
                <a:lnTo>
                  <a:pt x="339" y="13477"/>
                </a:lnTo>
                <a:lnTo>
                  <a:pt x="226" y="13984"/>
                </a:lnTo>
                <a:lnTo>
                  <a:pt x="151" y="14535"/>
                </a:lnTo>
                <a:lnTo>
                  <a:pt x="113" y="15075"/>
                </a:lnTo>
                <a:lnTo>
                  <a:pt x="113" y="15626"/>
                </a:lnTo>
                <a:lnTo>
                  <a:pt x="151" y="16133"/>
                </a:lnTo>
                <a:lnTo>
                  <a:pt x="188" y="16376"/>
                </a:lnTo>
                <a:lnTo>
                  <a:pt x="264" y="16585"/>
                </a:lnTo>
                <a:lnTo>
                  <a:pt x="339" y="16773"/>
                </a:lnTo>
                <a:lnTo>
                  <a:pt x="453" y="16938"/>
                </a:lnTo>
                <a:lnTo>
                  <a:pt x="1095" y="16883"/>
                </a:lnTo>
                <a:lnTo>
                  <a:pt x="1963" y="16795"/>
                </a:lnTo>
                <a:lnTo>
                  <a:pt x="2945" y="16751"/>
                </a:lnTo>
                <a:lnTo>
                  <a:pt x="3965" y="16706"/>
                </a:lnTo>
                <a:lnTo>
                  <a:pt x="5022" y="16684"/>
                </a:lnTo>
                <a:lnTo>
                  <a:pt x="5947" y="16684"/>
                </a:lnTo>
                <a:lnTo>
                  <a:pt x="6759" y="16706"/>
                </a:lnTo>
                <a:lnTo>
                  <a:pt x="7363" y="16751"/>
                </a:lnTo>
                <a:lnTo>
                  <a:pt x="7948" y="16839"/>
                </a:lnTo>
                <a:lnTo>
                  <a:pt x="8458" y="16916"/>
                </a:lnTo>
                <a:lnTo>
                  <a:pt x="8893" y="17026"/>
                </a:lnTo>
                <a:lnTo>
                  <a:pt x="9289" y="17158"/>
                </a:lnTo>
                <a:lnTo>
                  <a:pt x="9572" y="17280"/>
                </a:lnTo>
                <a:lnTo>
                  <a:pt x="9799" y="17412"/>
                </a:lnTo>
                <a:lnTo>
                  <a:pt x="9969" y="17555"/>
                </a:lnTo>
                <a:lnTo>
                  <a:pt x="10120" y="17687"/>
                </a:lnTo>
                <a:lnTo>
                  <a:pt x="10158" y="17831"/>
                </a:lnTo>
                <a:lnTo>
                  <a:pt x="10195" y="17974"/>
                </a:lnTo>
                <a:lnTo>
                  <a:pt x="10158" y="18128"/>
                </a:lnTo>
                <a:lnTo>
                  <a:pt x="10082" y="18271"/>
                </a:lnTo>
                <a:lnTo>
                  <a:pt x="9969" y="18426"/>
                </a:lnTo>
                <a:lnTo>
                  <a:pt x="9837" y="18569"/>
                </a:lnTo>
                <a:lnTo>
                  <a:pt x="9648" y="18701"/>
                </a:lnTo>
                <a:lnTo>
                  <a:pt x="9440" y="18822"/>
                </a:lnTo>
                <a:lnTo>
                  <a:pt x="9213" y="18999"/>
                </a:lnTo>
                <a:lnTo>
                  <a:pt x="9044" y="19186"/>
                </a:lnTo>
                <a:lnTo>
                  <a:pt x="8893" y="19395"/>
                </a:lnTo>
                <a:lnTo>
                  <a:pt x="8817" y="19627"/>
                </a:lnTo>
                <a:lnTo>
                  <a:pt x="8779" y="19858"/>
                </a:lnTo>
                <a:lnTo>
                  <a:pt x="8779" y="20112"/>
                </a:lnTo>
                <a:lnTo>
                  <a:pt x="8855" y="20354"/>
                </a:lnTo>
                <a:lnTo>
                  <a:pt x="8968" y="20586"/>
                </a:lnTo>
                <a:lnTo>
                  <a:pt x="9138" y="20817"/>
                </a:lnTo>
                <a:lnTo>
                  <a:pt x="9365" y="21026"/>
                </a:lnTo>
                <a:lnTo>
                  <a:pt x="9610" y="21192"/>
                </a:lnTo>
                <a:lnTo>
                  <a:pt x="9950" y="21368"/>
                </a:lnTo>
                <a:lnTo>
                  <a:pt x="10120" y="21445"/>
                </a:lnTo>
                <a:lnTo>
                  <a:pt x="10346" y="21511"/>
                </a:lnTo>
                <a:lnTo>
                  <a:pt x="10516" y="21555"/>
                </a:lnTo>
                <a:lnTo>
                  <a:pt x="10743" y="21600"/>
                </a:lnTo>
                <a:lnTo>
                  <a:pt x="10988" y="21644"/>
                </a:lnTo>
                <a:lnTo>
                  <a:pt x="11215" y="21666"/>
                </a:lnTo>
                <a:lnTo>
                  <a:pt x="11498" y="21666"/>
                </a:lnTo>
                <a:lnTo>
                  <a:pt x="11762" y="21666"/>
                </a:lnTo>
                <a:lnTo>
                  <a:pt x="12253" y="21644"/>
                </a:lnTo>
                <a:lnTo>
                  <a:pt x="12763" y="21577"/>
                </a:lnTo>
                <a:lnTo>
                  <a:pt x="13197" y="21467"/>
                </a:lnTo>
                <a:lnTo>
                  <a:pt x="13556" y="21346"/>
                </a:lnTo>
                <a:lnTo>
                  <a:pt x="13896" y="21192"/>
                </a:lnTo>
                <a:lnTo>
                  <a:pt x="14179" y="21026"/>
                </a:lnTo>
                <a:lnTo>
                  <a:pt x="14444" y="20839"/>
                </a:lnTo>
                <a:lnTo>
                  <a:pt x="14576" y="20641"/>
                </a:lnTo>
                <a:lnTo>
                  <a:pt x="14727" y="20431"/>
                </a:lnTo>
                <a:lnTo>
                  <a:pt x="14765" y="20200"/>
                </a:lnTo>
                <a:lnTo>
                  <a:pt x="14802" y="19991"/>
                </a:lnTo>
                <a:lnTo>
                  <a:pt x="14727" y="19759"/>
                </a:lnTo>
                <a:lnTo>
                  <a:pt x="14613" y="19550"/>
                </a:lnTo>
                <a:lnTo>
                  <a:pt x="14444" y="19307"/>
                </a:lnTo>
                <a:lnTo>
                  <a:pt x="14217" y="19098"/>
                </a:lnTo>
                <a:lnTo>
                  <a:pt x="13934" y="18911"/>
                </a:lnTo>
                <a:lnTo>
                  <a:pt x="13669" y="18745"/>
                </a:lnTo>
                <a:lnTo>
                  <a:pt x="13462" y="18547"/>
                </a:lnTo>
                <a:lnTo>
                  <a:pt x="13311" y="18337"/>
                </a:lnTo>
                <a:lnTo>
                  <a:pt x="13197" y="18150"/>
                </a:lnTo>
                <a:lnTo>
                  <a:pt x="13122" y="17941"/>
                </a:lnTo>
                <a:lnTo>
                  <a:pt x="13122" y="17720"/>
                </a:lnTo>
                <a:lnTo>
                  <a:pt x="13122" y="17533"/>
                </a:lnTo>
                <a:lnTo>
                  <a:pt x="13197" y="17346"/>
                </a:lnTo>
                <a:lnTo>
                  <a:pt x="13273" y="17158"/>
                </a:lnTo>
                <a:lnTo>
                  <a:pt x="13386" y="16982"/>
                </a:lnTo>
                <a:lnTo>
                  <a:pt x="13537" y="16839"/>
                </a:lnTo>
                <a:lnTo>
                  <a:pt x="13707" y="16706"/>
                </a:lnTo>
                <a:lnTo>
                  <a:pt x="13896" y="16607"/>
                </a:lnTo>
                <a:lnTo>
                  <a:pt x="14104" y="16519"/>
                </a:lnTo>
                <a:lnTo>
                  <a:pt x="14330" y="16453"/>
                </a:lnTo>
                <a:lnTo>
                  <a:pt x="14538" y="16431"/>
                </a:lnTo>
                <a:lnTo>
                  <a:pt x="14897" y="16453"/>
                </a:lnTo>
                <a:lnTo>
                  <a:pt x="15406" y="16497"/>
                </a:lnTo>
                <a:lnTo>
                  <a:pt x="16105" y="16541"/>
                </a:lnTo>
                <a:lnTo>
                  <a:pt x="16898" y="16607"/>
                </a:lnTo>
                <a:lnTo>
                  <a:pt x="17804" y="16651"/>
                </a:lnTo>
                <a:lnTo>
                  <a:pt x="18786" y="16684"/>
                </a:lnTo>
                <a:lnTo>
                  <a:pt x="19844" y="16728"/>
                </a:lnTo>
                <a:lnTo>
                  <a:pt x="20920" y="16751"/>
                </a:lnTo>
                <a:lnTo>
                  <a:pt x="21109" y="16497"/>
                </a:lnTo>
                <a:lnTo>
                  <a:pt x="21241" y="16222"/>
                </a:lnTo>
                <a:lnTo>
                  <a:pt x="21392" y="15946"/>
                </a:lnTo>
                <a:lnTo>
                  <a:pt x="21467" y="15648"/>
                </a:lnTo>
                <a:lnTo>
                  <a:pt x="21543" y="15351"/>
                </a:lnTo>
                <a:lnTo>
                  <a:pt x="21618" y="15042"/>
                </a:lnTo>
                <a:lnTo>
                  <a:pt x="21618" y="14745"/>
                </a:lnTo>
                <a:lnTo>
                  <a:pt x="21618" y="14447"/>
                </a:lnTo>
                <a:lnTo>
                  <a:pt x="21618" y="14150"/>
                </a:lnTo>
                <a:lnTo>
                  <a:pt x="21581" y="13852"/>
                </a:lnTo>
                <a:lnTo>
                  <a:pt x="21505" y="13577"/>
                </a:lnTo>
                <a:lnTo>
                  <a:pt x="21430" y="13301"/>
                </a:lnTo>
                <a:lnTo>
                  <a:pt x="21354" y="13048"/>
                </a:lnTo>
                <a:lnTo>
                  <a:pt x="21241" y="12816"/>
                </a:lnTo>
                <a:lnTo>
                  <a:pt x="21146" y="12607"/>
                </a:lnTo>
                <a:lnTo>
                  <a:pt x="21033" y="12431"/>
                </a:lnTo>
                <a:lnTo>
                  <a:pt x="20920" y="12265"/>
                </a:lnTo>
                <a:lnTo>
                  <a:pt x="20769" y="12144"/>
                </a:lnTo>
                <a:lnTo>
                  <a:pt x="20637" y="12034"/>
                </a:lnTo>
                <a:lnTo>
                  <a:pt x="20486" y="11946"/>
                </a:lnTo>
                <a:lnTo>
                  <a:pt x="20297" y="11891"/>
                </a:lnTo>
                <a:lnTo>
                  <a:pt x="20165" y="11846"/>
                </a:lnTo>
                <a:lnTo>
                  <a:pt x="19976" y="11824"/>
                </a:lnTo>
                <a:lnTo>
                  <a:pt x="19806" y="11802"/>
                </a:lnTo>
                <a:lnTo>
                  <a:pt x="19390" y="11824"/>
                </a:lnTo>
                <a:lnTo>
                  <a:pt x="18956" y="11891"/>
                </a:lnTo>
                <a:lnTo>
                  <a:pt x="18503" y="11968"/>
                </a:lnTo>
                <a:lnTo>
                  <a:pt x="17993" y="12078"/>
                </a:lnTo>
                <a:lnTo>
                  <a:pt x="17653" y="12144"/>
                </a:lnTo>
                <a:lnTo>
                  <a:pt x="17332" y="12199"/>
                </a:lnTo>
                <a:lnTo>
                  <a:pt x="17049" y="12221"/>
                </a:lnTo>
                <a:lnTo>
                  <a:pt x="16747" y="12243"/>
                </a:lnTo>
                <a:lnTo>
                  <a:pt x="16464" y="12243"/>
                </a:lnTo>
                <a:lnTo>
                  <a:pt x="16218" y="12243"/>
                </a:lnTo>
                <a:lnTo>
                  <a:pt x="15992" y="12221"/>
                </a:lnTo>
                <a:lnTo>
                  <a:pt x="15746" y="12199"/>
                </a:lnTo>
                <a:lnTo>
                  <a:pt x="15520" y="12155"/>
                </a:lnTo>
                <a:lnTo>
                  <a:pt x="15350" y="12122"/>
                </a:lnTo>
                <a:lnTo>
                  <a:pt x="15161" y="12056"/>
                </a:lnTo>
                <a:lnTo>
                  <a:pt x="14972" y="11990"/>
                </a:lnTo>
                <a:lnTo>
                  <a:pt x="14689" y="11846"/>
                </a:lnTo>
                <a:lnTo>
                  <a:pt x="14444" y="11670"/>
                </a:lnTo>
                <a:lnTo>
                  <a:pt x="14255" y="11483"/>
                </a:lnTo>
                <a:lnTo>
                  <a:pt x="14104" y="11295"/>
                </a:lnTo>
                <a:lnTo>
                  <a:pt x="14028" y="11086"/>
                </a:lnTo>
                <a:lnTo>
                  <a:pt x="13972" y="10888"/>
                </a:lnTo>
                <a:lnTo>
                  <a:pt x="13972" y="10700"/>
                </a:lnTo>
                <a:lnTo>
                  <a:pt x="14009" y="10513"/>
                </a:lnTo>
                <a:lnTo>
                  <a:pt x="14066" y="10359"/>
                </a:lnTo>
                <a:lnTo>
                  <a:pt x="14179" y="10215"/>
                </a:lnTo>
                <a:lnTo>
                  <a:pt x="14406" y="10006"/>
                </a:lnTo>
                <a:lnTo>
                  <a:pt x="14651" y="9830"/>
                </a:lnTo>
                <a:lnTo>
                  <a:pt x="14878" y="9686"/>
                </a:lnTo>
                <a:lnTo>
                  <a:pt x="15123" y="9554"/>
                </a:lnTo>
                <a:lnTo>
                  <a:pt x="15350" y="9477"/>
                </a:lnTo>
                <a:lnTo>
                  <a:pt x="15558" y="9411"/>
                </a:lnTo>
                <a:lnTo>
                  <a:pt x="15803" y="9345"/>
                </a:lnTo>
                <a:lnTo>
                  <a:pt x="16030" y="9323"/>
                </a:lnTo>
                <a:lnTo>
                  <a:pt x="16256" y="9301"/>
                </a:lnTo>
                <a:lnTo>
                  <a:pt x="16464" y="9323"/>
                </a:lnTo>
                <a:lnTo>
                  <a:pt x="16690" y="9345"/>
                </a:lnTo>
                <a:lnTo>
                  <a:pt x="16898" y="9367"/>
                </a:lnTo>
                <a:lnTo>
                  <a:pt x="17332" y="9477"/>
                </a:lnTo>
                <a:lnTo>
                  <a:pt x="17767" y="9598"/>
                </a:lnTo>
                <a:lnTo>
                  <a:pt x="18163" y="9731"/>
                </a:lnTo>
                <a:lnTo>
                  <a:pt x="18597" y="9874"/>
                </a:lnTo>
                <a:lnTo>
                  <a:pt x="18994" y="10006"/>
                </a:lnTo>
                <a:lnTo>
                  <a:pt x="19428" y="10083"/>
                </a:lnTo>
                <a:lnTo>
                  <a:pt x="19617" y="10127"/>
                </a:lnTo>
                <a:lnTo>
                  <a:pt x="19844" y="10149"/>
                </a:lnTo>
                <a:lnTo>
                  <a:pt x="20013" y="10149"/>
                </a:lnTo>
                <a:lnTo>
                  <a:pt x="20240" y="10127"/>
                </a:lnTo>
                <a:lnTo>
                  <a:pt x="20410" y="10105"/>
                </a:lnTo>
                <a:lnTo>
                  <a:pt x="20637" y="10061"/>
                </a:lnTo>
                <a:lnTo>
                  <a:pt x="20844" y="9984"/>
                </a:lnTo>
                <a:lnTo>
                  <a:pt x="21033" y="9896"/>
                </a:lnTo>
                <a:lnTo>
                  <a:pt x="21146" y="9830"/>
                </a:lnTo>
                <a:lnTo>
                  <a:pt x="21203" y="9753"/>
                </a:lnTo>
                <a:lnTo>
                  <a:pt x="21279" y="9642"/>
                </a:lnTo>
                <a:lnTo>
                  <a:pt x="21354" y="9521"/>
                </a:lnTo>
                <a:lnTo>
                  <a:pt x="21430" y="9246"/>
                </a:lnTo>
                <a:lnTo>
                  <a:pt x="21430" y="8904"/>
                </a:lnTo>
                <a:lnTo>
                  <a:pt x="21430" y="8540"/>
                </a:lnTo>
                <a:lnTo>
                  <a:pt x="21392" y="8144"/>
                </a:lnTo>
                <a:lnTo>
                  <a:pt x="21354" y="7714"/>
                </a:lnTo>
                <a:lnTo>
                  <a:pt x="21279" y="7295"/>
                </a:lnTo>
                <a:lnTo>
                  <a:pt x="21146" y="6446"/>
                </a:lnTo>
                <a:lnTo>
                  <a:pt x="20995" y="5686"/>
                </a:lnTo>
                <a:lnTo>
                  <a:pt x="20958" y="5366"/>
                </a:lnTo>
                <a:lnTo>
                  <a:pt x="20958" y="5091"/>
                </a:lnTo>
                <a:lnTo>
                  <a:pt x="20958" y="4860"/>
                </a:lnTo>
                <a:lnTo>
                  <a:pt x="21033" y="4716"/>
                </a:lnTo>
                <a:lnTo>
                  <a:pt x="20637" y="4860"/>
                </a:lnTo>
                <a:lnTo>
                  <a:pt x="20127" y="4992"/>
                </a:lnTo>
                <a:lnTo>
                  <a:pt x="19617" y="5069"/>
                </a:lnTo>
                <a:lnTo>
                  <a:pt x="19032" y="5157"/>
                </a:lnTo>
                <a:lnTo>
                  <a:pt x="18465" y="5201"/>
                </a:lnTo>
                <a:lnTo>
                  <a:pt x="17842" y="5245"/>
                </a:lnTo>
                <a:lnTo>
                  <a:pt x="17219" y="5267"/>
                </a:lnTo>
                <a:lnTo>
                  <a:pt x="16615" y="5267"/>
                </a:lnTo>
                <a:lnTo>
                  <a:pt x="15992" y="5245"/>
                </a:lnTo>
                <a:lnTo>
                  <a:pt x="15369" y="5201"/>
                </a:lnTo>
                <a:lnTo>
                  <a:pt x="14840" y="5157"/>
                </a:lnTo>
                <a:lnTo>
                  <a:pt x="14293" y="5091"/>
                </a:lnTo>
                <a:lnTo>
                  <a:pt x="13783" y="5014"/>
                </a:lnTo>
                <a:lnTo>
                  <a:pt x="13386" y="4926"/>
                </a:lnTo>
                <a:lnTo>
                  <a:pt x="13027" y="4815"/>
                </a:lnTo>
                <a:lnTo>
                  <a:pt x="12725" y="4716"/>
                </a:lnTo>
                <a:lnTo>
                  <a:pt x="12480" y="4606"/>
                </a:lnTo>
                <a:lnTo>
                  <a:pt x="12291" y="4496"/>
                </a:lnTo>
                <a:lnTo>
                  <a:pt x="12197" y="4397"/>
                </a:lnTo>
                <a:lnTo>
                  <a:pt x="12083" y="4286"/>
                </a:lnTo>
                <a:lnTo>
                  <a:pt x="12046" y="4187"/>
                </a:lnTo>
                <a:lnTo>
                  <a:pt x="12008" y="4077"/>
                </a:lnTo>
                <a:lnTo>
                  <a:pt x="12046" y="3967"/>
                </a:lnTo>
                <a:lnTo>
                  <a:pt x="12121" y="3868"/>
                </a:lnTo>
                <a:lnTo>
                  <a:pt x="12197" y="3735"/>
                </a:lnTo>
                <a:lnTo>
                  <a:pt x="12291" y="3614"/>
                </a:lnTo>
                <a:lnTo>
                  <a:pt x="12442" y="3482"/>
                </a:lnTo>
                <a:lnTo>
                  <a:pt x="12631" y="3361"/>
                </a:lnTo>
                <a:lnTo>
                  <a:pt x="13065" y="3085"/>
                </a:lnTo>
                <a:lnTo>
                  <a:pt x="13537" y="2766"/>
                </a:lnTo>
                <a:lnTo>
                  <a:pt x="13783" y="2578"/>
                </a:lnTo>
                <a:lnTo>
                  <a:pt x="13934" y="2380"/>
                </a:lnTo>
                <a:lnTo>
                  <a:pt x="14028" y="2171"/>
                </a:lnTo>
                <a:lnTo>
                  <a:pt x="14104" y="1961"/>
                </a:lnTo>
                <a:lnTo>
                  <a:pt x="14104" y="1730"/>
                </a:lnTo>
                <a:lnTo>
                  <a:pt x="14066" y="1498"/>
                </a:lnTo>
                <a:lnTo>
                  <a:pt x="13972" y="1267"/>
                </a:lnTo>
                <a:lnTo>
                  <a:pt x="13820" y="1057"/>
                </a:lnTo>
                <a:lnTo>
                  <a:pt x="13594" y="837"/>
                </a:lnTo>
                <a:lnTo>
                  <a:pt x="13386" y="628"/>
                </a:lnTo>
                <a:lnTo>
                  <a:pt x="13103" y="462"/>
                </a:lnTo>
                <a:lnTo>
                  <a:pt x="12763" y="308"/>
                </a:lnTo>
                <a:lnTo>
                  <a:pt x="12404" y="187"/>
                </a:lnTo>
                <a:lnTo>
                  <a:pt x="12008" y="77"/>
                </a:lnTo>
                <a:lnTo>
                  <a:pt x="11574" y="33"/>
                </a:lnTo>
                <a:lnTo>
                  <a:pt x="11102" y="11"/>
                </a:lnTo>
                <a:lnTo>
                  <a:pt x="10667" y="11"/>
                </a:lnTo>
                <a:lnTo>
                  <a:pt x="10233" y="77"/>
                </a:lnTo>
                <a:lnTo>
                  <a:pt x="9837" y="187"/>
                </a:lnTo>
                <a:lnTo>
                  <a:pt x="9440" y="286"/>
                </a:lnTo>
                <a:lnTo>
                  <a:pt x="9062" y="462"/>
                </a:lnTo>
                <a:lnTo>
                  <a:pt x="8741" y="628"/>
                </a:lnTo>
                <a:lnTo>
                  <a:pt x="8458" y="815"/>
                </a:lnTo>
                <a:lnTo>
                  <a:pt x="8232" y="1035"/>
                </a:lnTo>
                <a:lnTo>
                  <a:pt x="8062" y="1245"/>
                </a:lnTo>
                <a:lnTo>
                  <a:pt x="7911" y="1476"/>
                </a:lnTo>
                <a:lnTo>
                  <a:pt x="7835" y="1708"/>
                </a:lnTo>
                <a:lnTo>
                  <a:pt x="7797" y="1961"/>
                </a:lnTo>
                <a:lnTo>
                  <a:pt x="7835" y="2193"/>
                </a:lnTo>
                <a:lnTo>
                  <a:pt x="7948" y="2402"/>
                </a:lnTo>
                <a:lnTo>
                  <a:pt x="8062" y="2534"/>
                </a:lnTo>
                <a:lnTo>
                  <a:pt x="8175" y="2644"/>
                </a:lnTo>
                <a:lnTo>
                  <a:pt x="8269" y="2744"/>
                </a:lnTo>
                <a:lnTo>
                  <a:pt x="8420" y="2832"/>
                </a:lnTo>
                <a:lnTo>
                  <a:pt x="8704" y="3019"/>
                </a:lnTo>
                <a:lnTo>
                  <a:pt x="8968" y="3206"/>
                </a:lnTo>
                <a:lnTo>
                  <a:pt x="9138" y="3405"/>
                </a:lnTo>
                <a:lnTo>
                  <a:pt x="9327" y="3570"/>
                </a:lnTo>
                <a:lnTo>
                  <a:pt x="9440" y="3735"/>
                </a:lnTo>
                <a:lnTo>
                  <a:pt x="9516" y="3890"/>
                </a:lnTo>
                <a:lnTo>
                  <a:pt x="9534" y="4033"/>
                </a:lnTo>
                <a:lnTo>
                  <a:pt x="9534" y="4165"/>
                </a:lnTo>
                <a:lnTo>
                  <a:pt x="9516" y="4286"/>
                </a:lnTo>
                <a:lnTo>
                  <a:pt x="9440" y="4397"/>
                </a:lnTo>
                <a:lnTo>
                  <a:pt x="9327" y="4496"/>
                </a:lnTo>
                <a:lnTo>
                  <a:pt x="9176" y="4562"/>
                </a:lnTo>
                <a:lnTo>
                  <a:pt x="9006" y="4628"/>
                </a:lnTo>
                <a:lnTo>
                  <a:pt x="8779" y="4694"/>
                </a:lnTo>
                <a:lnTo>
                  <a:pt x="8534" y="4716"/>
                </a:lnTo>
                <a:lnTo>
                  <a:pt x="8232" y="4716"/>
                </a:lnTo>
                <a:lnTo>
                  <a:pt x="7118" y="4738"/>
                </a:lnTo>
                <a:lnTo>
                  <a:pt x="5947" y="4771"/>
                </a:lnTo>
                <a:lnTo>
                  <a:pt x="4795" y="4815"/>
                </a:lnTo>
                <a:lnTo>
                  <a:pt x="3681" y="4860"/>
                </a:lnTo>
                <a:lnTo>
                  <a:pt x="2662" y="4882"/>
                </a:lnTo>
                <a:lnTo>
                  <a:pt x="1755" y="4882"/>
                </a:lnTo>
                <a:lnTo>
                  <a:pt x="1359" y="4860"/>
                </a:lnTo>
                <a:lnTo>
                  <a:pt x="981" y="4837"/>
                </a:lnTo>
                <a:lnTo>
                  <a:pt x="698" y="4771"/>
                </a:lnTo>
                <a:lnTo>
                  <a:pt x="453" y="4716"/>
                </a:lnTo>
                <a:lnTo>
                  <a:pt x="453" y="5322"/>
                </a:lnTo>
                <a:lnTo>
                  <a:pt x="453" y="6083"/>
                </a:lnTo>
                <a:lnTo>
                  <a:pt x="453" y="6909"/>
                </a:lnTo>
                <a:lnTo>
                  <a:pt x="453" y="7780"/>
                </a:lnTo>
                <a:lnTo>
                  <a:pt x="453" y="8606"/>
                </a:lnTo>
                <a:lnTo>
                  <a:pt x="453" y="9345"/>
                </a:lnTo>
                <a:lnTo>
                  <a:pt x="453" y="9918"/>
                </a:lnTo>
                <a:lnTo>
                  <a:pt x="453" y="10282"/>
                </a:lnTo>
                <a:lnTo>
                  <a:pt x="490" y="10381"/>
                </a:lnTo>
                <a:lnTo>
                  <a:pt x="547" y="10491"/>
                </a:lnTo>
                <a:lnTo>
                  <a:pt x="660" y="10590"/>
                </a:lnTo>
                <a:lnTo>
                  <a:pt x="811" y="10700"/>
                </a:lnTo>
                <a:lnTo>
                  <a:pt x="981" y="10811"/>
                </a:lnTo>
                <a:lnTo>
                  <a:pt x="1208" y="10888"/>
                </a:lnTo>
                <a:lnTo>
                  <a:pt x="1453" y="10954"/>
                </a:lnTo>
                <a:lnTo>
                  <a:pt x="1718" y="11020"/>
                </a:lnTo>
                <a:lnTo>
                  <a:pt x="1963" y="11064"/>
                </a:lnTo>
                <a:lnTo>
                  <a:pt x="2265" y="11086"/>
                </a:lnTo>
                <a:lnTo>
                  <a:pt x="2548" y="11064"/>
                </a:lnTo>
                <a:lnTo>
                  <a:pt x="2794" y="11042"/>
                </a:lnTo>
                <a:lnTo>
                  <a:pt x="3096" y="10976"/>
                </a:lnTo>
                <a:lnTo>
                  <a:pt x="3341" y="10888"/>
                </a:lnTo>
                <a:lnTo>
                  <a:pt x="3606" y="10766"/>
                </a:lnTo>
                <a:lnTo>
                  <a:pt x="3813" y="1059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sz="1600" b="1" dirty="0">
                <a:solidFill>
                  <a:schemeClr val="bg1"/>
                </a:solidFill>
                <a:latin typeface="+mj-lt"/>
              </a:rPr>
              <a:t>Implementation</a:t>
            </a:r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09600" y="1600200"/>
            <a:ext cx="8229600" cy="9144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ln w="18415" cmpd="sng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rgbClr val="1F497D">
                    <a:lumMod val="75000"/>
                  </a:srgb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</a:rPr>
              <a:t>Transformational Leadership</a:t>
            </a:r>
            <a:endParaRPr lang="en-US" sz="4400" dirty="0">
              <a:ln w="18415" cmpd="sng">
                <a:solidFill>
                  <a:srgbClr val="1F497D">
                    <a:lumMod val="75000"/>
                  </a:srgbClr>
                </a:solidFill>
                <a:prstDash val="solid"/>
              </a:ln>
              <a:solidFill>
                <a:srgbClr val="1F497D">
                  <a:lumMod val="75000"/>
                </a:srgb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57600" y="2971800"/>
            <a:ext cx="11430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19400" y="4572000"/>
            <a:ext cx="990600" cy="457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4572000"/>
            <a:ext cx="13716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95237" name="Picture 4" descr="C:\Users\bbostock\Desktop\Reid Presentation\circle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2179638"/>
            <a:ext cx="48006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Personal Side of It All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200" y="2895600"/>
            <a:ext cx="8229600" cy="30019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Not whether or not we will have anything happen to us but  </a:t>
            </a:r>
            <a:r>
              <a:rPr lang="en-US" u="sng" dirty="0" smtClean="0"/>
              <a:t>WHAT WILL HAPPEN</a:t>
            </a:r>
            <a:r>
              <a:rPr lang="en-US" dirty="0" smtClean="0"/>
              <a:t>?</a:t>
            </a:r>
          </a:p>
          <a:p>
            <a:pPr lvl="1" fontAlgn="auto">
              <a:spcAft>
                <a:spcPts val="0"/>
              </a:spcAft>
              <a:buFont typeface="Arial" charset="0"/>
              <a:buNone/>
              <a:defRPr/>
            </a:pPr>
            <a:endParaRPr lang="en-US" dirty="0" smtClean="0"/>
          </a:p>
          <a:p>
            <a:pPr lvl="1" fontAlgn="auto">
              <a:spcAft>
                <a:spcPts val="0"/>
              </a:spcAft>
              <a:buFont typeface="Arial" charset="0"/>
              <a:buNone/>
              <a:defRPr/>
            </a:pPr>
            <a:r>
              <a:rPr lang="en-US" dirty="0" smtClean="0"/>
              <a:t>		        </a:t>
            </a:r>
            <a:r>
              <a:rPr lang="en-US" sz="3600" b="1" i="1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Everyone</a:t>
            </a:r>
            <a:r>
              <a:rPr lang="en-US" sz="3600" b="1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has a story!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686800" cy="914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What’s Our First Reaction to Adversity ?</a:t>
            </a:r>
          </a:p>
        </p:txBody>
      </p:sp>
      <p:sp>
        <p:nvSpPr>
          <p:cNvPr id="9933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mtClean="0"/>
              <a:t>Why me?</a:t>
            </a:r>
          </a:p>
          <a:p>
            <a:pPr lvl="1"/>
            <a:r>
              <a:rPr lang="en-US" smtClean="0"/>
              <a:t>What if?</a:t>
            </a:r>
          </a:p>
          <a:p>
            <a:pPr lvl="1"/>
            <a:r>
              <a:rPr lang="en-US" smtClean="0"/>
              <a:t>It isn’t fair!</a:t>
            </a:r>
          </a:p>
          <a:p>
            <a:pPr lvl="1"/>
            <a:r>
              <a:rPr lang="en-US" smtClean="0"/>
              <a:t>It can’t be true!</a:t>
            </a:r>
          </a:p>
          <a:p>
            <a:pPr lvl="1"/>
            <a:r>
              <a:rPr lang="en-US" smtClean="0"/>
              <a:t>What did I do to deserve this?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-22225" y="1524000"/>
            <a:ext cx="8991600" cy="9144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States Projecting 2012 Budget Shortfalls</a:t>
            </a:r>
            <a:endParaRPr lang="en-US" sz="4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676400" y="2400300"/>
            <a:ext cx="5895975" cy="4419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12192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rgbClr val="000099"/>
                </a:solidFill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People Deal With Adversity:</a:t>
            </a:r>
            <a:b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0354" name="Rectangle 3"/>
          <p:cNvSpPr>
            <a:spLocks noGrp="1"/>
          </p:cNvSpPr>
          <p:nvPr>
            <p:ph type="body" idx="1"/>
          </p:nvPr>
        </p:nvSpPr>
        <p:spPr>
          <a:xfrm>
            <a:off x="457200" y="2743200"/>
            <a:ext cx="8229600" cy="3382963"/>
          </a:xfrm>
        </p:spPr>
        <p:txBody>
          <a:bodyPr/>
          <a:lstStyle/>
          <a:p>
            <a:pPr lvl="1"/>
            <a:r>
              <a:rPr lang="en-US" sz="2400" smtClean="0"/>
              <a:t>Frontal attack</a:t>
            </a:r>
          </a:p>
          <a:p>
            <a:pPr lvl="1"/>
            <a:r>
              <a:rPr lang="en-US" sz="2400" smtClean="0"/>
              <a:t>Ignore it or shut down</a:t>
            </a:r>
          </a:p>
          <a:p>
            <a:pPr lvl="1"/>
            <a:r>
              <a:rPr lang="en-US" sz="2400" smtClean="0"/>
              <a:t>Delegate the responsibility for it</a:t>
            </a:r>
          </a:p>
          <a:p>
            <a:pPr lvl="1"/>
            <a:r>
              <a:rPr lang="en-US" sz="2400" smtClean="0"/>
              <a:t>Disown it</a:t>
            </a:r>
          </a:p>
          <a:p>
            <a:pPr lvl="1"/>
            <a:r>
              <a:rPr lang="en-US" sz="2400" smtClean="0"/>
              <a:t>Approach it in a logical manner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1752600"/>
            <a:ext cx="8763000" cy="8382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Transition… sometimes it’s not much fun!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066800" y="3124200"/>
            <a:ext cx="7693025" cy="3048000"/>
          </a:xfrm>
        </p:spPr>
        <p:txBody>
          <a:bodyPr rtlCol="0">
            <a:normAutofit fontScale="85000" lnSpcReduction="10000"/>
          </a:bodyPr>
          <a:lstStyle/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r>
              <a:rPr lang="en-US" dirty="0" smtClean="0"/>
              <a:t>   Normally we “cope” by moving through 6 steps: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Shock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Denial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Guilt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Anger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Acknowledgement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Acceptance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1447800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 what do we do first…</a:t>
            </a:r>
          </a:p>
        </p:txBody>
      </p:sp>
      <p:sp>
        <p:nvSpPr>
          <p:cNvPr id="103426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200" y="2819400"/>
            <a:ext cx="8229600" cy="3733800"/>
          </a:xfrm>
        </p:spPr>
        <p:txBody>
          <a:bodyPr/>
          <a:lstStyle/>
          <a:p>
            <a:r>
              <a:rPr lang="en-US" sz="2800" smtClean="0"/>
              <a:t>Take pause</a:t>
            </a:r>
          </a:p>
          <a:p>
            <a:r>
              <a:rPr lang="en-US" sz="2800" smtClean="0"/>
              <a:t>Take a step back (objective view if possible)</a:t>
            </a:r>
          </a:p>
          <a:p>
            <a:r>
              <a:rPr lang="en-US" sz="2800" smtClean="0"/>
              <a:t>Buy some time (avoid emotional response)</a:t>
            </a:r>
          </a:p>
          <a:p>
            <a:r>
              <a:rPr lang="en-US" sz="2800" smtClean="0"/>
              <a:t>Assess the situation (size up)</a:t>
            </a:r>
          </a:p>
          <a:p>
            <a:r>
              <a:rPr lang="en-US" sz="2800" smtClean="0"/>
              <a:t>Understand yourself (your style)</a:t>
            </a:r>
          </a:p>
          <a:p>
            <a:r>
              <a:rPr lang="en-US" sz="2800" smtClean="0"/>
              <a:t>Seek advise (others who have experience)</a:t>
            </a:r>
          </a:p>
          <a:p>
            <a:r>
              <a:rPr lang="en-US" sz="2800" smtClean="0"/>
              <a:t>Develop a plan (not only for you but for others)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52488" y="1600200"/>
            <a:ext cx="7834312" cy="10668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mental part of it ….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143000" y="2895600"/>
            <a:ext cx="4416425" cy="3048000"/>
          </a:xfrm>
        </p:spPr>
        <p:txBody>
          <a:bodyPr rtlCol="0">
            <a:normAutofit fontScale="85000" lnSpcReduction="20000"/>
          </a:bodyPr>
          <a:lstStyle/>
          <a:p>
            <a:pPr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en-US" sz="3600" b="1" dirty="0" smtClean="0"/>
              <a:t>	 Question…..</a:t>
            </a:r>
          </a:p>
          <a:p>
            <a:pPr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en-US" sz="3600" b="1" dirty="0" smtClean="0"/>
          </a:p>
          <a:p>
            <a:pPr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en-US" dirty="0" smtClean="0"/>
              <a:t>   Why is it that some people respond so well to difficult situations and others don’t? </a:t>
            </a:r>
          </a:p>
          <a:p>
            <a:pPr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en-US" dirty="0" smtClean="0"/>
          </a:p>
          <a:p>
            <a:pPr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en-US" dirty="0" smtClean="0"/>
              <a:t>	Why do some people seem to cope and some don’t?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en-US" b="1" dirty="0" smtClean="0"/>
          </a:p>
        </p:txBody>
      </p:sp>
      <p:pic>
        <p:nvPicPr>
          <p:cNvPr id="105475" name="Picture 4" descr="CAEBWD2Z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76938" y="3276600"/>
            <a:ext cx="2328862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52488" y="1371600"/>
            <a:ext cx="7834312" cy="12192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know:</a:t>
            </a:r>
          </a:p>
        </p:txBody>
      </p:sp>
      <p:sp>
        <p:nvSpPr>
          <p:cNvPr id="10752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8163" y="2667000"/>
            <a:ext cx="4872037" cy="365760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sz="2400" b="1" smtClean="0"/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sz="2400" b="1" smtClean="0"/>
              <a:t>    </a:t>
            </a:r>
            <a:r>
              <a:rPr lang="en-US" sz="2800" smtClean="0"/>
              <a:t>Optimists were the first prisoners of war to die in Vietnam.  (as a group they always anticipate the best possible outcome)</a:t>
            </a:r>
          </a:p>
          <a:p>
            <a:pPr>
              <a:lnSpc>
                <a:spcPct val="90000"/>
              </a:lnSpc>
            </a:pPr>
            <a:endParaRPr lang="en-US" sz="2800" smtClean="0"/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sz="2400" b="1" smtClean="0"/>
              <a:t> </a:t>
            </a:r>
            <a:r>
              <a:rPr lang="en-US" sz="2800" u="sng" smtClean="0"/>
              <a:t>They died of broken hearts.</a:t>
            </a:r>
          </a:p>
        </p:txBody>
      </p:sp>
      <p:pic>
        <p:nvPicPr>
          <p:cNvPr id="107523" name="Picture 4" descr="Viet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5930900" y="3756025"/>
            <a:ext cx="2527300" cy="15779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1752600"/>
            <a:ext cx="7696200" cy="6858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And….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200" y="2743200"/>
            <a:ext cx="5380038" cy="3382963"/>
          </a:xfrm>
        </p:spPr>
        <p:txBody>
          <a:bodyPr rtlCol="0">
            <a:normAutofit fontScale="92500" lnSpcReduction="10000"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800" b="1" dirty="0" smtClean="0"/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sz="2800" b="1" dirty="0" smtClean="0"/>
              <a:t>	</a:t>
            </a:r>
            <a:r>
              <a:rPr lang="en-US" sz="2800" dirty="0" smtClean="0"/>
              <a:t>Pessimists were quick to die in the concentration camps (an inclination to emphasize adverse aspects, conditions, and possibilities, or to expect the worst possible outcome) 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en-US" sz="2800" dirty="0" smtClean="0"/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en-US" sz="2800" dirty="0" smtClean="0"/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sz="2800" dirty="0" smtClean="0"/>
              <a:t>	</a:t>
            </a:r>
            <a:r>
              <a:rPr lang="en-US" sz="2800" u="sng" dirty="0" smtClean="0"/>
              <a:t>They died from lack of hope.</a:t>
            </a:r>
          </a:p>
        </p:txBody>
      </p:sp>
      <p:pic>
        <p:nvPicPr>
          <p:cNvPr id="109571" name="Picture 4" descr="Concentration Ca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3788" y="3200400"/>
            <a:ext cx="2420937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1447800"/>
            <a:ext cx="8534400" cy="1295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 who does well in adverse situations?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200" y="2362200"/>
            <a:ext cx="4238625" cy="3763963"/>
          </a:xfrm>
        </p:spPr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endParaRPr lang="en-US" b="1" u="sng" dirty="0" smtClean="0"/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r>
              <a:rPr lang="en-US" b="1" dirty="0" smtClean="0"/>
              <a:t>	</a:t>
            </a:r>
            <a:r>
              <a:rPr lang="en-US" u="sng" dirty="0" smtClean="0"/>
              <a:t>Resilient people.</a:t>
            </a:r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endParaRPr lang="en-US" u="sng" dirty="0" smtClean="0"/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r>
              <a:rPr lang="en-US" dirty="0" smtClean="0"/>
              <a:t>	They were the survivors of the holocaust and they survived the Hanoi Hilton in Vietnam.</a:t>
            </a:r>
          </a:p>
        </p:txBody>
      </p:sp>
      <p:pic>
        <p:nvPicPr>
          <p:cNvPr id="111619" name="Picture 4" descr="Vietna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3124200"/>
            <a:ext cx="3200400" cy="223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Resilient people…..</a:t>
            </a:r>
          </a:p>
        </p:txBody>
      </p:sp>
      <p:sp>
        <p:nvSpPr>
          <p:cNvPr id="113666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066800" y="2209800"/>
            <a:ext cx="7772400" cy="25908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b="1" smtClean="0"/>
              <a:t>	</a:t>
            </a:r>
          </a:p>
          <a:p>
            <a:pPr>
              <a:buFont typeface="Arial" charset="0"/>
              <a:buNone/>
            </a:pPr>
            <a:endParaRPr lang="en-US" smtClean="0"/>
          </a:p>
          <a:p>
            <a:pPr>
              <a:buFont typeface="Arial" charset="0"/>
              <a:buNone/>
            </a:pPr>
            <a:r>
              <a:rPr lang="en-US" smtClean="0"/>
              <a:t>   Have down to earth views (hard-nosed realism) of their circumstance.</a:t>
            </a:r>
          </a:p>
          <a:p>
            <a:pPr>
              <a:buFont typeface="Arial" charset="0"/>
              <a:buNone/>
            </a:pPr>
            <a:endParaRPr lang="en-US" smtClean="0">
              <a:solidFill>
                <a:srgbClr val="000099"/>
              </a:solidFill>
            </a:endParaRPr>
          </a:p>
          <a:p>
            <a:pPr>
              <a:buFont typeface="Arial" charset="0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93738" y="1676400"/>
            <a:ext cx="7993062" cy="8382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“We Were Soldiers”</a:t>
            </a:r>
          </a:p>
        </p:txBody>
      </p:sp>
      <p:sp>
        <p:nvSpPr>
          <p:cNvPr id="115714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828800"/>
            <a:ext cx="4483100" cy="3786188"/>
          </a:xfrm>
        </p:spPr>
        <p:txBody>
          <a:bodyPr/>
          <a:lstStyle/>
          <a:p>
            <a:pPr>
              <a:buFont typeface="Arial" charset="0"/>
              <a:buNone/>
            </a:pPr>
            <a:endParaRPr lang="en-US" sz="2800" b="1" smtClean="0"/>
          </a:p>
          <a:p>
            <a:pPr>
              <a:buFont typeface="Arial" charset="0"/>
              <a:buNone/>
            </a:pPr>
            <a:endParaRPr lang="en-US" sz="2400" b="1" smtClean="0"/>
          </a:p>
          <a:p>
            <a:pPr>
              <a:buFont typeface="Arial" charset="0"/>
              <a:buNone/>
            </a:pPr>
            <a:r>
              <a:rPr lang="en-US" sz="2400" b="1" smtClean="0"/>
              <a:t>	</a:t>
            </a:r>
            <a:r>
              <a:rPr lang="en-US" sz="2800" smtClean="0"/>
              <a:t>“Are we going to die? … </a:t>
            </a:r>
          </a:p>
          <a:p>
            <a:pPr>
              <a:buFont typeface="Arial" charset="0"/>
              <a:buNone/>
            </a:pPr>
            <a:endParaRPr lang="en-US" sz="2800" smtClean="0"/>
          </a:p>
          <a:p>
            <a:pPr>
              <a:buFont typeface="Arial" charset="0"/>
              <a:buNone/>
            </a:pPr>
            <a:r>
              <a:rPr lang="en-US" sz="2800" smtClean="0"/>
              <a:t>“They will come get us in the morning!”</a:t>
            </a:r>
          </a:p>
        </p:txBody>
      </p:sp>
      <p:pic>
        <p:nvPicPr>
          <p:cNvPr id="115715" name="Picture 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5410200" y="2882900"/>
            <a:ext cx="3276600" cy="25511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73113" y="1524000"/>
            <a:ext cx="7913687" cy="990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Resilient people …..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066800" y="2743200"/>
            <a:ext cx="7772400" cy="4648200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Are aware of the gravity of their situation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They look beyond their situation to a meaningful future (example Vietnam War prisoners)</a:t>
            </a:r>
          </a:p>
          <a:p>
            <a:pPr lvl="1" fontAlgn="auto">
              <a:spcAft>
                <a:spcPts val="0"/>
              </a:spcAft>
              <a:buFont typeface="Arial" charset="0"/>
              <a:buNone/>
              <a:defRPr/>
            </a:pPr>
            <a:r>
              <a:rPr lang="en-US" dirty="0" smtClean="0"/>
              <a:t>	Write a book about torture</a:t>
            </a:r>
          </a:p>
          <a:p>
            <a:pPr lvl="1" fontAlgn="auto">
              <a:spcAft>
                <a:spcPts val="0"/>
              </a:spcAft>
              <a:buFont typeface="Arial" charset="0"/>
              <a:buNone/>
              <a:defRPr/>
            </a:pPr>
            <a:r>
              <a:rPr lang="en-US" dirty="0" smtClean="0"/>
              <a:t>	Be a great golfer</a:t>
            </a:r>
          </a:p>
          <a:p>
            <a:pPr lvl="1" fontAlgn="auto">
              <a:spcAft>
                <a:spcPts val="0"/>
              </a:spcAft>
              <a:buFont typeface="Arial" charset="0"/>
              <a:buNone/>
              <a:defRPr/>
            </a:pPr>
            <a:r>
              <a:rPr lang="en-US" dirty="0" smtClean="0"/>
              <a:t>	Be with family</a:t>
            </a:r>
          </a:p>
          <a:p>
            <a:pPr lvl="1" fontAlgn="auto">
              <a:spcAft>
                <a:spcPts val="0"/>
              </a:spcAft>
              <a:buFont typeface="Arial" charset="0"/>
              <a:buNone/>
              <a:defRPr/>
            </a:pPr>
            <a:r>
              <a:rPr lang="en-US" dirty="0" smtClean="0"/>
              <a:t>	Climb a mountain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They understand the need to set the future vision – especially during transition</a:t>
            </a:r>
          </a:p>
          <a:p>
            <a:pPr lvl="1" fontAlgn="auto">
              <a:spcAft>
                <a:spcPts val="0"/>
              </a:spcAft>
              <a:buFont typeface="Arial" charset="0"/>
              <a:buNone/>
              <a:defRPr/>
            </a:pPr>
            <a:r>
              <a:rPr lang="en-US" dirty="0" smtClean="0"/>
              <a:t>	</a:t>
            </a:r>
          </a:p>
          <a:p>
            <a:pPr lvl="1" fontAlgn="auto">
              <a:spcAft>
                <a:spcPts val="0"/>
              </a:spcAft>
              <a:buFont typeface="Arial" charset="0"/>
              <a:buNone/>
              <a:defRPr/>
            </a:pPr>
            <a:r>
              <a:rPr lang="en-US" dirty="0" smtClean="0"/>
              <a:t>								</a:t>
            </a:r>
          </a:p>
          <a:p>
            <a:pPr lvl="1" fontAlgn="auto">
              <a:spcAft>
                <a:spcPts val="0"/>
              </a:spcAft>
              <a:buFont typeface="Arial" charset="0"/>
              <a:buNone/>
              <a:defRPr/>
            </a:pPr>
            <a:r>
              <a:rPr lang="en-US" dirty="0" smtClean="0"/>
              <a:t>						</a:t>
            </a:r>
          </a:p>
          <a:p>
            <a:pPr lvl="1" fontAlgn="auto">
              <a:spcAft>
                <a:spcPts val="0"/>
              </a:spcAft>
              <a:buFont typeface="Arial" charset="0"/>
              <a:buNone/>
              <a:defRPr/>
            </a:pPr>
            <a:r>
              <a:rPr lang="en-US" dirty="0" smtClean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National League of Cities Survey</a:t>
            </a:r>
            <a:endParaRPr lang="en-US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Largest </a:t>
            </a:r>
            <a:r>
              <a:rPr lang="en-US" dirty="0"/>
              <a:t>spending cuts in the 25-year history of the survey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87% of </a:t>
            </a:r>
            <a:r>
              <a:rPr lang="en-US" dirty="0" smtClean="0"/>
              <a:t>finance </a:t>
            </a:r>
            <a:r>
              <a:rPr lang="en-US" dirty="0"/>
              <a:t>officers </a:t>
            </a:r>
            <a:r>
              <a:rPr lang="en-US" dirty="0" smtClean="0"/>
              <a:t>reporting cities are </a:t>
            </a:r>
            <a:r>
              <a:rPr lang="en-US" dirty="0"/>
              <a:t>worse off than 2009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NLC president: </a:t>
            </a:r>
            <a:r>
              <a:rPr lang="en-US" dirty="0" smtClean="0"/>
              <a:t>“The </a:t>
            </a:r>
            <a:r>
              <a:rPr lang="en-US" dirty="0"/>
              <a:t>easy cuts are gone</a:t>
            </a:r>
            <a:r>
              <a:rPr lang="en-US" dirty="0" smtClean="0"/>
              <a:t>.”</a:t>
            </a:r>
            <a:endParaRPr lang="en-US" dirty="0"/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25% of cities </a:t>
            </a:r>
            <a:r>
              <a:rPr lang="en-US" dirty="0" smtClean="0"/>
              <a:t>reportedly cutting </a:t>
            </a:r>
            <a:r>
              <a:rPr lang="en-US" dirty="0"/>
              <a:t>back further on public </a:t>
            </a:r>
            <a:r>
              <a:rPr lang="en-US" dirty="0" smtClean="0"/>
              <a:t>safety</a:t>
            </a:r>
            <a:endParaRPr lang="en-US" dirty="0"/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Making </a:t>
            </a:r>
            <a:r>
              <a:rPr lang="en-US" dirty="0"/>
              <a:t>deeper cuts </a:t>
            </a:r>
            <a:r>
              <a:rPr lang="en-US" dirty="0" smtClean="0"/>
              <a:t>to services is usually </a:t>
            </a:r>
            <a:r>
              <a:rPr lang="en-US" dirty="0"/>
              <a:t>seen as  </a:t>
            </a:r>
            <a:r>
              <a:rPr lang="en-US" dirty="0" smtClean="0"/>
              <a:t>a last resort effort.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title" idx="4294967295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Resilience is not a trait you have or don’t have…</a:t>
            </a:r>
          </a:p>
        </p:txBody>
      </p:sp>
      <p:sp>
        <p:nvSpPr>
          <p:cNvPr id="119810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838200" y="2590800"/>
            <a:ext cx="3770313" cy="37338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sz="2400" smtClean="0"/>
              <a:t>It involves</a:t>
            </a:r>
          </a:p>
          <a:p>
            <a:pPr lvl="1"/>
            <a:r>
              <a:rPr lang="en-US" sz="2400" smtClean="0"/>
              <a:t>Behaviors</a:t>
            </a:r>
          </a:p>
          <a:p>
            <a:pPr lvl="1"/>
            <a:r>
              <a:rPr lang="en-US" sz="2400" smtClean="0"/>
              <a:t>Thoughts</a:t>
            </a:r>
          </a:p>
          <a:p>
            <a:pPr lvl="1"/>
            <a:r>
              <a:rPr lang="en-US" sz="2400" smtClean="0"/>
              <a:t>Actions</a:t>
            </a:r>
          </a:p>
          <a:p>
            <a:endParaRPr lang="en-US" sz="2400" smtClean="0"/>
          </a:p>
          <a:p>
            <a:pPr>
              <a:buFont typeface="Arial" charset="0"/>
              <a:buNone/>
            </a:pPr>
            <a:r>
              <a:rPr lang="en-US" sz="2400" smtClean="0"/>
              <a:t>	That </a:t>
            </a:r>
            <a:r>
              <a:rPr lang="en-US" sz="2400" u="sng" smtClean="0"/>
              <a:t>can</a:t>
            </a:r>
            <a:r>
              <a:rPr lang="en-US" sz="2400" smtClean="0"/>
              <a:t> be learned and developed.</a:t>
            </a:r>
          </a:p>
        </p:txBody>
      </p:sp>
      <p:pic>
        <p:nvPicPr>
          <p:cNvPr id="119811" name="Picture 14"/>
          <p:cNvPicPr>
            <a:picLocks noChangeAspect="1" noChangeArrowheads="1"/>
          </p:cNvPicPr>
          <p:nvPr/>
        </p:nvPicPr>
        <p:blipFill>
          <a:blip r:embed="rId3"/>
          <a:srcRect l="32556" t="24561" r="27515" b="35602"/>
          <a:stretch>
            <a:fillRect/>
          </a:stretch>
        </p:blipFill>
        <p:spPr bwMode="auto">
          <a:xfrm>
            <a:off x="5410200" y="2716213"/>
            <a:ext cx="3048000" cy="249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Becoming a resilient person…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066800" y="2514600"/>
            <a:ext cx="7693025" cy="3733800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Understand the constancy of change and transition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Focus on your visions, goals, and outcomes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Be responsible for yourself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Surround yourself with good people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Seek professional help – communicate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Quantify the situation or circumstance be careful of intuition (emotions are involved)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also may need </a:t>
            </a:r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Courage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</p:txBody>
      </p:sp>
      <p:sp>
        <p:nvSpPr>
          <p:cNvPr id="123906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200" y="3124200"/>
            <a:ext cx="5788025" cy="3001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b="1" smtClean="0"/>
              <a:t>	</a:t>
            </a:r>
            <a:r>
              <a:rPr lang="en-US" sz="2800" smtClean="0"/>
              <a:t>“A spirit, resolution, or tenacity to do what needs to be done even when one knows his own well being may be at risk; an unwillingness to admit defeat.”</a:t>
            </a:r>
          </a:p>
        </p:txBody>
      </p:sp>
      <p:pic>
        <p:nvPicPr>
          <p:cNvPr id="123907" name="Picture 4" descr="Al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3124200"/>
            <a:ext cx="253365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Keys to success</a:t>
            </a:r>
          </a:p>
        </p:txBody>
      </p:sp>
      <p:sp>
        <p:nvSpPr>
          <p:cNvPr id="125954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sz="2800" smtClean="0"/>
              <a:t>Study leadership</a:t>
            </a:r>
          </a:p>
          <a:p>
            <a:r>
              <a:rPr lang="en-US" sz="2800" smtClean="0"/>
              <a:t>Know your strengths and weaknesses</a:t>
            </a:r>
          </a:p>
          <a:p>
            <a:pPr lvl="1">
              <a:buFont typeface="Arial" charset="0"/>
              <a:buNone/>
            </a:pPr>
            <a:r>
              <a:rPr lang="en-US" sz="2400" smtClean="0"/>
              <a:t>	(Surround yourself accordingly)</a:t>
            </a:r>
          </a:p>
          <a:p>
            <a:r>
              <a:rPr lang="en-US" sz="2800" smtClean="0"/>
              <a:t>Learn and utilize leadership skills</a:t>
            </a:r>
          </a:p>
          <a:p>
            <a:r>
              <a:rPr lang="en-US" sz="2800" smtClean="0"/>
              <a:t>Recognize the reality of your situation</a:t>
            </a:r>
          </a:p>
          <a:p>
            <a:r>
              <a:rPr lang="en-US" sz="2800" smtClean="0"/>
              <a:t>Draw on experience (yours and others)</a:t>
            </a:r>
          </a:p>
          <a:p>
            <a:r>
              <a:rPr lang="en-US" sz="2800" smtClean="0"/>
              <a:t>Set a direction and establish a plan</a:t>
            </a:r>
          </a:p>
          <a:p>
            <a:r>
              <a:rPr lang="en-US" sz="2800" smtClean="0"/>
              <a:t>Embrace change and technology</a:t>
            </a:r>
          </a:p>
          <a:p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Keys to success continued…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200" y="2819400"/>
            <a:ext cx="8229600" cy="330676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Celebrate small successes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Believe in the future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Appreciate the good around you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Understand yourself and your needs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Be positive, surround yourself with positive people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Set meaningful goals (have a purpose to get up in the morning)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would leave you with these quotes: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2590800"/>
            <a:ext cx="8229600" cy="4572000"/>
          </a:xfrm>
        </p:spPr>
        <p:txBody>
          <a:bodyPr rtlCol="0">
            <a:normAutofit fontScale="92500" lnSpcReduction="10000"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sz="2000" dirty="0" smtClean="0"/>
              <a:t>“It’s not so important as to what happens to us (things </a:t>
            </a:r>
            <a:r>
              <a:rPr lang="en-US" sz="2000" u="sng" dirty="0" smtClean="0"/>
              <a:t>WILL</a:t>
            </a:r>
            <a:r>
              <a:rPr lang="en-US" sz="2000" dirty="0" smtClean="0"/>
              <a:t> happen to us) as it is what we do about it.”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en-US" sz="2000" dirty="0" smtClean="0"/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sz="2000" dirty="0" smtClean="0"/>
              <a:t>“There is no higher calling than human service.  To work</a:t>
            </a:r>
            <a:r>
              <a:rPr lang="en-US" sz="1600" dirty="0" smtClean="0"/>
              <a:t> </a:t>
            </a:r>
            <a:r>
              <a:rPr lang="en-US" sz="2000" dirty="0" smtClean="0"/>
              <a:t>for the common good of mankind is the greatest creed known.”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en-US" sz="2000" dirty="0" smtClean="0"/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en-US" sz="1600" dirty="0" smtClean="0"/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en-US" sz="1600" dirty="0" smtClean="0"/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sz="2000" dirty="0" smtClean="0"/>
              <a:t>Oliver Wendell Holmes once said….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en-US" sz="2000" dirty="0" smtClean="0"/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sz="2000" dirty="0" smtClean="0"/>
              <a:t> “What lies ahead, nor what lies behind, 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sz="2000" dirty="0" smtClean="0"/>
              <a:t>     is important… when compared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sz="2000" dirty="0" smtClean="0"/>
              <a:t>     to what lies within”.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en-US" sz="2000" dirty="0" smtClean="0"/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en-US" sz="1600" b="1" dirty="0" smtClean="0"/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en-US" sz="800" b="1" dirty="0" smtClean="0"/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en-US" sz="800" b="1" dirty="0" smtClean="0"/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en-US" sz="800" b="1" dirty="0" smtClean="0"/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en-US" sz="800" b="1" dirty="0" smtClean="0"/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en-US" sz="800" b="1" dirty="0" smtClean="0"/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en-US" sz="800" b="1" dirty="0" smtClean="0"/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en-US" sz="800" b="1" dirty="0" smtClean="0"/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sz="800" b="1" dirty="0" smtClean="0"/>
              <a:t>		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sz="600" b="1" dirty="0" smtClean="0"/>
              <a:t>      </a:t>
            </a:r>
          </a:p>
        </p:txBody>
      </p:sp>
      <p:pic>
        <p:nvPicPr>
          <p:cNvPr id="130051" name="Picture 4" descr="wtc-survivor-rushed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5562600" y="3810000"/>
            <a:ext cx="2971800" cy="203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 Threat – Public Backlash</a:t>
            </a:r>
            <a:endParaRPr lang="en-US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Citizen support for public safety is waning</a:t>
            </a:r>
            <a:endParaRPr lang="en-US" dirty="0"/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They are apathetic to </a:t>
            </a:r>
            <a:r>
              <a:rPr lang="en-US" dirty="0"/>
              <a:t>cuts in service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Angry </a:t>
            </a:r>
            <a:r>
              <a:rPr lang="en-US" dirty="0"/>
              <a:t>when something goes wrong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Firefighter pay/benefits/pensions/work schedules are being framed as part of what is wrong with government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Jealousy is a strong emotion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1" descr="firefighters5.png"/>
          <p:cNvPicPr>
            <a:picLocks noChangeAspect="1"/>
          </p:cNvPicPr>
          <p:nvPr/>
        </p:nvPicPr>
        <p:blipFill>
          <a:blip r:embed="rId3"/>
          <a:srcRect b="20328"/>
          <a:stretch>
            <a:fillRect/>
          </a:stretch>
        </p:blipFill>
        <p:spPr bwMode="auto">
          <a:xfrm>
            <a:off x="3887788" y="2286000"/>
            <a:ext cx="7313612" cy="465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itle 4"/>
          <p:cNvSpPr txBox="1">
            <a:spLocks/>
          </p:cNvSpPr>
          <p:nvPr/>
        </p:nvSpPr>
        <p:spPr>
          <a:xfrm>
            <a:off x="457200" y="2514600"/>
            <a:ext cx="5562600" cy="2667000"/>
          </a:xfrm>
          <a:prstGeom prst="rect">
            <a:avLst/>
          </a:prstGeom>
        </p:spPr>
        <p:txBody>
          <a:bodyPr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>
                <a:latin typeface="Calibri"/>
              </a:rPr>
              <a:t>Oxymoron?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Insanity: </a:t>
            </a:r>
            <a:r>
              <a:rPr lang="en-US" sz="2800" dirty="0">
                <a:ln w="18415" cmpd="sng">
                  <a:noFill/>
                  <a:prstDash val="solid"/>
                </a:ln>
              </a:rPr>
              <a:t>doing the same thing over and over again and expecting different results …</a:t>
            </a:r>
            <a:endParaRPr lang="en-US" sz="2800" b="1" dirty="0">
              <a:latin typeface="Calibri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ln w="18415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The Future Fire Service</a:t>
            </a:r>
            <a:endParaRPr lang="en-US" dirty="0">
              <a:ln w="18415" cmpd="sng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Content Placeholder 2"/>
          <p:cNvSpPr>
            <a:spLocks noGrp="1"/>
          </p:cNvSpPr>
          <p:nvPr>
            <p:ph idx="1"/>
          </p:nvPr>
        </p:nvSpPr>
        <p:spPr>
          <a:xfrm>
            <a:off x="304800" y="2438400"/>
            <a:ext cx="8763000" cy="411480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en-US" sz="2400" smtClean="0"/>
              <a:t>1. Escalating demands for non-fire services drawing departments away from their core mission</a:t>
            </a:r>
          </a:p>
          <a:p>
            <a:pPr marL="0" indent="0">
              <a:buFont typeface="Arial" charset="0"/>
              <a:buNone/>
            </a:pPr>
            <a:r>
              <a:rPr lang="en-US" sz="2400" smtClean="0"/>
              <a:t>2. Mandates without money to effectively provide services</a:t>
            </a:r>
          </a:p>
          <a:p>
            <a:pPr marL="0" indent="0">
              <a:buFont typeface="Arial" charset="0"/>
              <a:buNone/>
            </a:pPr>
            <a:r>
              <a:rPr lang="en-US" sz="2400" smtClean="0"/>
              <a:t>3. Static structures and inefficient government systems </a:t>
            </a:r>
          </a:p>
          <a:p>
            <a:pPr marL="0" indent="0">
              <a:buFont typeface="Arial" charset="0"/>
              <a:buNone/>
            </a:pPr>
            <a:r>
              <a:rPr lang="en-US" sz="2400" smtClean="0"/>
              <a:t>4. Pressure to accelerate use of technology to improve efficiency</a:t>
            </a:r>
          </a:p>
          <a:p>
            <a:pPr marL="0" indent="0">
              <a:buFont typeface="Arial" charset="0"/>
              <a:buNone/>
            </a:pPr>
            <a:r>
              <a:rPr lang="en-US" sz="2400" smtClean="0"/>
              <a:t>5. Pressure for regional service delivery and multi-jurisdictional problem solving</a:t>
            </a:r>
          </a:p>
          <a:p>
            <a:pPr marL="0" indent="0">
              <a:buFont typeface="Arial" charset="0"/>
              <a:buNone/>
            </a:pPr>
            <a:r>
              <a:rPr lang="en-US" sz="2400" smtClean="0"/>
              <a:t>6. Revenue sources (taxation) is still based upon an old economy</a:t>
            </a:r>
          </a:p>
          <a:p>
            <a:pPr marL="0" indent="0">
              <a:buFont typeface="Arial" charset="0"/>
              <a:buNone/>
            </a:pPr>
            <a:r>
              <a:rPr lang="en-US" sz="2400" smtClean="0"/>
              <a:t>7. Dealing with citizen mistrust who lack basic civic knowledge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1600200"/>
            <a:ext cx="8229600" cy="9144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600" dirty="0">
                <a:ln w="18415" cmpd="sng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rgbClr val="1F497D">
                    <a:lumMod val="75000"/>
                  </a:srgb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</a:rPr>
              <a:t>Seven challenges we face </a:t>
            </a:r>
            <a:endParaRPr lang="en-US" sz="3600" dirty="0">
              <a:ln w="18415" cmpd="sng">
                <a:solidFill>
                  <a:srgbClr val="1F497D">
                    <a:lumMod val="75000"/>
                  </a:srgbClr>
                </a:solidFill>
                <a:prstDash val="solid"/>
              </a:ln>
              <a:solidFill>
                <a:srgbClr val="1F497D">
                  <a:lumMod val="75000"/>
                </a:srgb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3ADC6D2499924E8030B64086CE7C70" ma:contentTypeVersion="2" ma:contentTypeDescription="Create a new document." ma:contentTypeScope="" ma:versionID="6312b8405e28f2bb83ade1de4192acd9">
  <xsd:schema xmlns:xsd="http://www.w3.org/2001/XMLSchema" xmlns:xs="http://www.w3.org/2001/XMLSchema" xmlns:p="http://schemas.microsoft.com/office/2006/metadata/properties" xmlns:ns2="c039890d-12b4-4008-be5e-b12a245eb381" targetNamespace="http://schemas.microsoft.com/office/2006/metadata/properties" ma:root="true" ma:fieldsID="3f3e4a7bf08677b3b0bdcde4b4d1c5fe" ns2:_="">
    <xsd:import namespace="c039890d-12b4-4008-be5e-b12a245eb381"/>
    <xsd:element name="properties">
      <xsd:complexType>
        <xsd:sequence>
          <xsd:element name="documentManagement">
            <xsd:complexType>
              <xsd:all>
                <xsd:element ref="ns2:Description0" minOccurs="0"/>
                <xsd:element ref="ns2:Catagor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39890d-12b4-4008-be5e-b12a245eb381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internalName="Description0">
      <xsd:simpleType>
        <xsd:restriction base="dms:Note">
          <xsd:maxLength value="255"/>
        </xsd:restriction>
      </xsd:simpleType>
    </xsd:element>
    <xsd:element name="Catagory" ma:index="9" nillable="true" ma:displayName="Catagory" ma:default="Investigation" ma:format="Dropdown" ma:internalName="Catagory">
      <xsd:simpleType>
        <xsd:restriction base="dms:Choice">
          <xsd:enumeration value="Investigation"/>
          <xsd:enumeration value="Public Fire Educators"/>
          <xsd:enumeration value="WSAFM Association Documents"/>
          <xsd:enumeration value="Fire Prevention Institute Resources"/>
          <xsd:enumeration value="Sprinkler Resource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c039890d-12b4-4008-be5e-b12a245eb381" xsi:nil="true"/>
    <Catagory xmlns="c039890d-12b4-4008-be5e-b12a245eb381">Fire Prevention Institute Resources</Catagory>
  </documentManagement>
</p:properties>
</file>

<file path=customXml/itemProps1.xml><?xml version="1.0" encoding="utf-8"?>
<ds:datastoreItem xmlns:ds="http://schemas.openxmlformats.org/officeDocument/2006/customXml" ds:itemID="{B998AB60-CD8D-46CA-BF4A-45F88D1F8DBD}"/>
</file>

<file path=customXml/itemProps2.xml><?xml version="1.0" encoding="utf-8"?>
<ds:datastoreItem xmlns:ds="http://schemas.openxmlformats.org/officeDocument/2006/customXml" ds:itemID="{FF46D7CF-6F9A-4FBC-8A61-017CF3C4829A}"/>
</file>

<file path=customXml/itemProps3.xml><?xml version="1.0" encoding="utf-8"?>
<ds:datastoreItem xmlns:ds="http://schemas.openxmlformats.org/officeDocument/2006/customXml" ds:itemID="{9EE2646D-A8AE-4149-8F17-56F65BE35434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652</TotalTime>
  <Words>1697</Words>
  <Application>Microsoft Office PowerPoint</Application>
  <PresentationFormat>On-screen Show (4:3)</PresentationFormat>
  <Paragraphs>462</Paragraphs>
  <Slides>65</Slides>
  <Notes>50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Design Template</vt:lpstr>
      </vt:variant>
      <vt:variant>
        <vt:i4>2</vt:i4>
      </vt:variant>
      <vt:variant>
        <vt:lpstr>Slide Titles</vt:lpstr>
      </vt:variant>
      <vt:variant>
        <vt:i4>65</vt:i4>
      </vt:variant>
    </vt:vector>
  </HeadingPairs>
  <TitlesOfParts>
    <vt:vector size="69" baseType="lpstr">
      <vt:lpstr>Arial</vt:lpstr>
      <vt:lpstr>Calibri</vt:lpstr>
      <vt:lpstr>Office Theme</vt:lpstr>
      <vt:lpstr>Office Theme</vt:lpstr>
      <vt:lpstr>“The New Now”  by: Jack W. Snook, ESCI </vt:lpstr>
      <vt:lpstr>What Happened Out There?</vt:lpstr>
      <vt:lpstr>Good News The recession is officially over!</vt:lpstr>
      <vt:lpstr>Consumer Price Index</vt:lpstr>
      <vt:lpstr>States Projecting 2012 Budget Shortfalls</vt:lpstr>
      <vt:lpstr>National League of Cities Survey</vt:lpstr>
      <vt:lpstr>New Threat – Public Backlash</vt:lpstr>
      <vt:lpstr>Slide 8</vt:lpstr>
      <vt:lpstr>Slide 9</vt:lpstr>
      <vt:lpstr>Slide 10</vt:lpstr>
      <vt:lpstr>Slide 11</vt:lpstr>
      <vt:lpstr>Current Economic Environment</vt:lpstr>
      <vt:lpstr>Government Workforce Changes</vt:lpstr>
      <vt:lpstr>Typical Structural Deficit</vt:lpstr>
      <vt:lpstr>Increasing revenue won’t fix the deficit</vt:lpstr>
      <vt:lpstr>Budget cuts won’t fix a deficit long term</vt:lpstr>
      <vt:lpstr>Budget cuts + revenue increases don’t solve the problem</vt:lpstr>
      <vt:lpstr>Decreasing the growth of expenses fixes the problem</vt:lpstr>
      <vt:lpstr>Community Perception</vt:lpstr>
      <vt:lpstr>Performance Measurement</vt:lpstr>
      <vt:lpstr>Workload Management</vt:lpstr>
      <vt:lpstr>Workload Management</vt:lpstr>
      <vt:lpstr>Work Schedules</vt:lpstr>
      <vt:lpstr>Risk Management</vt:lpstr>
      <vt:lpstr>Innovations and Efficiencies</vt:lpstr>
      <vt:lpstr>Using Technology</vt:lpstr>
      <vt:lpstr>Organizational Efficiency</vt:lpstr>
      <vt:lpstr>Suppression vs. Prevention</vt:lpstr>
      <vt:lpstr>Suppression is sexy!  Prevention is boring!</vt:lpstr>
      <vt:lpstr>Focus on Outcomes, not Outputs:    Prevention and Education Focus</vt:lpstr>
      <vt:lpstr>EMS or No EMS</vt:lpstr>
      <vt:lpstr>NIST Staffing Study</vt:lpstr>
      <vt:lpstr>What drives the decisions?</vt:lpstr>
      <vt:lpstr>“If we always do what we’ve always done then we’ll always get what we’ve always gotten.”</vt:lpstr>
      <vt:lpstr>Community dollars are limited!  Should service providers be coordinating their efforts? </vt:lpstr>
      <vt:lpstr>One of your options………….. Cooperative Effort</vt:lpstr>
      <vt:lpstr>Cooperative Service Provision</vt:lpstr>
      <vt:lpstr>Why Consider Cooperative Services?</vt:lpstr>
      <vt:lpstr>Why Cooperative Services?</vt:lpstr>
      <vt:lpstr>Why Cooperative Services? (cont.)</vt:lpstr>
      <vt:lpstr>Why Cooperative Services?</vt:lpstr>
      <vt:lpstr>Added benefits….</vt:lpstr>
      <vt:lpstr>Cooperative Service Provision Considerations</vt:lpstr>
      <vt:lpstr>Cooperative Service Provision Considerations (cont.)</vt:lpstr>
      <vt:lpstr>Other Considerations</vt:lpstr>
      <vt:lpstr>Methodology Three – Part Process</vt:lpstr>
      <vt:lpstr>Slide 47</vt:lpstr>
      <vt:lpstr>The Personal Side of It All</vt:lpstr>
      <vt:lpstr>What’s Our First Reaction to Adversity ?</vt:lpstr>
      <vt:lpstr> How People Deal With Adversity: </vt:lpstr>
      <vt:lpstr>Transition… sometimes it’s not much fun!</vt:lpstr>
      <vt:lpstr>So what do we do first…</vt:lpstr>
      <vt:lpstr>The mental part of it ….</vt:lpstr>
      <vt:lpstr>We know:</vt:lpstr>
      <vt:lpstr>And….</vt:lpstr>
      <vt:lpstr>So who does well in adverse situations?</vt:lpstr>
      <vt:lpstr>Resilient people…..</vt:lpstr>
      <vt:lpstr>“We Were Soldiers”</vt:lpstr>
      <vt:lpstr>Resilient people …..</vt:lpstr>
      <vt:lpstr>Resilience is not a trait you have or don’t have…</vt:lpstr>
      <vt:lpstr>Becoming a resilient person…</vt:lpstr>
      <vt:lpstr>We also may need Courage:</vt:lpstr>
      <vt:lpstr>Keys to success</vt:lpstr>
      <vt:lpstr>Keys to success continued…</vt:lpstr>
      <vt:lpstr>I would leave you with these quotes:</vt:lpstr>
    </vt:vector>
  </TitlesOfParts>
  <Company>IAFC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New Now 2011</dc:title>
  <dc:creator>Jason Nauman</dc:creator>
  <cp:keywords>Fire Rescue International</cp:keywords>
  <cp:lastModifiedBy>Frankie Richards</cp:lastModifiedBy>
  <cp:revision>43</cp:revision>
  <dcterms:created xsi:type="dcterms:W3CDTF">2009-09-24T13:34:25Z</dcterms:created>
  <dcterms:modified xsi:type="dcterms:W3CDTF">2011-10-06T18:45:32Z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0x010100B03ADC6D2499924E8030B64086CE7C70</vt:lpwstr>
  </property>
</Properties>
</file>