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20.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91.xml" ContentType="application/vnd.openxmlformats-officedocument.presentationml.slide+xml"/>
  <Override PartName="/ppt/slides/slide86.xml" ContentType="application/vnd.openxmlformats-officedocument.presentationml.slide+xml"/>
  <Override PartName="/ppt/slides/slide9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92.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heme/themeOverride1.xml" ContentType="application/vnd.openxmlformats-officedocument.themeOverr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Override2.xml" ContentType="application/vnd.openxmlformats-officedocument.themeOverride+xml"/>
  <Override PartName="/ppt/theme/themeOverride4.xml" ContentType="application/vnd.openxmlformats-officedocument.themeOverride+xml"/>
  <Override PartName="/ppt/theme/themeOverride3.xml" ContentType="application/vnd.openxmlformats-officedocument.themeOverr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handoutMasterIdLst>
    <p:handoutMasterId r:id="rId96"/>
  </p:handoutMasterIdLst>
  <p:sldIdLst>
    <p:sldId id="256" r:id="rId2"/>
    <p:sldId id="425" r:id="rId3"/>
    <p:sldId id="311" r:id="rId4"/>
    <p:sldId id="378" r:id="rId5"/>
    <p:sldId id="360" r:id="rId6"/>
    <p:sldId id="309" r:id="rId7"/>
    <p:sldId id="420" r:id="rId8"/>
    <p:sldId id="421" r:id="rId9"/>
    <p:sldId id="359" r:id="rId10"/>
    <p:sldId id="457" r:id="rId11"/>
    <p:sldId id="351" r:id="rId12"/>
    <p:sldId id="307" r:id="rId13"/>
    <p:sldId id="304" r:id="rId14"/>
    <p:sldId id="305" r:id="rId15"/>
    <p:sldId id="306" r:id="rId16"/>
    <p:sldId id="504" r:id="rId17"/>
    <p:sldId id="310" r:id="rId18"/>
    <p:sldId id="389" r:id="rId19"/>
    <p:sldId id="388" r:id="rId20"/>
    <p:sldId id="423" r:id="rId21"/>
    <p:sldId id="391" r:id="rId22"/>
    <p:sldId id="393" r:id="rId23"/>
    <p:sldId id="441" r:id="rId24"/>
    <p:sldId id="498" r:id="rId25"/>
    <p:sldId id="499" r:id="rId26"/>
    <p:sldId id="442" r:id="rId27"/>
    <p:sldId id="443" r:id="rId28"/>
    <p:sldId id="444" r:id="rId29"/>
    <p:sldId id="445" r:id="rId30"/>
    <p:sldId id="449" r:id="rId31"/>
    <p:sldId id="459" r:id="rId32"/>
    <p:sldId id="458" r:id="rId33"/>
    <p:sldId id="450" r:id="rId34"/>
    <p:sldId id="451" r:id="rId35"/>
    <p:sldId id="452" r:id="rId36"/>
    <p:sldId id="455" r:id="rId37"/>
    <p:sldId id="446" r:id="rId38"/>
    <p:sldId id="436" r:id="rId39"/>
    <p:sldId id="437" r:id="rId40"/>
    <p:sldId id="375" r:id="rId41"/>
    <p:sldId id="370" r:id="rId42"/>
    <p:sldId id="367" r:id="rId43"/>
    <p:sldId id="374" r:id="rId44"/>
    <p:sldId id="376" r:id="rId45"/>
    <p:sldId id="461" r:id="rId46"/>
    <p:sldId id="424" r:id="rId47"/>
    <p:sldId id="432" r:id="rId48"/>
    <p:sldId id="415" r:id="rId49"/>
    <p:sldId id="431" r:id="rId50"/>
    <p:sldId id="497" r:id="rId51"/>
    <p:sldId id="355"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480" r:id="rId68"/>
    <p:sldId id="481" r:id="rId69"/>
    <p:sldId id="482" r:id="rId70"/>
    <p:sldId id="483" r:id="rId71"/>
    <p:sldId id="484" r:id="rId72"/>
    <p:sldId id="485" r:id="rId73"/>
    <p:sldId id="486" r:id="rId74"/>
    <p:sldId id="487" r:id="rId75"/>
    <p:sldId id="488" r:id="rId76"/>
    <p:sldId id="489" r:id="rId77"/>
    <p:sldId id="490" r:id="rId78"/>
    <p:sldId id="491" r:id="rId79"/>
    <p:sldId id="492" r:id="rId80"/>
    <p:sldId id="493" r:id="rId81"/>
    <p:sldId id="494" r:id="rId82"/>
    <p:sldId id="495" r:id="rId83"/>
    <p:sldId id="502" r:id="rId84"/>
    <p:sldId id="503" r:id="rId85"/>
    <p:sldId id="357" r:id="rId86"/>
    <p:sldId id="336" r:id="rId87"/>
    <p:sldId id="337" r:id="rId88"/>
    <p:sldId id="358" r:id="rId89"/>
    <p:sldId id="500" r:id="rId90"/>
    <p:sldId id="501" r:id="rId91"/>
    <p:sldId id="408" r:id="rId92"/>
    <p:sldId id="410" r:id="rId93"/>
    <p:sldId id="407" r:id="rId94"/>
  </p:sldIdLst>
  <p:sldSz cx="9144000" cy="6858000" type="screen4x3"/>
  <p:notesSz cx="7077075" cy="9051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i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F0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4660"/>
  </p:normalViewPr>
  <p:slideViewPr>
    <p:cSldViewPr>
      <p:cViewPr>
        <p:scale>
          <a:sx n="50" d="100"/>
          <a:sy n="50" d="100"/>
        </p:scale>
        <p:origin x="-94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14"/>
    </p:cViewPr>
  </p:sorterViewPr>
  <p:notesViewPr>
    <p:cSldViewPr>
      <p:cViewPr varScale="1">
        <p:scale>
          <a:sx n="43" d="100"/>
          <a:sy n="43" d="100"/>
        </p:scale>
        <p:origin x="-2082" y="-102"/>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104"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52596"/>
          </a:xfrm>
          <a:prstGeom prst="rect">
            <a:avLst/>
          </a:prstGeom>
        </p:spPr>
        <p:txBody>
          <a:bodyPr vert="horz" lIns="91440" tIns="45720" rIns="91440" bIns="45720" rtlCol="0"/>
          <a:lstStyle>
            <a:lvl1pPr algn="r">
              <a:defRPr sz="1200"/>
            </a:lvl1pPr>
          </a:lstStyle>
          <a:p>
            <a:fld id="{5E7D9C5C-A250-4FB0-B368-523360E6D055}" type="datetimeFigureOut">
              <a:rPr lang="en-US" smtClean="0"/>
              <a:pPr/>
              <a:t>4/5/2011</a:t>
            </a:fld>
            <a:endParaRPr lang="en-US"/>
          </a:p>
        </p:txBody>
      </p:sp>
      <p:sp>
        <p:nvSpPr>
          <p:cNvPr id="4" name="Footer Placeholder 3"/>
          <p:cNvSpPr>
            <a:spLocks noGrp="1"/>
          </p:cNvSpPr>
          <p:nvPr>
            <p:ph type="ftr" sz="quarter" idx="2"/>
          </p:nvPr>
        </p:nvSpPr>
        <p:spPr>
          <a:xfrm>
            <a:off x="1"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597758"/>
            <a:ext cx="3066733" cy="452596"/>
          </a:xfrm>
          <a:prstGeom prst="rect">
            <a:avLst/>
          </a:prstGeom>
        </p:spPr>
        <p:txBody>
          <a:bodyPr vert="horz" lIns="91440" tIns="45720" rIns="91440" bIns="45720" rtlCol="0" anchor="b"/>
          <a:lstStyle>
            <a:lvl1pPr algn="r">
              <a:defRPr sz="1200"/>
            </a:lvl1pPr>
          </a:lstStyle>
          <a:p>
            <a:fld id="{65DC4785-25BD-49FF-8933-3902D05ED791}" type="slidenum">
              <a:rPr lang="en-US" smtClean="0"/>
              <a:pPr/>
              <a:t>‹#›</a:t>
            </a:fld>
            <a:endParaRPr lang="en-US"/>
          </a:p>
        </p:txBody>
      </p:sp>
    </p:spTree>
    <p:extLst>
      <p:ext uri="{BB962C8B-B14F-4D97-AF65-F5344CB8AC3E}">
        <p14:creationId xmlns:p14="http://schemas.microsoft.com/office/powerpoint/2010/main" val="328483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5259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706" y="0"/>
            <a:ext cx="3066733" cy="45259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5FD131-0E32-4AE7-81D2-AF044FAC4351}" type="datetimeFigureOut">
              <a:rPr lang="en-US"/>
              <a:pPr>
                <a:defRPr/>
              </a:pPr>
              <a:t>4/5/2011</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597758"/>
            <a:ext cx="3066733" cy="45259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706" y="8597758"/>
            <a:ext cx="3066733" cy="45259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1EE1A9-74D0-44C9-8924-FEA0E90FFD68}" type="slidenum">
              <a:rPr lang="en-US"/>
              <a:pPr>
                <a:defRPr/>
              </a:pPr>
              <a:t>‹#›</a:t>
            </a:fld>
            <a:endParaRPr lang="en-US"/>
          </a:p>
        </p:txBody>
      </p:sp>
    </p:spTree>
    <p:extLst>
      <p:ext uri="{BB962C8B-B14F-4D97-AF65-F5344CB8AC3E}">
        <p14:creationId xmlns:p14="http://schemas.microsoft.com/office/powerpoint/2010/main" val="2246096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1EE1A9-74D0-44C9-8924-FEA0E90FFD68}"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1EE1A9-74D0-44C9-8924-FEA0E90FFD68}" type="slidenum">
              <a:rPr lang="en-US" smtClean="0"/>
              <a:pPr>
                <a:defRPr/>
              </a:pPr>
              <a:t>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1AEC52D-DA23-46E2-B983-DB5158FC261E}" type="datetimeFigureOut">
              <a:rPr lang="en-US"/>
              <a:pPr>
                <a:defRPr/>
              </a:pPr>
              <a:t>4/5/2011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3D1780F-BB86-4CC8-8382-CF4A4B4CB9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E002706-8023-4873-B863-253440B92707}" type="datetimeFigureOut">
              <a:rPr lang="en-US"/>
              <a:pPr>
                <a:defRPr/>
              </a:pPr>
              <a:t>4/5/2011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E47C74-53D1-41CC-975B-FAC5B205E5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96D78D6-CF83-48DF-887E-26CE6B032792}" type="datetimeFigureOut">
              <a:rPr lang="en-US"/>
              <a:pPr>
                <a:defRPr/>
              </a:pPr>
              <a:t>4/5/2011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A9D66B-9201-4B65-8D40-99B26C4174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C7B2A04-0AC8-4A9E-8C54-6BA5E32BA2A0}" type="datetimeFigureOut">
              <a:rPr lang="en-US"/>
              <a:pPr>
                <a:defRPr/>
              </a:pPr>
              <a:t>4/5/2011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DAE44AA-0DEC-452A-9339-233507DA97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3D314D4-DFEC-494A-BB1F-55C7F10B3AB4}" type="datetimeFigureOut">
              <a:rPr lang="en-US"/>
              <a:pPr>
                <a:defRPr/>
              </a:pPr>
              <a:t>4/5/2011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B223162-722F-472E-8642-07E8D70DDC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476ECB59-C4AA-4CDF-B6F7-B22209DC4721}" type="datetimeFigureOut">
              <a:rPr lang="en-US"/>
              <a:pPr>
                <a:defRPr/>
              </a:pPr>
              <a:t>4/5/2011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9ACB8D9-C738-4375-AED5-FA0AAD48C29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E3DCCFA-B74F-4F23-A248-E997BEC68329}" type="datetimeFigureOut">
              <a:rPr lang="en-US"/>
              <a:pPr>
                <a:defRPr/>
              </a:pPr>
              <a:t>4/5/2011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9A97E1F-5CD3-43F9-AE8A-4866155841A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AEFC41F-AD51-4AC5-94C7-A5C731A2FFEF}" type="datetimeFigureOut">
              <a:rPr lang="en-US"/>
              <a:pPr>
                <a:defRPr/>
              </a:pPr>
              <a:t>4/5/2011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0080130-C6FC-44F5-BED1-420DF0E1365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006EE34-DDCF-4F5C-BC31-5773F5831CCE}" type="datetimeFigureOut">
              <a:rPr lang="en-US"/>
              <a:pPr>
                <a:defRPr/>
              </a:pPr>
              <a:t>4/5/2011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C95835E-D548-4DB6-9176-D99D6133C8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32132B7-F29B-4AC5-AA54-35A8C8D27B69}" type="datetimeFigureOut">
              <a:rPr lang="en-US"/>
              <a:pPr>
                <a:defRPr/>
              </a:pPr>
              <a:t>4/5/2011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DADC1AD-82D2-4432-A8BE-91E8C6D344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731C84CA-3337-49D1-A984-094C1084FC6A}" type="datetimeFigureOut">
              <a:rPr lang="en-US"/>
              <a:pPr>
                <a:defRPr/>
              </a:pPr>
              <a:t>4/5/2011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C610D42-8A17-4245-B582-06727112365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1FB1D6-B246-48DC-956E-F61F1478BD5D}" type="datetimeFigureOut">
              <a:rPr lang="en-US"/>
              <a:pPr>
                <a:defRPr/>
              </a:pPr>
              <a:t>4/5/2011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9A7B7074-6C20-48CD-8478-2EA41FE6FA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ntrench\Documents\IRM%20Lesson\Merseyside%20Videos\Merseyside%20Part%201.wmv" TargetMode="Externa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829761"/>
          </a:xfrm>
        </p:spPr>
        <p:txBody>
          <a:bodyPr>
            <a:noAutofit/>
          </a:bodyPr>
          <a:lstStyle/>
          <a:p>
            <a:pPr algn="l" eaLnBrk="1" fontAlgn="auto" hangingPunct="1">
              <a:spcAft>
                <a:spcPts val="0"/>
              </a:spcAft>
              <a:defRPr/>
            </a:pPr>
            <a:r>
              <a:rPr lang="en-US" sz="4400" dirty="0" smtClean="0">
                <a:effectLst/>
              </a:rPr>
              <a:t>Community Risk Reduction (CRR) for Fire Department Leaders </a:t>
            </a:r>
            <a:endParaRPr lang="en-US" sz="4400" dirty="0">
              <a:solidFill>
                <a:schemeClr val="tx1">
                  <a:lumMod val="50000"/>
                  <a:lumOff val="50000"/>
                </a:schemeClr>
              </a:solidFill>
              <a:effectLst/>
            </a:endParaRPr>
          </a:p>
        </p:txBody>
      </p:sp>
      <p:sp>
        <p:nvSpPr>
          <p:cNvPr id="10243" name="Subtitle 2"/>
          <p:cNvSpPr>
            <a:spLocks noGrp="1"/>
          </p:cNvSpPr>
          <p:nvPr>
            <p:ph type="subTitle" idx="1"/>
          </p:nvPr>
        </p:nvSpPr>
        <p:spPr>
          <a:xfrm>
            <a:off x="685800" y="3611563"/>
            <a:ext cx="7772400" cy="1200150"/>
          </a:xfrm>
        </p:spPr>
        <p:txBody>
          <a:bodyPr/>
          <a:lstStyle/>
          <a:p>
            <a:pPr marR="0" eaLnBrk="1" hangingPunct="1"/>
            <a:endParaRPr lang="en-US" dirty="0" smtClean="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3458552"/>
            <a:ext cx="2362200" cy="1336884"/>
          </a:xfrm>
          <a:prstGeom prst="rect">
            <a:avLst/>
          </a:prstGeom>
          <a:noFill/>
        </p:spPr>
      </p:pic>
      <p:pic>
        <p:nvPicPr>
          <p:cNvPr id="2051"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238526"/>
            <a:ext cx="1714501" cy="1650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600" b="1" dirty="0" smtClean="0">
                <a:solidFill>
                  <a:srgbClr val="FF0000"/>
                </a:solidFill>
              </a:rPr>
              <a:t>Participant Exercise Instructions #</a:t>
            </a:r>
          </a:p>
          <a:p>
            <a:pPr marL="109537" indent="0">
              <a:buNone/>
            </a:pPr>
            <a:r>
              <a:rPr lang="en-US" sz="3600" b="1" dirty="0" smtClean="0"/>
              <a:t>Britain Case Study </a:t>
            </a:r>
          </a:p>
          <a:p>
            <a:pPr marL="109537" indent="0">
              <a:buNone/>
            </a:pPr>
            <a:endParaRPr lang="en-US" sz="2800" dirty="0"/>
          </a:p>
          <a:p>
            <a:pPr lvl="1">
              <a:spcBef>
                <a:spcPts val="600"/>
              </a:spcBef>
              <a:spcAft>
                <a:spcPts val="600"/>
              </a:spcAft>
              <a:buFont typeface="Wingdings" pitchFamily="2" charset="2"/>
              <a:buChar char="§"/>
            </a:pPr>
            <a:r>
              <a:rPr lang="en-US" sz="3200" dirty="0" smtClean="0"/>
              <a:t>Split into groups</a:t>
            </a:r>
          </a:p>
          <a:p>
            <a:pPr lvl="1">
              <a:spcBef>
                <a:spcPts val="600"/>
              </a:spcBef>
              <a:spcAft>
                <a:spcPts val="600"/>
              </a:spcAft>
              <a:buFont typeface="Wingdings" pitchFamily="2" charset="2"/>
              <a:buChar char="§"/>
            </a:pPr>
            <a:r>
              <a:rPr lang="en-US" sz="3200" dirty="0" smtClean="0"/>
              <a:t>Take 10 minutes to read the case study and answer the questions assigned</a:t>
            </a:r>
            <a:endParaRPr lang="en-US" sz="3200" dirty="0"/>
          </a:p>
          <a:p>
            <a:pPr lvl="1">
              <a:spcBef>
                <a:spcPts val="600"/>
              </a:spcBef>
              <a:spcAft>
                <a:spcPts val="600"/>
              </a:spcAft>
              <a:buFont typeface="Wingdings" pitchFamily="2" charset="2"/>
              <a:buChar char="§"/>
            </a:pPr>
            <a:r>
              <a:rPr lang="en-US" sz="3200" dirty="0" smtClean="0"/>
              <a:t>Report back to class by reading your assigned question and briefly providing your answer. </a:t>
            </a:r>
            <a:endParaRPr lang="en-US" sz="32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pic>
        <p:nvPicPr>
          <p:cNvPr id="6" name="Picture 3" descr="C:\Users\ntrench\AppData\Local\Temp\XPgrpwise\FireGrantLogo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8284"/>
            <a:ext cx="761694" cy="7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534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lgn="ctr">
              <a:buNone/>
            </a:pPr>
            <a:r>
              <a:rPr lang="en-US" sz="6000" b="1" dirty="0" smtClean="0"/>
              <a:t>II. CRR Lesson Goals &amp; Objectives </a:t>
            </a:r>
            <a:endParaRPr lang="en-US" sz="6000" b="1" dirty="0"/>
          </a:p>
        </p:txBody>
      </p:sp>
      <p:sp>
        <p:nvSpPr>
          <p:cNvPr id="4" name="Title 2"/>
          <p:cNvSpPr>
            <a:spLocks noGrp="1"/>
          </p:cNvSpPr>
          <p:nvPr>
            <p:ph type="title"/>
          </p:nvPr>
        </p:nvSpPr>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3449278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a:buNone/>
            </a:pPr>
            <a:r>
              <a:rPr lang="en-US" sz="3600" b="1" dirty="0" smtClean="0">
                <a:solidFill>
                  <a:srgbClr val="FF0000"/>
                </a:solidFill>
              </a:rPr>
              <a:t>Lesson GOALs:</a:t>
            </a:r>
          </a:p>
          <a:p>
            <a:pPr lvl="1">
              <a:buFont typeface="Wingdings" pitchFamily="2" charset="2"/>
              <a:buChar char="§"/>
            </a:pPr>
            <a:r>
              <a:rPr lang="en-US" sz="2800" dirty="0" smtClean="0"/>
              <a:t>introduce CRR as a strategy for fire departments </a:t>
            </a:r>
          </a:p>
          <a:p>
            <a:pPr lvl="1">
              <a:buFont typeface="Wingdings" pitchFamily="2" charset="2"/>
              <a:buChar char="§"/>
            </a:pPr>
            <a:r>
              <a:rPr lang="en-US" sz="2800" dirty="0" smtClean="0"/>
              <a:t>introduce how to prepare </a:t>
            </a:r>
            <a:r>
              <a:rPr lang="en-US" sz="2800" dirty="0"/>
              <a:t>a CRR station </a:t>
            </a:r>
            <a:r>
              <a:rPr lang="en-US" sz="2800" dirty="0" smtClean="0"/>
              <a:t>plan</a:t>
            </a:r>
          </a:p>
          <a:p>
            <a:pPr lvl="1">
              <a:buFont typeface="Wingdings" pitchFamily="2" charset="2"/>
              <a:buChar char="§"/>
            </a:pPr>
            <a:r>
              <a:rPr lang="en-US" sz="2800" dirty="0" smtClean="0"/>
              <a:t>develop </a:t>
            </a:r>
            <a:r>
              <a:rPr lang="en-US" sz="2800" dirty="0"/>
              <a:t>positive attitudes about </a:t>
            </a:r>
            <a:r>
              <a:rPr lang="en-US" sz="2800" dirty="0" smtClean="0"/>
              <a:t>CRR </a:t>
            </a:r>
          </a:p>
          <a:p>
            <a:pPr lvl="1">
              <a:buFont typeface="Wingdings" pitchFamily="2" charset="2"/>
              <a:buChar char="§"/>
            </a:pPr>
            <a:r>
              <a:rPr lang="en-US" sz="2800" dirty="0" smtClean="0"/>
              <a:t>motivate audience </a:t>
            </a:r>
            <a:r>
              <a:rPr lang="en-US" sz="2800" dirty="0"/>
              <a:t>to learn more about </a:t>
            </a:r>
            <a:r>
              <a:rPr lang="en-US" sz="2800" dirty="0" smtClean="0"/>
              <a:t>CRR</a:t>
            </a:r>
            <a:endParaRPr lang="en-US" sz="2800" dirty="0">
              <a:solidFill>
                <a:srgbClr val="FF0000"/>
              </a:solidFill>
            </a:endParaRPr>
          </a:p>
          <a:p>
            <a:endParaRPr lang="en-US" sz="900" b="1" dirty="0" smtClean="0">
              <a:solidFill>
                <a:srgbClr val="FF0000"/>
              </a:solidFill>
            </a:endParaRPr>
          </a:p>
          <a:p>
            <a:pPr>
              <a:buNone/>
            </a:pPr>
            <a:r>
              <a:rPr lang="en-US" sz="3600" b="1" dirty="0" smtClean="0">
                <a:solidFill>
                  <a:srgbClr val="FF0000"/>
                </a:solidFill>
              </a:rPr>
              <a:t>Target Audience:  </a:t>
            </a:r>
          </a:p>
          <a:p>
            <a:pPr>
              <a:buNone/>
            </a:pPr>
            <a:r>
              <a:rPr lang="en-US" sz="2800" b="1" dirty="0" smtClean="0">
                <a:solidFill>
                  <a:srgbClr val="FF0000"/>
                </a:solidFill>
              </a:rPr>
              <a:t>   </a:t>
            </a:r>
            <a:r>
              <a:rPr lang="en-US" sz="2800" dirty="0" smtClean="0"/>
              <a:t>Fire </a:t>
            </a:r>
            <a:r>
              <a:rPr lang="en-US" sz="2800" dirty="0"/>
              <a:t>officers and chief officers in the fire and emergency response community with little or no </a:t>
            </a:r>
            <a:r>
              <a:rPr lang="en-US" sz="2800" dirty="0" smtClean="0"/>
              <a:t>knowledge </a:t>
            </a:r>
            <a:r>
              <a:rPr lang="en-US" sz="2800" dirty="0"/>
              <a:t>of community risk management.</a:t>
            </a:r>
          </a:p>
          <a:p>
            <a:pPr marL="109537" indent="0">
              <a:buNone/>
            </a:pP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4000" dirty="0" smtClean="0"/>
              <a:t>CRR – Lesson Goals &amp; Objectives</a:t>
            </a:r>
            <a:endParaRPr lang="en-US" sz="40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96930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686800" cy="4525962"/>
          </a:xfrm>
        </p:spPr>
        <p:txBody>
          <a:bodyPr/>
          <a:lstStyle/>
          <a:p>
            <a:pPr marL="109537" indent="0">
              <a:spcAft>
                <a:spcPts val="1200"/>
              </a:spcAft>
              <a:buNone/>
            </a:pPr>
            <a:r>
              <a:rPr lang="en-US" sz="3200" b="1" dirty="0" smtClean="0">
                <a:solidFill>
                  <a:srgbClr val="FF0000"/>
                </a:solidFill>
              </a:rPr>
              <a:t>10 Objectives</a:t>
            </a:r>
          </a:p>
          <a:p>
            <a:pPr marL="109537" indent="0">
              <a:spcBef>
                <a:spcPts val="1200"/>
              </a:spcBef>
              <a:spcAft>
                <a:spcPts val="2400"/>
              </a:spcAft>
              <a:buNone/>
            </a:pPr>
            <a:r>
              <a:rPr lang="en-US" sz="2400" dirty="0" smtClean="0"/>
              <a:t>Upon completion </a:t>
            </a:r>
            <a:r>
              <a:rPr lang="en-US" sz="2400" dirty="0"/>
              <a:t>of </a:t>
            </a:r>
            <a:r>
              <a:rPr lang="en-US" sz="2400" dirty="0" smtClean="0"/>
              <a:t>lesson, you will </a:t>
            </a:r>
            <a:r>
              <a:rPr lang="en-US" sz="2400" dirty="0"/>
              <a:t>be able </a:t>
            </a:r>
            <a:r>
              <a:rPr lang="en-US" sz="2400" dirty="0" smtClean="0"/>
              <a:t>to:</a:t>
            </a:r>
          </a:p>
          <a:p>
            <a:pPr marL="109537" indent="0">
              <a:spcBef>
                <a:spcPts val="600"/>
              </a:spcBef>
              <a:spcAft>
                <a:spcPts val="600"/>
              </a:spcAft>
              <a:buNone/>
            </a:pPr>
            <a:r>
              <a:rPr lang="en-US" sz="2800" dirty="0" smtClean="0"/>
              <a:t>1.      Define </a:t>
            </a:r>
            <a:r>
              <a:rPr lang="en-US" sz="2800" dirty="0"/>
              <a:t>community risk </a:t>
            </a:r>
            <a:r>
              <a:rPr lang="en-US" sz="2800" dirty="0" smtClean="0"/>
              <a:t>reduction</a:t>
            </a:r>
          </a:p>
          <a:p>
            <a:pPr marL="109537" indent="0">
              <a:spcBef>
                <a:spcPts val="600"/>
              </a:spcBef>
              <a:spcAft>
                <a:spcPts val="600"/>
              </a:spcAft>
              <a:buNone/>
            </a:pPr>
            <a:r>
              <a:rPr lang="en-US" sz="2800" dirty="0" smtClean="0"/>
              <a:t>2.      List </a:t>
            </a:r>
            <a:r>
              <a:rPr lang="en-US" sz="2800" dirty="0"/>
              <a:t>the </a:t>
            </a:r>
            <a:r>
              <a:rPr lang="en-US" sz="2800" dirty="0" smtClean="0"/>
              <a:t>factors that influence residential </a:t>
            </a:r>
            <a:r>
              <a:rPr lang="en-US" sz="2800" dirty="0"/>
              <a:t>fire risk </a:t>
            </a:r>
            <a:endParaRPr lang="en-US" sz="2800" dirty="0" smtClean="0"/>
          </a:p>
          <a:p>
            <a:pPr marL="109537" indent="0">
              <a:spcBef>
                <a:spcPts val="600"/>
              </a:spcBef>
              <a:spcAft>
                <a:spcPts val="600"/>
              </a:spcAft>
              <a:buNone/>
            </a:pPr>
            <a:r>
              <a:rPr lang="en-US" sz="2800" dirty="0" smtClean="0"/>
              <a:t>3.       Identify common fire department functions  	that contribute </a:t>
            </a:r>
            <a:r>
              <a:rPr lang="en-US" sz="2800" dirty="0"/>
              <a:t>to </a:t>
            </a:r>
            <a:r>
              <a:rPr lang="en-US" sz="2800" dirty="0" smtClean="0"/>
              <a:t>reducing </a:t>
            </a:r>
            <a:r>
              <a:rPr lang="en-US" sz="2800" dirty="0"/>
              <a:t>community risk </a:t>
            </a:r>
            <a:r>
              <a:rPr lang="en-US" sz="2800" dirty="0" smtClean="0"/>
              <a:t>	</a:t>
            </a:r>
            <a:endParaRPr lang="en-US" sz="2800" dirty="0"/>
          </a:p>
          <a:p>
            <a:pPr marL="109537" indent="0">
              <a:spcBef>
                <a:spcPts val="600"/>
              </a:spcBef>
              <a:spcAft>
                <a:spcPts val="600"/>
              </a:spcAft>
              <a:buNone/>
            </a:pPr>
            <a:r>
              <a:rPr lang="en-US" sz="2800" dirty="0" smtClean="0"/>
              <a:t>4.       Describe the 5 types of strategies for   	reducing /mitigating community risk</a:t>
            </a: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Lesson Goals &amp; Objectives</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952613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spcAft>
                <a:spcPts val="1200"/>
              </a:spcAft>
              <a:buNone/>
            </a:pPr>
            <a:r>
              <a:rPr lang="en-US" sz="3200" b="1" dirty="0" smtClean="0">
                <a:solidFill>
                  <a:srgbClr val="FF0000"/>
                </a:solidFill>
              </a:rPr>
              <a:t>Instructional Objectives </a:t>
            </a:r>
            <a:r>
              <a:rPr lang="en-US" sz="3200" b="1" dirty="0" err="1" smtClean="0">
                <a:solidFill>
                  <a:srgbClr val="FF0000"/>
                </a:solidFill>
              </a:rPr>
              <a:t>Con’t</a:t>
            </a:r>
            <a:r>
              <a:rPr lang="en-US" sz="3200" b="1" dirty="0" smtClean="0">
                <a:solidFill>
                  <a:srgbClr val="FF0000"/>
                </a:solidFill>
              </a:rPr>
              <a:t>.</a:t>
            </a:r>
          </a:p>
          <a:p>
            <a:pPr marL="109537" indent="0">
              <a:spcBef>
                <a:spcPts val="600"/>
              </a:spcBef>
              <a:spcAft>
                <a:spcPts val="600"/>
              </a:spcAft>
              <a:buNone/>
            </a:pPr>
            <a:r>
              <a:rPr lang="en-US" sz="2800" dirty="0" smtClean="0">
                <a:ea typeface="Calibri"/>
                <a:cs typeface="Arial"/>
              </a:rPr>
              <a:t>5.      List 4 sources of data to assess risk for 	community risk reduction</a:t>
            </a:r>
          </a:p>
          <a:p>
            <a:pPr marL="109537" indent="0">
              <a:spcBef>
                <a:spcPts val="600"/>
              </a:spcBef>
              <a:spcAft>
                <a:spcPts val="600"/>
              </a:spcAft>
              <a:buNone/>
            </a:pPr>
            <a:r>
              <a:rPr lang="en-US" sz="2800" dirty="0" smtClean="0">
                <a:ea typeface="Calibri"/>
                <a:cs typeface="Arial"/>
              </a:rPr>
              <a:t>6.      List 4 potential community risk reduction  	partners</a:t>
            </a:r>
          </a:p>
          <a:p>
            <a:pPr marL="109537" lvl="0" indent="0">
              <a:spcBef>
                <a:spcPts val="600"/>
              </a:spcBef>
              <a:spcAft>
                <a:spcPts val="600"/>
              </a:spcAft>
              <a:buNone/>
            </a:pPr>
            <a:r>
              <a:rPr lang="en-US" sz="2800" dirty="0" smtClean="0">
                <a:ea typeface="Times New Roman"/>
                <a:cs typeface="Arial"/>
              </a:rPr>
              <a:t>7.      </a:t>
            </a:r>
            <a:r>
              <a:rPr lang="en-US" sz="2800" dirty="0" smtClean="0"/>
              <a:t>Describe the fire officer's  role in community risk 	reduction</a:t>
            </a:r>
          </a:p>
          <a:p>
            <a:pPr marL="109537" indent="0">
              <a:buNone/>
            </a:pPr>
            <a:endParaRPr lang="en-US" sz="2800" dirty="0">
              <a:ea typeface="Times New Roman"/>
              <a:cs typeface="Arial"/>
            </a:endParaRPr>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Lesson Goals &amp; Objectives</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969303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marL="109537" indent="0">
              <a:spcAft>
                <a:spcPts val="1200"/>
              </a:spcAft>
              <a:buNone/>
            </a:pPr>
            <a:r>
              <a:rPr lang="en-US" sz="3200" b="1" dirty="0" smtClean="0">
                <a:solidFill>
                  <a:srgbClr val="FF0000"/>
                </a:solidFill>
              </a:rPr>
              <a:t>Instructional Objectives </a:t>
            </a:r>
            <a:r>
              <a:rPr lang="en-US" sz="3200" b="1" dirty="0" err="1" smtClean="0">
                <a:solidFill>
                  <a:srgbClr val="FF0000"/>
                </a:solidFill>
              </a:rPr>
              <a:t>Con’t</a:t>
            </a:r>
            <a:r>
              <a:rPr lang="en-US" sz="3200" b="1" dirty="0" smtClean="0">
                <a:solidFill>
                  <a:srgbClr val="FF0000"/>
                </a:solidFill>
              </a:rPr>
              <a:t>:</a:t>
            </a:r>
          </a:p>
          <a:p>
            <a:pPr marL="623887" lvl="0" indent="-514350">
              <a:spcBef>
                <a:spcPts val="600"/>
              </a:spcBef>
              <a:spcAft>
                <a:spcPts val="600"/>
              </a:spcAft>
              <a:buNone/>
            </a:pPr>
            <a:r>
              <a:rPr lang="en-US" sz="2800" dirty="0" smtClean="0">
                <a:ea typeface="Calibri"/>
                <a:cs typeface="Arial"/>
              </a:rPr>
              <a:t>8.      Identify the</a:t>
            </a:r>
            <a:r>
              <a:rPr lang="en-US" sz="2800" dirty="0" smtClean="0"/>
              <a:t> 6 steps of CRR </a:t>
            </a:r>
          </a:p>
          <a:p>
            <a:pPr marL="109537" lvl="0" indent="0">
              <a:spcBef>
                <a:spcPts val="600"/>
              </a:spcBef>
              <a:spcAft>
                <a:spcPts val="600"/>
              </a:spcAft>
              <a:buNone/>
            </a:pPr>
            <a:r>
              <a:rPr lang="en-US" sz="2800" dirty="0" smtClean="0"/>
              <a:t>9.      List 3 </a:t>
            </a:r>
            <a:r>
              <a:rPr lang="en-US" sz="2800" dirty="0"/>
              <a:t>sources for </a:t>
            </a:r>
            <a:r>
              <a:rPr lang="en-US" sz="2800" dirty="0" smtClean="0"/>
              <a:t>learning more about 	community </a:t>
            </a:r>
            <a:r>
              <a:rPr lang="en-US" sz="2800" dirty="0"/>
              <a:t>risk </a:t>
            </a:r>
            <a:r>
              <a:rPr lang="en-US" sz="2800" dirty="0" smtClean="0"/>
              <a:t>reduction</a:t>
            </a:r>
            <a:endParaRPr lang="en-US" sz="2800" dirty="0"/>
          </a:p>
          <a:p>
            <a:pPr marL="109537" lvl="0" indent="0">
              <a:spcBef>
                <a:spcPts val="600"/>
              </a:spcBef>
              <a:spcAft>
                <a:spcPts val="600"/>
              </a:spcAft>
              <a:buNone/>
            </a:pPr>
            <a:r>
              <a:rPr lang="en-US" sz="2800" dirty="0" smtClean="0"/>
              <a:t>10.    Given a CRR case study, </a:t>
            </a:r>
            <a:r>
              <a:rPr lang="en-US" sz="2800" dirty="0"/>
              <a:t>identify </a:t>
            </a:r>
            <a:r>
              <a:rPr lang="en-US" sz="2800" dirty="0" smtClean="0"/>
              <a:t>the:</a:t>
            </a:r>
          </a:p>
          <a:p>
            <a:pPr marL="887412" lvl="3" indent="0">
              <a:spcBef>
                <a:spcPts val="300"/>
              </a:spcBef>
              <a:spcAft>
                <a:spcPts val="300"/>
              </a:spcAft>
            </a:pPr>
            <a:r>
              <a:rPr lang="en-US" sz="2400" dirty="0" smtClean="0"/>
              <a:t>benefits </a:t>
            </a:r>
            <a:r>
              <a:rPr lang="en-US" sz="2400" dirty="0"/>
              <a:t>of </a:t>
            </a:r>
            <a:r>
              <a:rPr lang="en-US" sz="2400" dirty="0" smtClean="0"/>
              <a:t>the </a:t>
            </a:r>
            <a:r>
              <a:rPr lang="en-US" sz="2400" dirty="0"/>
              <a:t>CRR </a:t>
            </a:r>
            <a:r>
              <a:rPr lang="en-US" sz="2400" dirty="0" smtClean="0"/>
              <a:t>strategy</a:t>
            </a:r>
          </a:p>
          <a:p>
            <a:pPr marL="887412" lvl="3" indent="0">
              <a:spcBef>
                <a:spcPts val="300"/>
              </a:spcBef>
              <a:spcAft>
                <a:spcPts val="300"/>
              </a:spcAft>
            </a:pPr>
            <a:r>
              <a:rPr lang="en-US" sz="2400" dirty="0" smtClean="0"/>
              <a:t>key </a:t>
            </a:r>
            <a:r>
              <a:rPr lang="en-US" sz="2400" dirty="0"/>
              <a:t>steps </a:t>
            </a:r>
            <a:r>
              <a:rPr lang="en-US" sz="2400" dirty="0" smtClean="0"/>
              <a:t>of the strategy</a:t>
            </a:r>
          </a:p>
          <a:p>
            <a:pPr marL="887412" lvl="3" indent="0">
              <a:spcBef>
                <a:spcPts val="300"/>
              </a:spcBef>
              <a:spcAft>
                <a:spcPts val="300"/>
              </a:spcAft>
            </a:pPr>
            <a:r>
              <a:rPr lang="en-US" sz="2400" dirty="0" smtClean="0"/>
              <a:t>people involved in implementing the strategy </a:t>
            </a:r>
          </a:p>
          <a:p>
            <a:pPr marL="887412" lvl="3" indent="0">
              <a:spcBef>
                <a:spcPts val="300"/>
              </a:spcBef>
              <a:spcAft>
                <a:spcPts val="300"/>
              </a:spcAft>
            </a:pPr>
            <a:r>
              <a:rPr lang="en-US" sz="2400" dirty="0" smtClean="0"/>
              <a:t>who </a:t>
            </a:r>
            <a:r>
              <a:rPr lang="en-US" sz="2400" dirty="0"/>
              <a:t>is </a:t>
            </a:r>
            <a:r>
              <a:rPr lang="en-US" sz="2400" dirty="0" smtClean="0"/>
              <a:t>responsible for </a:t>
            </a:r>
            <a:r>
              <a:rPr lang="en-US" sz="2400" dirty="0"/>
              <a:t>each </a:t>
            </a:r>
            <a:r>
              <a:rPr lang="en-US" sz="2400" dirty="0" smtClean="0"/>
              <a:t>step</a:t>
            </a:r>
            <a:endParaRPr lang="en-US" sz="2400" dirty="0"/>
          </a:p>
          <a:p>
            <a:pPr marL="0" marR="0" indent="0">
              <a:spcBef>
                <a:spcPts val="300"/>
              </a:spcBef>
              <a:spcAft>
                <a:spcPts val="300"/>
              </a:spcAft>
              <a:buNone/>
            </a:pPr>
            <a:endParaRPr lang="en-US" sz="2800" dirty="0" smtClean="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Lesson Goals &amp; Objectives</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969303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marL="0" marR="0" indent="0">
              <a:spcBef>
                <a:spcPts val="300"/>
              </a:spcBef>
              <a:spcAft>
                <a:spcPts val="300"/>
              </a:spcAft>
              <a:buNone/>
            </a:pPr>
            <a:endParaRPr lang="en-US" sz="2800" dirty="0" smtClean="0"/>
          </a:p>
          <a:p>
            <a:pPr algn="ctr" eaLnBrk="1" hangingPunct="1">
              <a:buNone/>
            </a:pPr>
            <a:endParaRPr lang="en-US" sz="6000" b="1" dirty="0" smtClean="0"/>
          </a:p>
          <a:p>
            <a:pPr algn="ctr" eaLnBrk="1" hangingPunct="1">
              <a:buNone/>
            </a:pPr>
            <a:r>
              <a:rPr lang="en-US" sz="6000" b="1" dirty="0" smtClean="0"/>
              <a:t>III. CRR Terminology</a:t>
            </a:r>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Community Risk Reduction</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296930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spcAft>
                <a:spcPts val="1200"/>
              </a:spcAft>
              <a:buNone/>
            </a:pPr>
            <a:r>
              <a:rPr lang="en-US" sz="4400" b="1" dirty="0" smtClean="0">
                <a:solidFill>
                  <a:srgbClr val="FF0000"/>
                </a:solidFill>
              </a:rPr>
              <a:t>Key Terms:</a:t>
            </a:r>
          </a:p>
          <a:p>
            <a:pPr marL="365125" lvl="1" indent="0">
              <a:spcBef>
                <a:spcPts val="1200"/>
              </a:spcBef>
              <a:buFont typeface="Wingdings" pitchFamily="2" charset="2"/>
              <a:buChar char="§"/>
            </a:pPr>
            <a:r>
              <a:rPr lang="en-US" sz="4000" b="1" dirty="0" smtClean="0"/>
              <a:t>  Prevention</a:t>
            </a:r>
          </a:p>
          <a:p>
            <a:pPr marL="365125" lvl="1" indent="0">
              <a:spcBef>
                <a:spcPts val="1200"/>
              </a:spcBef>
              <a:buFont typeface="Wingdings" pitchFamily="2" charset="2"/>
              <a:buChar char="§"/>
            </a:pPr>
            <a:r>
              <a:rPr lang="en-US" sz="4000" b="1" dirty="0" smtClean="0"/>
              <a:t>  Risk </a:t>
            </a:r>
          </a:p>
          <a:p>
            <a:pPr marL="365125" lvl="1" indent="0">
              <a:spcBef>
                <a:spcPts val="1200"/>
              </a:spcBef>
              <a:buFont typeface="Wingdings" pitchFamily="2" charset="2"/>
              <a:buChar char="§"/>
            </a:pPr>
            <a:r>
              <a:rPr lang="en-US" sz="4000" b="1" dirty="0" smtClean="0"/>
              <a:t>  Loss </a:t>
            </a:r>
          </a:p>
          <a:p>
            <a:pPr marL="365125" lvl="1" indent="0">
              <a:spcBef>
                <a:spcPts val="1200"/>
              </a:spcBef>
              <a:buFont typeface="Wingdings" pitchFamily="2" charset="2"/>
              <a:buChar char="§"/>
            </a:pPr>
            <a:r>
              <a:rPr lang="en-US" sz="4000" b="1" dirty="0" smtClean="0"/>
              <a:t>  Mitigation </a:t>
            </a:r>
          </a:p>
          <a:p>
            <a:pPr marL="365125" lvl="1" indent="0">
              <a:spcBef>
                <a:spcPts val="1200"/>
              </a:spcBef>
              <a:buFont typeface="Wingdings" pitchFamily="2" charset="2"/>
              <a:buChar char="§"/>
            </a:pPr>
            <a:endParaRPr lang="en-US" sz="4000" b="1"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Terminology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lgn="ctr">
              <a:buNone/>
            </a:pPr>
            <a:r>
              <a:rPr lang="en-US" sz="4000" b="1" dirty="0" smtClean="0">
                <a:solidFill>
                  <a:srgbClr val="FF0000"/>
                </a:solidFill>
              </a:rPr>
              <a:t>“Prevention”</a:t>
            </a:r>
          </a:p>
          <a:p>
            <a:pPr marL="109537" indent="0">
              <a:spcBef>
                <a:spcPts val="1200"/>
              </a:spcBef>
              <a:buNone/>
            </a:pPr>
            <a:r>
              <a:rPr lang="en-US" sz="3600" b="1" u="sng" dirty="0" smtClean="0"/>
              <a:t>Definition</a:t>
            </a:r>
          </a:p>
          <a:p>
            <a:pPr marL="365125" lvl="1" indent="0">
              <a:spcBef>
                <a:spcPts val="600"/>
              </a:spcBef>
              <a:spcAft>
                <a:spcPts val="600"/>
              </a:spcAft>
              <a:buNone/>
            </a:pPr>
            <a:r>
              <a:rPr lang="en-US" sz="3200" dirty="0" smtClean="0"/>
              <a:t>Bring to an end</a:t>
            </a:r>
          </a:p>
          <a:p>
            <a:pPr marL="365125" lvl="1" indent="0">
              <a:spcBef>
                <a:spcPts val="600"/>
              </a:spcBef>
              <a:spcAft>
                <a:spcPts val="600"/>
              </a:spcAft>
              <a:buNone/>
            </a:pPr>
            <a:r>
              <a:rPr lang="en-US" sz="3200" dirty="0" smtClean="0"/>
              <a:t>Keep an event from occurring </a:t>
            </a:r>
          </a:p>
          <a:p>
            <a:pPr marL="109537" indent="0">
              <a:spcBef>
                <a:spcPts val="1200"/>
              </a:spcBef>
              <a:buNone/>
            </a:pPr>
            <a:r>
              <a:rPr lang="en-US" sz="3600" b="1" u="sng" dirty="0" smtClean="0"/>
              <a:t>Synonyms:</a:t>
            </a:r>
          </a:p>
          <a:p>
            <a:pPr marL="365125" lvl="1" indent="0">
              <a:spcBef>
                <a:spcPts val="600"/>
              </a:spcBef>
              <a:spcAft>
                <a:spcPts val="600"/>
              </a:spcAft>
              <a:buNone/>
            </a:pPr>
            <a:r>
              <a:rPr lang="en-US" sz="3200" dirty="0" smtClean="0"/>
              <a:t>Avoid,	Deter	Anticipate	Hinder</a:t>
            </a:r>
          </a:p>
          <a:p>
            <a:pPr marL="365125" lvl="1" indent="0">
              <a:spcBef>
                <a:spcPts val="600"/>
              </a:spcBef>
              <a:spcAft>
                <a:spcPts val="600"/>
              </a:spcAft>
              <a:buNone/>
            </a:pPr>
            <a:r>
              <a:rPr lang="en-US" sz="3200" dirty="0" smtClean="0"/>
              <a:t>Impede	Thwart	Halt</a:t>
            </a:r>
          </a:p>
          <a:p>
            <a:pPr marL="109537" indent="0">
              <a:buNone/>
            </a:pPr>
            <a:endParaRPr lang="en-US" sz="3600" b="1" dirty="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Terminology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marL="109537" indent="0" algn="ctr">
              <a:buNone/>
            </a:pPr>
            <a:r>
              <a:rPr lang="en-US" sz="4000" b="1" dirty="0" smtClean="0">
                <a:solidFill>
                  <a:srgbClr val="FF0000"/>
                </a:solidFill>
              </a:rPr>
              <a:t>“Risk” </a:t>
            </a:r>
            <a:endParaRPr lang="en-US" sz="3200" b="1" dirty="0" smtClean="0">
              <a:solidFill>
                <a:srgbClr val="FF0000"/>
              </a:solidFill>
            </a:endParaRPr>
          </a:p>
          <a:p>
            <a:pPr marL="109537" indent="0">
              <a:buNone/>
            </a:pPr>
            <a:r>
              <a:rPr lang="en-US" sz="3200" b="1" u="sng" dirty="0" smtClean="0"/>
              <a:t>Definition</a:t>
            </a:r>
          </a:p>
          <a:p>
            <a:pPr marL="365125" lvl="1" indent="0">
              <a:buNone/>
            </a:pPr>
            <a:r>
              <a:rPr lang="en-US" sz="2800" dirty="0" smtClean="0"/>
              <a:t>Danger, hazard, and a popular board game (now a pricey </a:t>
            </a:r>
            <a:r>
              <a:rPr lang="en-US" sz="2800" dirty="0" err="1" smtClean="0"/>
              <a:t>Ap</a:t>
            </a:r>
            <a:r>
              <a:rPr lang="en-US" sz="2800" dirty="0" smtClean="0"/>
              <a:t> for </a:t>
            </a:r>
            <a:r>
              <a:rPr lang="en-US" sz="2800" dirty="0" err="1" smtClean="0"/>
              <a:t>iPhone</a:t>
            </a:r>
            <a:r>
              <a:rPr lang="en-US" sz="2800" dirty="0" smtClean="0"/>
              <a:t> and </a:t>
            </a:r>
            <a:r>
              <a:rPr lang="en-US" sz="2800" dirty="0" err="1" smtClean="0"/>
              <a:t>iPad</a:t>
            </a:r>
            <a:r>
              <a:rPr lang="en-US" sz="2800" dirty="0" smtClean="0"/>
              <a:t>!)</a:t>
            </a:r>
          </a:p>
          <a:p>
            <a:pPr marL="109537" indent="0">
              <a:buNone/>
            </a:pPr>
            <a:endParaRPr lang="en-US" sz="3600" b="1" dirty="0" smtClean="0">
              <a:solidFill>
                <a:srgbClr val="FF0000"/>
              </a:solidFill>
            </a:endParaRP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Terminology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n-US" sz="1100" dirty="0" smtClean="0"/>
          </a:p>
          <a:p>
            <a:pPr marL="0" marR="0" indent="0">
              <a:spcBef>
                <a:spcPts val="300"/>
              </a:spcBef>
              <a:spcAft>
                <a:spcPts val="300"/>
              </a:spcAft>
              <a:buNone/>
            </a:pPr>
            <a:endParaRPr lang="en-US" sz="2800" dirty="0"/>
          </a:p>
          <a:p>
            <a:pPr marL="0" marR="0" indent="0">
              <a:spcBef>
                <a:spcPts val="300"/>
              </a:spcBef>
              <a:spcAft>
                <a:spcPts val="300"/>
              </a:spcAft>
              <a:buNone/>
            </a:pPr>
            <a:r>
              <a:rPr lang="en-US" sz="2800" dirty="0" smtClean="0"/>
              <a:t>	</a:t>
            </a:r>
            <a:endParaRPr lang="en-US" sz="2800" dirty="0"/>
          </a:p>
          <a:p>
            <a:pPr marL="0" marR="0" indent="0" algn="ctr">
              <a:spcBef>
                <a:spcPts val="300"/>
              </a:spcBef>
              <a:spcAft>
                <a:spcPts val="300"/>
              </a:spcAft>
              <a:buNone/>
            </a:pPr>
            <a:r>
              <a:rPr lang="en-US" sz="6000" b="1" dirty="0" smtClean="0"/>
              <a:t>Part I: Introduction</a:t>
            </a:r>
            <a:endParaRPr lang="en-US" sz="6000" b="1"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533400" y="304800"/>
            <a:ext cx="8229600" cy="1143000"/>
          </a:xfrm>
        </p:spPr>
        <p:txBody>
          <a:bodyPr>
            <a:normAutofit/>
          </a:bodyPr>
          <a:lstStyle/>
          <a:p>
            <a:pPr eaLnBrk="1" fontAlgn="auto" hangingPunct="1">
              <a:spcAft>
                <a:spcPts val="0"/>
              </a:spcAft>
              <a:defRPr/>
            </a:pPr>
            <a:r>
              <a:rPr lang="en-US" dirty="0" smtClean="0"/>
              <a:t>Community Risk Reduction </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09519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lgn="ctr">
              <a:buNone/>
            </a:pPr>
            <a:r>
              <a:rPr lang="en-US" sz="4000" b="1" dirty="0" smtClean="0">
                <a:solidFill>
                  <a:srgbClr val="FF0000"/>
                </a:solidFill>
              </a:rPr>
              <a:t>“Loss” </a:t>
            </a:r>
            <a:endParaRPr lang="en-US" sz="4000" b="1" dirty="0" smtClean="0">
              <a:solidFill>
                <a:srgbClr val="7030A0"/>
              </a:solidFill>
            </a:endParaRPr>
          </a:p>
          <a:p>
            <a:pPr marL="109537" indent="0">
              <a:buNone/>
            </a:pPr>
            <a:endParaRPr lang="en-US" sz="3600" b="1" u="sng" dirty="0" smtClean="0"/>
          </a:p>
          <a:p>
            <a:pPr marL="109537" indent="0">
              <a:buNone/>
            </a:pPr>
            <a:r>
              <a:rPr lang="en-US" sz="3600" b="1" u="sng" dirty="0" err="1" smtClean="0"/>
              <a:t>Defintion</a:t>
            </a:r>
            <a:endParaRPr lang="en-US" sz="3600" b="1" u="sng" dirty="0" smtClean="0"/>
          </a:p>
          <a:p>
            <a:pPr marL="109537" indent="0">
              <a:buNone/>
            </a:pPr>
            <a:r>
              <a:rPr lang="en-US" sz="3600" dirty="0" smtClean="0"/>
              <a:t>Death, injury, property damage, or other adverse or unwelcome circumstances.</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Terminology</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lgn="ctr">
              <a:buNone/>
            </a:pPr>
            <a:r>
              <a:rPr lang="en-US" sz="3600" b="1" dirty="0" smtClean="0">
                <a:solidFill>
                  <a:srgbClr val="FF0000"/>
                </a:solidFill>
              </a:rPr>
              <a:t>“Mitigation”</a:t>
            </a:r>
          </a:p>
          <a:p>
            <a:pPr marL="109537" indent="0">
              <a:spcBef>
                <a:spcPts val="0"/>
              </a:spcBef>
              <a:spcAft>
                <a:spcPts val="1200"/>
              </a:spcAft>
              <a:buNone/>
            </a:pPr>
            <a:r>
              <a:rPr lang="en-US" sz="3200" b="1" u="sng" dirty="0" smtClean="0"/>
              <a:t>Definition: </a:t>
            </a:r>
          </a:p>
          <a:p>
            <a:pPr marL="365125" lvl="1" indent="0">
              <a:spcBef>
                <a:spcPts val="600"/>
              </a:spcBef>
              <a:spcAft>
                <a:spcPts val="600"/>
              </a:spcAft>
            </a:pPr>
            <a:r>
              <a:rPr lang="en-US" sz="2200" b="1" dirty="0" smtClean="0"/>
              <a:t>Reduce impact of event</a:t>
            </a:r>
          </a:p>
          <a:p>
            <a:pPr marL="365125" lvl="1" indent="0">
              <a:spcBef>
                <a:spcPts val="600"/>
              </a:spcBef>
              <a:spcAft>
                <a:spcPts val="600"/>
              </a:spcAft>
            </a:pPr>
            <a:r>
              <a:rPr lang="en-US" sz="2200" b="1" dirty="0" smtClean="0"/>
              <a:t>  The effort to reduce loss of life &amp; property by lessening the impact of natural &amp; human caused disasters/events</a:t>
            </a:r>
          </a:p>
          <a:p>
            <a:pPr marL="365125" lvl="1" indent="0">
              <a:spcBef>
                <a:spcPts val="600"/>
              </a:spcBef>
              <a:spcAft>
                <a:spcPts val="600"/>
              </a:spcAft>
            </a:pPr>
            <a:r>
              <a:rPr lang="en-US" sz="2200" b="1" dirty="0" smtClean="0"/>
              <a:t>  Make less severe, serious, or painful </a:t>
            </a:r>
          </a:p>
          <a:p>
            <a:pPr marL="109537" indent="0">
              <a:spcBef>
                <a:spcPts val="600"/>
              </a:spcBef>
              <a:spcAft>
                <a:spcPts val="600"/>
              </a:spcAft>
              <a:buNone/>
            </a:pPr>
            <a:r>
              <a:rPr lang="en-US" sz="3200" b="1" u="sng" dirty="0" smtClean="0"/>
              <a:t>Synonyms:</a:t>
            </a:r>
          </a:p>
          <a:p>
            <a:pPr marL="365125" lvl="1" indent="0">
              <a:spcBef>
                <a:spcPts val="600"/>
              </a:spcBef>
              <a:spcAft>
                <a:spcPts val="600"/>
              </a:spcAft>
            </a:pPr>
            <a:r>
              <a:rPr lang="en-US" sz="2200" b="1" dirty="0" smtClean="0"/>
              <a:t>  Alleviate	  Reduce	Ease	    Lessen harm of event</a:t>
            </a:r>
          </a:p>
          <a:p>
            <a:pPr marL="365125" lvl="1" indent="0">
              <a:spcBef>
                <a:spcPts val="600"/>
              </a:spcBef>
              <a:spcAft>
                <a:spcPts val="600"/>
              </a:spcAft>
            </a:pPr>
            <a:r>
              <a:rPr lang="en-US" sz="2200" b="1" dirty="0" smtClean="0"/>
              <a:t>  A </a:t>
            </a:r>
            <a:r>
              <a:rPr lang="en-US" sz="2200" b="1" i="1" dirty="0" smtClean="0"/>
              <a:t>mitigated risk </a:t>
            </a:r>
            <a:r>
              <a:rPr lang="en-US" sz="2200" b="1" dirty="0" smtClean="0"/>
              <a:t>is a diminished risk. This means the risk 		has been reduced.</a:t>
            </a:r>
            <a:br>
              <a:rPr lang="en-US" sz="2200" b="1" dirty="0" smtClean="0"/>
            </a:br>
            <a:endParaRPr lang="en-US" sz="22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-Terminology</a:t>
            </a:r>
            <a:endParaRPr lang="en-US" sz="32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3200" b="1" u="sng" dirty="0" smtClean="0"/>
              <a:t>Example</a:t>
            </a:r>
          </a:p>
          <a:p>
            <a:pPr marL="109537" indent="0">
              <a:buNone/>
            </a:pPr>
            <a:endParaRPr lang="en-US" sz="2400" dirty="0" smtClean="0"/>
          </a:p>
          <a:p>
            <a:pPr marL="109537" indent="0">
              <a:spcAft>
                <a:spcPts val="1200"/>
              </a:spcAft>
              <a:buNone/>
            </a:pPr>
            <a:r>
              <a:rPr lang="en-US" sz="2800" dirty="0" smtClean="0"/>
              <a:t>Residents living in an area with many wildfires are advised to: </a:t>
            </a:r>
          </a:p>
          <a:p>
            <a:pPr marL="365125" lvl="1" indent="0">
              <a:buFont typeface="Wingdings" pitchFamily="2" charset="2"/>
              <a:buChar char="§"/>
            </a:pPr>
            <a:r>
              <a:rPr lang="en-US" sz="2000" b="1" dirty="0" smtClean="0"/>
              <a:t>  </a:t>
            </a:r>
            <a:r>
              <a:rPr lang="en-US" sz="2400" dirty="0" smtClean="0"/>
              <a:t>make their home’s fire resistance </a:t>
            </a:r>
          </a:p>
          <a:p>
            <a:pPr marL="365125" lvl="1" indent="0">
              <a:buFont typeface="Wingdings" pitchFamily="2" charset="2"/>
              <a:buChar char="§"/>
            </a:pPr>
            <a:r>
              <a:rPr lang="en-US" sz="2400" dirty="0" smtClean="0"/>
              <a:t>  consider the topography of their property</a:t>
            </a:r>
          </a:p>
          <a:p>
            <a:pPr marL="365125" lvl="1" indent="0">
              <a:buFont typeface="Wingdings" pitchFamily="2" charset="2"/>
              <a:buChar char="§"/>
            </a:pPr>
            <a:r>
              <a:rPr lang="en-US" sz="2400" dirty="0" smtClean="0"/>
              <a:t>  eliminate or reduce vegetation close by the home</a:t>
            </a:r>
          </a:p>
          <a:p>
            <a:pPr marL="365125" lvl="1" indent="0">
              <a:buFont typeface="Wingdings" pitchFamily="2" charset="2"/>
              <a:buChar char="§"/>
            </a:pPr>
            <a:endParaRPr lang="en-US" sz="2400" dirty="0" smtClean="0"/>
          </a:p>
          <a:p>
            <a:pPr marL="365125" lvl="1" indent="0">
              <a:buNone/>
            </a:pPr>
            <a:r>
              <a:rPr lang="en-US" sz="2800" dirty="0" smtClean="0"/>
              <a:t>These actions won’t prevent a wildfire but they will reduce the impact</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Terminology - Mitigation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946149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lgn="ctr">
              <a:buNone/>
            </a:pPr>
            <a:r>
              <a:rPr lang="en-US" sz="5400" b="1" dirty="0" smtClean="0"/>
              <a:t>IV. Identifying and Prioritizing Risks 	</a:t>
            </a:r>
            <a:endParaRPr lang="en-US" sz="5400" b="1" dirty="0"/>
          </a:p>
        </p:txBody>
      </p:sp>
      <p:sp>
        <p:nvSpPr>
          <p:cNvPr id="4" name="Title 2"/>
          <p:cNvSpPr>
            <a:spLocks noGrp="1"/>
          </p:cNvSpPr>
          <p:nvPr>
            <p:ph type="title"/>
          </p:nvPr>
        </p:nvSpPr>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48600" y="6019800"/>
            <a:ext cx="914400" cy="517504"/>
          </a:xfrm>
          <a:prstGeom prst="rect">
            <a:avLst/>
          </a:prstGeom>
          <a:noFill/>
        </p:spPr>
      </p:pic>
    </p:spTree>
    <p:extLst>
      <p:ext uri="{BB962C8B-B14F-4D97-AF65-F5344CB8AC3E}">
        <p14:creationId xmlns:p14="http://schemas.microsoft.com/office/powerpoint/2010/main" val="76599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3623562"/>
          </a:xfrm>
        </p:spPr>
        <p:txBody>
          <a:bodyPr>
            <a:normAutofit fontScale="25000" lnSpcReduction="20000"/>
          </a:bodyPr>
          <a:lstStyle/>
          <a:p>
            <a:pPr marL="109537" indent="0">
              <a:buNone/>
            </a:pPr>
            <a:r>
              <a:rPr lang="en-US" sz="12800" b="1" dirty="0" smtClean="0">
                <a:solidFill>
                  <a:srgbClr val="FF0000"/>
                </a:solidFill>
              </a:rPr>
              <a:t>Each community faces a variety of risks:</a:t>
            </a:r>
          </a:p>
          <a:p>
            <a:pPr marL="109537" indent="0">
              <a:buNone/>
            </a:pPr>
            <a:endParaRPr lang="en-US" sz="9600" b="1" u="sng" dirty="0" smtClean="0"/>
          </a:p>
          <a:p>
            <a:pPr marL="109537" indent="0">
              <a:buNone/>
            </a:pPr>
            <a:r>
              <a:rPr lang="en-US" sz="9600" b="1" u="sng" dirty="0" smtClean="0"/>
              <a:t>Some Examples</a:t>
            </a:r>
          </a:p>
          <a:p>
            <a:pPr marL="109537" indent="0">
              <a:buNone/>
            </a:pPr>
            <a:endParaRPr lang="en-US" sz="9600" b="1" u="sng" dirty="0" smtClean="0"/>
          </a:p>
          <a:p>
            <a:pPr marL="109537" indent="0">
              <a:buNone/>
            </a:pPr>
            <a:endParaRPr lang="en-US" sz="9600" b="1" u="sng" dirty="0" smtClean="0"/>
          </a:p>
          <a:p>
            <a:pPr marL="109537" indent="0">
              <a:buNone/>
            </a:pPr>
            <a:endParaRPr lang="en-US" sz="9600" b="1" u="sng" dirty="0" smtClean="0"/>
          </a:p>
          <a:p>
            <a:pPr marL="365125" lvl="1" indent="0">
              <a:buFont typeface="Wingdings" pitchFamily="2" charset="2"/>
              <a:buChar char="§"/>
            </a:pPr>
            <a:endParaRPr lang="en-US" sz="9600" dirty="0" smtClean="0"/>
          </a:p>
          <a:p>
            <a:pPr marL="109537" indent="0">
              <a:buNone/>
            </a:pPr>
            <a:endParaRPr lang="en-US" sz="4000" b="1" dirty="0" smtClean="0"/>
          </a:p>
          <a:p>
            <a:pPr marL="109537" indent="0">
              <a:buNone/>
            </a:pPr>
            <a:endParaRPr lang="en-US" sz="4000" dirty="0" smtClean="0"/>
          </a:p>
          <a:p>
            <a:pPr marL="109537" indent="0">
              <a:buNone/>
            </a:pPr>
            <a:endParaRPr lang="en-US" sz="4000" dirty="0" smtClean="0"/>
          </a:p>
          <a:p>
            <a:pPr marL="109537" indent="0">
              <a:buNone/>
            </a:pPr>
            <a:endParaRPr lang="en-US" sz="4000"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143000"/>
          </a:xfrm>
        </p:spPr>
        <p:txBody>
          <a:bodyPr>
            <a:normAutofit fontScale="90000"/>
          </a:bodyPr>
          <a:lstStyle/>
          <a:p>
            <a:pPr eaLnBrk="1" fontAlgn="auto" hangingPunct="1">
              <a:spcAft>
                <a:spcPts val="0"/>
              </a:spcAft>
              <a:defRPr/>
            </a:pPr>
            <a:r>
              <a:rPr lang="en-US" sz="4900" dirty="0" smtClean="0"/>
              <a:t/>
            </a:r>
            <a:br>
              <a:rPr lang="en-US" sz="4900" dirty="0" smtClean="0"/>
            </a:br>
            <a:r>
              <a:rPr lang="en-US" sz="4000" dirty="0" smtClean="0"/>
              <a:t>CRR – Identifying &amp; Prioritizing Risk</a:t>
            </a:r>
            <a:r>
              <a:rPr lang="en-US" sz="3600" dirty="0">
                <a:solidFill>
                  <a:srgbClr val="0070C0"/>
                </a:solidFill>
              </a:rPr>
              <a:t/>
            </a:r>
            <a:br>
              <a:rPr lang="en-US" sz="3600" dirty="0">
                <a:solidFill>
                  <a:srgbClr val="0070C0"/>
                </a:solidFill>
              </a:rPr>
            </a:b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graphicFrame>
        <p:nvGraphicFramePr>
          <p:cNvPr id="8" name="Table 7"/>
          <p:cNvGraphicFramePr>
            <a:graphicFrameLocks noGrp="1"/>
          </p:cNvGraphicFramePr>
          <p:nvPr/>
        </p:nvGraphicFramePr>
        <p:xfrm>
          <a:off x="381000" y="2971800"/>
          <a:ext cx="8382000" cy="2804160"/>
        </p:xfrm>
        <a:graphic>
          <a:graphicData uri="http://schemas.openxmlformats.org/drawingml/2006/table">
            <a:tbl>
              <a:tblPr firstRow="1" bandRow="1">
                <a:tableStyleId>{5C22544A-7EE6-4342-B048-85BDC9FD1C3A}</a:tableStyleId>
              </a:tblPr>
              <a:tblGrid>
                <a:gridCol w="4038600"/>
                <a:gridCol w="4343400"/>
              </a:tblGrid>
              <a:tr h="370840">
                <a:tc>
                  <a:txBody>
                    <a:bodyPr/>
                    <a:lstStyle/>
                    <a:p>
                      <a:pPr marL="365125" lvl="1" indent="0">
                        <a:buFont typeface="Wingdings" pitchFamily="2" charset="2"/>
                        <a:buChar char="§"/>
                      </a:pPr>
                      <a:r>
                        <a:rPr lang="en-US" sz="1800" dirty="0" smtClean="0">
                          <a:solidFill>
                            <a:schemeClr val="tx1"/>
                          </a:solidFill>
                        </a:rPr>
                        <a:t> </a:t>
                      </a:r>
                      <a:r>
                        <a:rPr lang="en-US" sz="2000" dirty="0" smtClean="0">
                          <a:solidFill>
                            <a:schemeClr val="tx1"/>
                          </a:solidFill>
                        </a:rPr>
                        <a:t>Residential Fires</a:t>
                      </a:r>
                    </a:p>
                    <a:p>
                      <a:pPr marL="365125" lvl="1" indent="0">
                        <a:buFont typeface="Wingdings" pitchFamily="2" charset="2"/>
                        <a:buChar char="§"/>
                      </a:pPr>
                      <a:r>
                        <a:rPr lang="en-US" sz="2000" dirty="0" smtClean="0">
                          <a:solidFill>
                            <a:schemeClr val="tx1"/>
                          </a:solidFill>
                        </a:rPr>
                        <a:t> </a:t>
                      </a:r>
                      <a:r>
                        <a:rPr lang="en-US" sz="2000" dirty="0" err="1" smtClean="0">
                          <a:solidFill>
                            <a:schemeClr val="tx1"/>
                          </a:solidFill>
                        </a:rPr>
                        <a:t>Wildland</a:t>
                      </a:r>
                      <a:r>
                        <a:rPr lang="en-US" sz="2000" baseline="0" dirty="0" smtClean="0">
                          <a:solidFill>
                            <a:schemeClr val="tx1"/>
                          </a:solidFill>
                        </a:rPr>
                        <a:t> fires</a:t>
                      </a:r>
                      <a:endParaRPr lang="en-US" sz="2000" dirty="0" smtClean="0">
                        <a:solidFill>
                          <a:schemeClr val="tx1"/>
                        </a:solidFill>
                      </a:endParaRPr>
                    </a:p>
                    <a:p>
                      <a:pPr marL="365125" lvl="1" indent="0">
                        <a:buFont typeface="Wingdings" pitchFamily="2" charset="2"/>
                        <a:buChar char="§"/>
                      </a:pPr>
                      <a:r>
                        <a:rPr lang="en-US" sz="2000" dirty="0" smtClean="0">
                          <a:solidFill>
                            <a:schemeClr val="tx1"/>
                          </a:solidFill>
                        </a:rPr>
                        <a:t> Arson</a:t>
                      </a:r>
                    </a:p>
                    <a:p>
                      <a:pPr marL="365125" lvl="1" indent="0">
                        <a:buFont typeface="Wingdings" pitchFamily="2" charset="2"/>
                        <a:buChar char="§"/>
                      </a:pPr>
                      <a:r>
                        <a:rPr lang="en-US" sz="2000" dirty="0" smtClean="0">
                          <a:solidFill>
                            <a:schemeClr val="tx1"/>
                          </a:solidFill>
                        </a:rPr>
                        <a:t> Falls</a:t>
                      </a:r>
                    </a:p>
                    <a:p>
                      <a:pPr marL="365125" lvl="1" indent="0">
                        <a:buFont typeface="Wingdings" pitchFamily="2" charset="2"/>
                        <a:buChar char="§"/>
                      </a:pPr>
                      <a:r>
                        <a:rPr lang="en-US" sz="2000" dirty="0" smtClean="0">
                          <a:solidFill>
                            <a:schemeClr val="tx1"/>
                          </a:solidFill>
                        </a:rPr>
                        <a:t> Motor Vehicle/traffic accidents</a:t>
                      </a:r>
                    </a:p>
                    <a:p>
                      <a:pPr marL="365125" lvl="1" indent="0">
                        <a:buFont typeface="Wingdings" pitchFamily="2" charset="2"/>
                        <a:buChar char="§"/>
                      </a:pPr>
                      <a:r>
                        <a:rPr lang="en-US" sz="2000" baseline="0" dirty="0" smtClean="0">
                          <a:solidFill>
                            <a:schemeClr val="tx1"/>
                          </a:solidFill>
                        </a:rPr>
                        <a:t>Inadequately managed social and health conditions</a:t>
                      </a:r>
                      <a:endParaRPr lang="en-US" sz="2000" dirty="0" smtClean="0">
                        <a:solidFill>
                          <a:schemeClr val="tx1"/>
                        </a:solidFill>
                      </a:endParaRPr>
                    </a:p>
                    <a:p>
                      <a:endParaRPr lang="en-US" sz="2000" dirty="0">
                        <a:solidFill>
                          <a:schemeClr val="tx1"/>
                        </a:solidFill>
                      </a:endParaRPr>
                    </a:p>
                  </a:txBody>
                  <a:tcPr>
                    <a:noFill/>
                  </a:tcPr>
                </a:tc>
                <a:tc>
                  <a:txBody>
                    <a:bodyPr/>
                    <a:lstStyle/>
                    <a:p>
                      <a:pPr marL="365125" lvl="1" indent="0">
                        <a:buFont typeface="Wingdings" pitchFamily="2" charset="2"/>
                        <a:buChar char="§"/>
                      </a:pPr>
                      <a:r>
                        <a:rPr lang="en-US" sz="2000" dirty="0" smtClean="0">
                          <a:solidFill>
                            <a:schemeClr val="tx1"/>
                          </a:solidFill>
                        </a:rPr>
                        <a:t> </a:t>
                      </a:r>
                      <a:r>
                        <a:rPr lang="en-US" sz="2000" dirty="0" err="1" smtClean="0">
                          <a:solidFill>
                            <a:schemeClr val="tx1"/>
                          </a:solidFill>
                        </a:rPr>
                        <a:t>Drownings</a:t>
                      </a:r>
                      <a:endParaRPr lang="en-US" sz="2000" dirty="0" smtClean="0">
                        <a:solidFill>
                          <a:schemeClr val="tx1"/>
                        </a:solidFill>
                      </a:endParaRPr>
                    </a:p>
                    <a:p>
                      <a:pPr marL="365125" lvl="1" indent="0">
                        <a:buFont typeface="Wingdings" pitchFamily="2" charset="2"/>
                        <a:buChar char="§"/>
                      </a:pPr>
                      <a:r>
                        <a:rPr lang="en-US" sz="2000" dirty="0" smtClean="0">
                          <a:solidFill>
                            <a:schemeClr val="tx1"/>
                          </a:solidFill>
                        </a:rPr>
                        <a:t> Pedestrian accidents</a:t>
                      </a:r>
                    </a:p>
                    <a:p>
                      <a:pPr marL="365125" lvl="1" indent="0">
                        <a:buFont typeface="Wingdings" pitchFamily="2" charset="2"/>
                        <a:buChar char="§"/>
                      </a:pPr>
                      <a:r>
                        <a:rPr lang="en-US" sz="2000" dirty="0" smtClean="0">
                          <a:solidFill>
                            <a:schemeClr val="tx1"/>
                          </a:solidFill>
                        </a:rPr>
                        <a:t> Bicycle &amp; skateboard accidents</a:t>
                      </a:r>
                    </a:p>
                    <a:p>
                      <a:pPr marL="365125" lvl="1" indent="0">
                        <a:buFont typeface="Wingdings" pitchFamily="2" charset="2"/>
                        <a:buChar char="§"/>
                      </a:pPr>
                      <a:r>
                        <a:rPr lang="en-US" sz="2000" dirty="0" smtClean="0">
                          <a:solidFill>
                            <a:schemeClr val="tx1"/>
                          </a:solidFill>
                        </a:rPr>
                        <a:t> Firearms</a:t>
                      </a:r>
                    </a:p>
                    <a:p>
                      <a:pPr marL="365125" lvl="1" indent="0">
                        <a:buFont typeface="Wingdings" pitchFamily="2" charset="2"/>
                        <a:buChar char="§"/>
                      </a:pPr>
                      <a:r>
                        <a:rPr lang="en-US" sz="2000" dirty="0" smtClean="0">
                          <a:solidFill>
                            <a:schemeClr val="tx1"/>
                          </a:solidFill>
                        </a:rPr>
                        <a:t>Suffocation</a:t>
                      </a:r>
                    </a:p>
                    <a:p>
                      <a:pPr marL="365125" lvl="1" indent="0">
                        <a:buFont typeface="Wingdings" pitchFamily="2" charset="2"/>
                        <a:buChar char="§"/>
                      </a:pPr>
                      <a:r>
                        <a:rPr lang="en-US" sz="2000" dirty="0" smtClean="0">
                          <a:solidFill>
                            <a:schemeClr val="tx1"/>
                          </a:solidFill>
                        </a:rPr>
                        <a:t>Poisoning</a:t>
                      </a:r>
                    </a:p>
                    <a:p>
                      <a:pPr marL="365125" lvl="1" indent="0">
                        <a:buFont typeface="Wingdings" pitchFamily="2" charset="2"/>
                        <a:buChar char="§"/>
                      </a:pPr>
                      <a:r>
                        <a:rPr lang="en-US" sz="2000" dirty="0" smtClean="0">
                          <a:solidFill>
                            <a:schemeClr val="tx1"/>
                          </a:solidFill>
                        </a:rPr>
                        <a:t>Struck</a:t>
                      </a:r>
                      <a:r>
                        <a:rPr lang="en-US" sz="2000" baseline="0" dirty="0" smtClean="0">
                          <a:solidFill>
                            <a:schemeClr val="tx1"/>
                          </a:solidFill>
                        </a:rPr>
                        <a:t> by or against</a:t>
                      </a:r>
                    </a:p>
                    <a:p>
                      <a:pPr marL="365125" lvl="1" indent="0">
                        <a:buFont typeface="Wingdings" pitchFamily="2" charset="2"/>
                        <a:buChar char="§"/>
                      </a:pPr>
                      <a:endParaRPr lang="en-US" sz="2000" baseline="0" dirty="0" smtClean="0">
                        <a:solidFill>
                          <a:schemeClr val="tx1"/>
                        </a:solidFill>
                      </a:endParaRPr>
                    </a:p>
                    <a:p>
                      <a:endParaRPr lang="en-US" dirty="0"/>
                    </a:p>
                  </a:txBody>
                  <a:tcPr>
                    <a:noFill/>
                  </a:tcPr>
                </a:tc>
              </a:tr>
            </a:tbl>
          </a:graphicData>
        </a:graphic>
      </p:graphicFrame>
    </p:spTree>
    <p:extLst>
      <p:ext uri="{BB962C8B-B14F-4D97-AF65-F5344CB8AC3E}">
        <p14:creationId xmlns:p14="http://schemas.microsoft.com/office/powerpoint/2010/main" val="702265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229600" cy="3623562"/>
          </a:xfrm>
        </p:spPr>
        <p:txBody>
          <a:bodyPr>
            <a:normAutofit fontScale="25000" lnSpcReduction="20000"/>
          </a:bodyPr>
          <a:lstStyle/>
          <a:p>
            <a:pPr marL="109537" indent="0">
              <a:buNone/>
            </a:pPr>
            <a:r>
              <a:rPr lang="en-US" sz="12800" b="1" dirty="0" smtClean="0">
                <a:solidFill>
                  <a:srgbClr val="FF0000"/>
                </a:solidFill>
              </a:rPr>
              <a:t>What are the risks in your particular area? </a:t>
            </a:r>
          </a:p>
          <a:p>
            <a:pPr marL="109537" indent="0">
              <a:buNone/>
            </a:pPr>
            <a:endParaRPr lang="en-US" sz="12800" b="1" dirty="0" smtClean="0">
              <a:solidFill>
                <a:srgbClr val="FF0000"/>
              </a:solidFill>
            </a:endParaRPr>
          </a:p>
          <a:p>
            <a:pPr marL="365125" lvl="1" indent="0">
              <a:lnSpc>
                <a:spcPct val="134000"/>
              </a:lnSpc>
              <a:buNone/>
            </a:pPr>
            <a:r>
              <a:rPr lang="en-US" sz="12400" dirty="0" smtClean="0"/>
              <a:t>Using data from your fire/EMS calls and incident reports – as well as experience - what seem to be the major risks experienced in your area?</a:t>
            </a:r>
          </a:p>
          <a:p>
            <a:pPr marL="109537" indent="0">
              <a:buNone/>
            </a:pPr>
            <a:endParaRPr lang="en-US" sz="9600" b="1" u="sng" dirty="0" smtClean="0"/>
          </a:p>
          <a:p>
            <a:pPr marL="109537" indent="0">
              <a:buNone/>
            </a:pPr>
            <a:endParaRPr lang="en-US" sz="9600" b="1" u="sng" dirty="0" smtClean="0"/>
          </a:p>
          <a:p>
            <a:pPr marL="109537" indent="0">
              <a:buNone/>
            </a:pPr>
            <a:endParaRPr lang="en-US" sz="9600" b="1" u="sng" dirty="0" smtClean="0"/>
          </a:p>
          <a:p>
            <a:pPr marL="109537" indent="0">
              <a:buNone/>
            </a:pPr>
            <a:endParaRPr lang="en-US" sz="9600" b="1" u="sng" dirty="0" smtClean="0"/>
          </a:p>
          <a:p>
            <a:pPr marL="365125" lvl="1" indent="0">
              <a:buFont typeface="Wingdings" pitchFamily="2" charset="2"/>
              <a:buChar char="§"/>
            </a:pPr>
            <a:endParaRPr lang="en-US" sz="9600" dirty="0" smtClean="0"/>
          </a:p>
          <a:p>
            <a:pPr marL="109537" indent="0">
              <a:buNone/>
            </a:pPr>
            <a:endParaRPr lang="en-US" sz="4000" b="1" dirty="0" smtClean="0"/>
          </a:p>
          <a:p>
            <a:pPr marL="109537" indent="0">
              <a:buNone/>
            </a:pPr>
            <a:endParaRPr lang="en-US" sz="4000" dirty="0" smtClean="0"/>
          </a:p>
          <a:p>
            <a:pPr marL="109537" indent="0">
              <a:buNone/>
            </a:pPr>
            <a:endParaRPr lang="en-US" sz="4000" dirty="0" smtClean="0"/>
          </a:p>
          <a:p>
            <a:pPr marL="109537" indent="0">
              <a:buNone/>
            </a:pPr>
            <a:endParaRPr lang="en-US" sz="4000"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143000"/>
          </a:xfrm>
        </p:spPr>
        <p:txBody>
          <a:bodyPr>
            <a:normAutofit fontScale="90000"/>
          </a:bodyPr>
          <a:lstStyle/>
          <a:p>
            <a:pPr eaLnBrk="1" fontAlgn="auto" hangingPunct="1">
              <a:spcAft>
                <a:spcPts val="0"/>
              </a:spcAft>
              <a:defRPr/>
            </a:pPr>
            <a:r>
              <a:rPr lang="en-US" sz="4900" dirty="0" smtClean="0"/>
              <a:t/>
            </a:r>
            <a:br>
              <a:rPr lang="en-US" sz="4900" dirty="0" smtClean="0"/>
            </a:br>
            <a:r>
              <a:rPr lang="en-US" sz="4000" dirty="0" smtClean="0"/>
              <a:t>CRR – Identifying &amp; Prioritizing Risk</a:t>
            </a:r>
            <a:r>
              <a:rPr lang="en-US" sz="3600" dirty="0">
                <a:solidFill>
                  <a:srgbClr val="0070C0"/>
                </a:solidFill>
              </a:rPr>
              <a:t/>
            </a:r>
            <a:br>
              <a:rPr lang="en-US" sz="3600" dirty="0">
                <a:solidFill>
                  <a:srgbClr val="0070C0"/>
                </a:solidFill>
              </a:rPr>
            </a:b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702265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lnSpcReduction="10000"/>
          </a:bodyPr>
          <a:lstStyle/>
          <a:p>
            <a:pPr marL="109537" indent="0">
              <a:buNone/>
            </a:pPr>
            <a:r>
              <a:rPr lang="en-US" sz="4000" b="1" u="sng" dirty="0" smtClean="0"/>
              <a:t>Example – Wilmington NC</a:t>
            </a:r>
          </a:p>
          <a:p>
            <a:pPr marL="109537" indent="0">
              <a:buNone/>
            </a:pPr>
            <a:endParaRPr lang="en-US" sz="4000" b="1" dirty="0" smtClean="0"/>
          </a:p>
          <a:p>
            <a:pPr marL="109537" indent="0">
              <a:buNone/>
            </a:pPr>
            <a:r>
              <a:rPr lang="en-US" sz="4000" dirty="0" smtClean="0"/>
              <a:t>Data of residential </a:t>
            </a:r>
            <a:r>
              <a:rPr lang="en-US" sz="4000" dirty="0"/>
              <a:t>fires </a:t>
            </a:r>
            <a:r>
              <a:rPr lang="en-US" sz="4000" dirty="0" smtClean="0"/>
              <a:t>&amp; </a:t>
            </a:r>
            <a:r>
              <a:rPr lang="en-US" sz="4000" dirty="0"/>
              <a:t>home fire </a:t>
            </a:r>
            <a:r>
              <a:rPr lang="en-US" sz="4000" dirty="0" smtClean="0"/>
              <a:t>deaths 2003-2009 data were </a:t>
            </a:r>
            <a:r>
              <a:rPr lang="en-US" sz="4000" dirty="0"/>
              <a:t>highlighted with GIS mapping to </a:t>
            </a:r>
            <a:r>
              <a:rPr lang="en-US" sz="4000" dirty="0" smtClean="0"/>
              <a:t>show </a:t>
            </a:r>
            <a:r>
              <a:rPr lang="en-US" sz="4000" dirty="0"/>
              <a:t>“hot spots</a:t>
            </a:r>
            <a:r>
              <a:rPr lang="en-US" sz="4000" dirty="0" smtClean="0"/>
              <a:t>”</a:t>
            </a:r>
          </a:p>
          <a:p>
            <a:pPr marL="109537" indent="0">
              <a:buNone/>
            </a:pPr>
            <a:endParaRPr lang="en-US" sz="4000" dirty="0" smtClean="0"/>
          </a:p>
          <a:p>
            <a:pPr marL="109537" indent="0">
              <a:buNone/>
            </a:pPr>
            <a:endParaRPr lang="en-US" sz="4000"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143000"/>
          </a:xfrm>
        </p:spPr>
        <p:txBody>
          <a:bodyPr>
            <a:normAutofit fontScale="90000"/>
          </a:bodyPr>
          <a:lstStyle/>
          <a:p>
            <a:pPr eaLnBrk="1" fontAlgn="auto" hangingPunct="1">
              <a:spcAft>
                <a:spcPts val="0"/>
              </a:spcAft>
              <a:defRPr/>
            </a:pPr>
            <a:r>
              <a:rPr lang="en-US" sz="4900" dirty="0" smtClean="0"/>
              <a:t/>
            </a:r>
            <a:br>
              <a:rPr lang="en-US" sz="4900" dirty="0" smtClean="0"/>
            </a:br>
            <a:r>
              <a:rPr lang="en-US" sz="4000" dirty="0" smtClean="0"/>
              <a:t>CRR – Identifying &amp; Prioritizing Risk</a:t>
            </a:r>
            <a:r>
              <a:rPr lang="en-US" sz="3600" dirty="0">
                <a:solidFill>
                  <a:srgbClr val="0070C0"/>
                </a:solidFill>
              </a:rPr>
              <a:t/>
            </a:r>
            <a:br>
              <a:rPr lang="en-US" sz="3600" dirty="0">
                <a:solidFill>
                  <a:srgbClr val="0070C0"/>
                </a:solidFill>
              </a:rPr>
            </a:b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702265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a:bodyPr>
          <a:lstStyle/>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87543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CRR Risk… </a:t>
            </a:r>
            <a:br>
              <a:rPr lang="en-US" sz="4900" dirty="0" smtClean="0"/>
            </a:b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894" y="322240"/>
            <a:ext cx="4490954" cy="5811822"/>
          </a:xfrm>
          <a:prstGeom prst="rect">
            <a:avLst/>
          </a:prstGeom>
          <a:ln w="12700">
            <a:solidFill>
              <a:schemeClr val="tx1"/>
            </a:solidFill>
          </a:ln>
        </p:spPr>
      </p:pic>
      <p:sp>
        <p:nvSpPr>
          <p:cNvPr id="5" name="TextBox 4"/>
          <p:cNvSpPr txBox="1"/>
          <p:nvPr/>
        </p:nvSpPr>
        <p:spPr>
          <a:xfrm>
            <a:off x="457200" y="1981200"/>
            <a:ext cx="2895600" cy="2246769"/>
          </a:xfrm>
          <a:prstGeom prst="rect">
            <a:avLst/>
          </a:prstGeom>
          <a:noFill/>
        </p:spPr>
        <p:txBody>
          <a:bodyPr wrap="square" rtlCol="0">
            <a:spAutoFit/>
          </a:bodyPr>
          <a:lstStyle/>
          <a:p>
            <a:r>
              <a:rPr lang="en-US" sz="2800" b="1" i="1" u="sng" dirty="0" smtClean="0">
                <a:latin typeface="+mn-lt"/>
              </a:rPr>
              <a:t>Question</a:t>
            </a:r>
            <a:r>
              <a:rPr lang="en-US" sz="2800" b="1" u="sng" dirty="0" smtClean="0">
                <a:latin typeface="+mn-lt"/>
              </a:rPr>
              <a:t>:</a:t>
            </a:r>
            <a:r>
              <a:rPr lang="en-US" sz="2800" b="1" dirty="0" smtClean="0">
                <a:latin typeface="+mn-lt"/>
              </a:rPr>
              <a:t>  </a:t>
            </a:r>
          </a:p>
          <a:p>
            <a:endParaRPr lang="en-US" sz="2800" b="1" dirty="0" smtClean="0">
              <a:latin typeface="+mn-lt"/>
            </a:endParaRPr>
          </a:p>
          <a:p>
            <a:r>
              <a:rPr lang="en-US" sz="2800" b="1" dirty="0" smtClean="0">
                <a:latin typeface="+mn-lt"/>
              </a:rPr>
              <a:t>Which Stations are in higher risk areas?</a:t>
            </a:r>
          </a:p>
        </p:txBody>
      </p:sp>
      <p:pic>
        <p:nvPicPr>
          <p:cNvPr id="6" name="Picture 2" descr="C:\Users\Ed\Documents\writer-tech\logos\vision 2020\Symposium logo cropp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3406570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8038"/>
            <a:ext cx="8686800" cy="5105400"/>
          </a:xfrm>
        </p:spPr>
        <p:txBody>
          <a:bodyPr>
            <a:normAutofit/>
          </a:bodyPr>
          <a:lstStyle/>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9570"/>
            <a:ext cx="8229600" cy="1875430"/>
          </a:xfrm>
        </p:spPr>
        <p:txBody>
          <a:bodyPr>
            <a:normAutofit fontScale="90000"/>
          </a:bodyPr>
          <a:lstStyle/>
          <a:p>
            <a:pPr eaLnBrk="1" fontAlgn="auto" hangingPunct="1">
              <a:spcAft>
                <a:spcPts val="0"/>
              </a:spcAft>
              <a:defRPr/>
            </a:pPr>
            <a:r>
              <a:rPr lang="en-US" sz="4900" dirty="0" smtClean="0"/>
              <a:t/>
            </a:r>
            <a:br>
              <a:rPr lang="en-US" sz="4900" dirty="0" smtClean="0"/>
            </a:br>
            <a:r>
              <a:rPr lang="en-US" sz="4900" dirty="0" smtClean="0"/>
              <a:t>CRR Risk… </a:t>
            </a:r>
            <a:br>
              <a:rPr lang="en-US" sz="4900" dirty="0" smtClean="0"/>
            </a:br>
            <a:r>
              <a:rPr lang="en-US" sz="4900" dirty="0" smtClean="0">
                <a:solidFill>
                  <a:srgbClr val="0070C0"/>
                </a:solidFill>
              </a:rPr>
              <a:t>Wilmington</a:t>
            </a:r>
            <a:r>
              <a:rPr lang="en-US" sz="3600" dirty="0">
                <a:solidFill>
                  <a:srgbClr val="0070C0"/>
                </a:solidFill>
              </a:rPr>
              <a:t/>
            </a:r>
            <a:br>
              <a:rPr lang="en-US" sz="3600" dirty="0">
                <a:solidFill>
                  <a:srgbClr val="0070C0"/>
                </a:solidFill>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894" y="347393"/>
            <a:ext cx="4490954" cy="5811822"/>
          </a:xfrm>
          <a:prstGeom prst="rect">
            <a:avLst/>
          </a:prstGeom>
          <a:ln w="12700">
            <a:solidFill>
              <a:schemeClr val="tx1"/>
            </a:solidFill>
          </a:ln>
        </p:spPr>
      </p:pic>
      <p:sp>
        <p:nvSpPr>
          <p:cNvPr id="5" name="TextBox 4"/>
          <p:cNvSpPr txBox="1"/>
          <p:nvPr/>
        </p:nvSpPr>
        <p:spPr>
          <a:xfrm>
            <a:off x="228600" y="2286000"/>
            <a:ext cx="3276600" cy="3539430"/>
          </a:xfrm>
          <a:prstGeom prst="rect">
            <a:avLst/>
          </a:prstGeom>
          <a:noFill/>
        </p:spPr>
        <p:txBody>
          <a:bodyPr wrap="square" rtlCol="0">
            <a:spAutoFit/>
          </a:bodyPr>
          <a:lstStyle/>
          <a:p>
            <a:r>
              <a:rPr lang="en-US" sz="2800" b="1" i="1" u="sng" dirty="0" smtClean="0">
                <a:latin typeface="+mn-lt"/>
              </a:rPr>
              <a:t>Answer:  </a:t>
            </a:r>
          </a:p>
          <a:p>
            <a:endParaRPr lang="en-US" sz="2800" b="1" dirty="0" smtClean="0">
              <a:latin typeface="+mn-lt"/>
            </a:endParaRPr>
          </a:p>
          <a:p>
            <a:r>
              <a:rPr lang="en-US" sz="2800" b="1" dirty="0" smtClean="0">
                <a:latin typeface="+mn-lt"/>
              </a:rPr>
              <a:t>Stations #1, #3, #4, #5, &amp; #8</a:t>
            </a:r>
          </a:p>
          <a:p>
            <a:endParaRPr lang="en-US" sz="2800" b="1" dirty="0" smtClean="0">
              <a:latin typeface="+mn-lt"/>
            </a:endParaRPr>
          </a:p>
          <a:p>
            <a:r>
              <a:rPr lang="en-US" sz="2800" b="1" dirty="0" smtClean="0">
                <a:latin typeface="+mn-lt"/>
              </a:rPr>
              <a:t>You can tell by the concentration of reds/oranges.</a:t>
            </a:r>
            <a:endParaRPr lang="en-US" sz="2800" b="1" dirty="0">
              <a:latin typeface="+mn-lt"/>
            </a:endParaRPr>
          </a:p>
        </p:txBody>
      </p:sp>
      <p:sp>
        <p:nvSpPr>
          <p:cNvPr id="6" name="Right Arrow 5"/>
          <p:cNvSpPr/>
          <p:nvPr/>
        </p:nvSpPr>
        <p:spPr>
          <a:xfrm rot="1819814">
            <a:off x="3302835" y="1948596"/>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518927">
            <a:off x="4105719" y="4127116"/>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4227952">
            <a:off x="4852776" y="1483589"/>
            <a:ext cx="838200" cy="228600"/>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796211">
            <a:off x="6456300" y="1579104"/>
            <a:ext cx="955800" cy="193583"/>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2121084">
            <a:off x="6249832" y="3524905"/>
            <a:ext cx="955800" cy="193583"/>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Ed\Documents\writer-tech\logos\vision 2020\Symposium logo cropp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1655584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914400"/>
            <a:ext cx="8305800" cy="5462214"/>
          </a:xfrm>
        </p:spPr>
        <p:txBody>
          <a:bodyPr/>
          <a:lstStyle/>
          <a:p>
            <a:pPr marL="109537" indent="0">
              <a:buNone/>
            </a:pPr>
            <a:endParaRPr lang="en-US" sz="3200" dirty="0" smtClean="0"/>
          </a:p>
          <a:p>
            <a:pPr marL="109537" indent="0">
              <a:spcBef>
                <a:spcPts val="1200"/>
              </a:spcBef>
              <a:spcAft>
                <a:spcPts val="1200"/>
              </a:spcAft>
              <a:buNone/>
            </a:pPr>
            <a:r>
              <a:rPr lang="en-US" sz="3200" b="1" dirty="0" smtClean="0"/>
              <a:t>Identified 5 stations with higher fire/EMS  risk. </a:t>
            </a:r>
            <a:r>
              <a:rPr lang="en-US" sz="3200" b="1" dirty="0" smtClean="0">
                <a:solidFill>
                  <a:srgbClr val="FF0000"/>
                </a:solidFill>
              </a:rPr>
              <a:t>Now need to find out:</a:t>
            </a:r>
          </a:p>
          <a:p>
            <a:pPr marL="603250" lvl="2" indent="0">
              <a:buFont typeface="Wingdings" pitchFamily="2" charset="2"/>
              <a:buChar char="§"/>
            </a:pPr>
            <a:r>
              <a:rPr lang="en-US" sz="2600" b="1" dirty="0" smtClean="0">
                <a:solidFill>
                  <a:srgbClr val="FF0000"/>
                </a:solidFill>
              </a:rPr>
              <a:t>  the type of risk</a:t>
            </a:r>
          </a:p>
          <a:p>
            <a:pPr marL="603250" lvl="2" indent="0">
              <a:buFont typeface="Wingdings" pitchFamily="2" charset="2"/>
              <a:buChar char="§"/>
            </a:pPr>
            <a:r>
              <a:rPr lang="en-US" sz="2600" b="1" dirty="0" smtClean="0">
                <a:solidFill>
                  <a:srgbClr val="FF0000"/>
                </a:solidFill>
              </a:rPr>
              <a:t>  what causes it</a:t>
            </a:r>
          </a:p>
          <a:p>
            <a:pPr marL="603250" lvl="2" indent="0">
              <a:buFont typeface="Wingdings" pitchFamily="2" charset="2"/>
              <a:buChar char="§"/>
            </a:pPr>
            <a:r>
              <a:rPr lang="en-US" sz="2600" b="1" dirty="0" smtClean="0">
                <a:solidFill>
                  <a:srgbClr val="FF0000"/>
                </a:solidFill>
              </a:rPr>
              <a:t>  who’s affected </a:t>
            </a:r>
          </a:p>
          <a:p>
            <a:pPr marL="109537" indent="0">
              <a:buNone/>
            </a:pPr>
            <a:r>
              <a:rPr lang="en-US" sz="3200" b="1" dirty="0" smtClean="0"/>
              <a:t>which can vary by station.</a:t>
            </a:r>
            <a:br>
              <a:rPr lang="en-US" sz="3200" b="1" dirty="0" smtClean="0"/>
            </a:br>
            <a:r>
              <a:rPr lang="en-US" sz="3200" b="1" dirty="0" smtClean="0"/>
              <a:t> </a:t>
            </a:r>
          </a:p>
          <a:p>
            <a:pPr marL="109537" indent="0">
              <a:buNone/>
            </a:pPr>
            <a:r>
              <a:rPr lang="en-US" sz="3200" b="1" dirty="0" smtClean="0"/>
              <a:t>Even stations nearest each other can face very different community risks.</a:t>
            </a:r>
          </a:p>
          <a:p>
            <a:pPr marL="109537" indent="0">
              <a:buNone/>
            </a:pPr>
            <a:endParaRPr lang="en-US" sz="3200" dirty="0" smtClean="0"/>
          </a:p>
          <a:p>
            <a:pPr marL="109537" indent="0">
              <a:buNone/>
            </a:pPr>
            <a:endParaRPr lang="en-US" sz="3200" dirty="0" smtClean="0"/>
          </a:p>
          <a:p>
            <a:pPr marL="109537" indent="0">
              <a:buNone/>
            </a:pPr>
            <a:endParaRPr lang="en-US" sz="3200"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Risk</a:t>
            </a:r>
            <a:endParaRPr lang="en-US" sz="4400" dirty="0">
              <a:solidFill>
                <a:srgbClr val="0070C0"/>
              </a:solidFill>
            </a:endParaRPr>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163610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n-US" sz="1100" dirty="0" smtClean="0"/>
          </a:p>
          <a:p>
            <a:pPr marL="0" marR="0" indent="0">
              <a:spcBef>
                <a:spcPts val="0"/>
              </a:spcBef>
              <a:spcAft>
                <a:spcPts val="1200"/>
              </a:spcAft>
              <a:buNone/>
            </a:pPr>
            <a:r>
              <a:rPr lang="en-US" sz="3600" b="1" dirty="0" smtClean="0">
                <a:solidFill>
                  <a:srgbClr val="FF0000"/>
                </a:solidFill>
              </a:rPr>
              <a:t>Definition – Community Risk Reduction (CRR)</a:t>
            </a:r>
          </a:p>
          <a:p>
            <a:pPr marL="0" marR="0" indent="0">
              <a:lnSpc>
                <a:spcPct val="114000"/>
              </a:lnSpc>
              <a:spcBef>
                <a:spcPts val="0"/>
              </a:spcBef>
              <a:spcAft>
                <a:spcPts val="0"/>
              </a:spcAft>
              <a:buNone/>
            </a:pPr>
            <a:r>
              <a:rPr lang="en-US" sz="3200" b="1" dirty="0" smtClean="0"/>
              <a:t>An approach for fulfilling the mission of the fire department through strategies designed and implemented at the community level that target and reduce key risks of that particular community.</a:t>
            </a:r>
          </a:p>
          <a:p>
            <a:pPr marL="0" marR="0" indent="0">
              <a:spcBef>
                <a:spcPts val="300"/>
              </a:spcBef>
              <a:spcAft>
                <a:spcPts val="300"/>
              </a:spcAft>
              <a:buNone/>
            </a:pPr>
            <a:endParaRPr lang="en-US" sz="2800" dirty="0"/>
          </a:p>
          <a:p>
            <a:pPr marL="0" marR="0" indent="0">
              <a:spcBef>
                <a:spcPts val="300"/>
              </a:spcBef>
              <a:spcAft>
                <a:spcPts val="300"/>
              </a:spcAft>
              <a:buNone/>
            </a:pPr>
            <a:r>
              <a:rPr lang="en-US" sz="2800" dirty="0" smtClean="0"/>
              <a:t>	</a:t>
            </a:r>
            <a:endParaRPr lang="en-US" sz="28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533400" y="304800"/>
            <a:ext cx="8229600" cy="1143000"/>
          </a:xfrm>
        </p:spPr>
        <p:txBody>
          <a:bodyPr>
            <a:normAutofit/>
          </a:bodyPr>
          <a:lstStyle/>
          <a:p>
            <a:pPr eaLnBrk="1" fontAlgn="auto" hangingPunct="1">
              <a:spcAft>
                <a:spcPts val="0"/>
              </a:spcAft>
              <a:defRPr/>
            </a:pPr>
            <a:r>
              <a:rPr lang="en-US" dirty="0" smtClean="0"/>
              <a:t>CRR - Introduction</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095192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6172200"/>
          </a:xfrm>
        </p:spPr>
        <p:txBody>
          <a:bodyPr>
            <a:normAutofit fontScale="55000" lnSpcReduction="20000"/>
          </a:bodyPr>
          <a:lstStyle/>
          <a:p>
            <a:pPr marL="365760" indent="-256032" eaLnBrk="1" fontAlgn="auto" hangingPunct="1">
              <a:spcAft>
                <a:spcPts val="0"/>
              </a:spcAft>
              <a:buFont typeface="Wingdings 3"/>
              <a:buNone/>
              <a:defRPr/>
            </a:pPr>
            <a:r>
              <a:rPr lang="en-US" sz="5800" b="1" dirty="0" smtClean="0">
                <a:solidFill>
                  <a:srgbClr val="FF0000"/>
                </a:solidFill>
              </a:rPr>
              <a:t>Demographic characteristics of those at increased risk:</a:t>
            </a:r>
          </a:p>
          <a:p>
            <a:pPr marL="365760" indent="-256032" eaLnBrk="1" fontAlgn="auto" hangingPunct="1">
              <a:spcAft>
                <a:spcPts val="0"/>
              </a:spcAft>
              <a:buFont typeface="Wingdings 3"/>
              <a:buNone/>
              <a:defRPr/>
            </a:pPr>
            <a:endParaRPr lang="en-US" sz="4600" b="1" dirty="0" smtClean="0">
              <a:solidFill>
                <a:srgbClr val="FF0000"/>
              </a:solidFill>
            </a:endParaRPr>
          </a:p>
          <a:p>
            <a:pPr marL="566928" indent="-457200" eaLnBrk="1" fontAlgn="auto" hangingPunct="1">
              <a:lnSpc>
                <a:spcPct val="120000"/>
              </a:lnSpc>
              <a:spcAft>
                <a:spcPts val="200"/>
              </a:spcAft>
              <a:defRPr/>
            </a:pPr>
            <a:r>
              <a:rPr lang="en-US" sz="3800" b="1" dirty="0" smtClean="0"/>
              <a:t>Low Income </a:t>
            </a:r>
            <a:r>
              <a:rPr lang="en-US" sz="3800" b="1" i="1" dirty="0" smtClean="0"/>
              <a:t>(poverty)</a:t>
            </a:r>
            <a:endParaRPr lang="en-US" sz="3800" b="1" i="1" dirty="0"/>
          </a:p>
          <a:p>
            <a:pPr marL="566928" indent="-457200" eaLnBrk="1" fontAlgn="auto" hangingPunct="1">
              <a:lnSpc>
                <a:spcPct val="120000"/>
              </a:lnSpc>
              <a:spcAft>
                <a:spcPts val="200"/>
              </a:spcAft>
              <a:defRPr/>
            </a:pPr>
            <a:r>
              <a:rPr lang="en-US" sz="3800" b="1" dirty="0" smtClean="0"/>
              <a:t>Low Education </a:t>
            </a:r>
            <a:r>
              <a:rPr lang="en-US" sz="3800" b="1" i="1" dirty="0" smtClean="0"/>
              <a:t>(lack of a high school education)</a:t>
            </a:r>
          </a:p>
          <a:p>
            <a:pPr marL="566928" indent="-457200" eaLnBrk="1" fontAlgn="auto" hangingPunct="1">
              <a:lnSpc>
                <a:spcPct val="120000"/>
              </a:lnSpc>
              <a:spcAft>
                <a:spcPts val="200"/>
              </a:spcAft>
              <a:defRPr/>
            </a:pPr>
            <a:r>
              <a:rPr lang="en-US" sz="3800" b="1" dirty="0" smtClean="0"/>
              <a:t>People </a:t>
            </a:r>
            <a:r>
              <a:rPr lang="en-US" sz="3800" b="1" dirty="0"/>
              <a:t>W</a:t>
            </a:r>
            <a:r>
              <a:rPr lang="en-US" sz="3800" b="1" dirty="0" smtClean="0"/>
              <a:t>ho Smoke</a:t>
            </a:r>
            <a:endParaRPr lang="en-US" sz="3800" b="1" dirty="0"/>
          </a:p>
          <a:p>
            <a:pPr marL="566928" indent="-457200" eaLnBrk="1" fontAlgn="auto" hangingPunct="1">
              <a:lnSpc>
                <a:spcPct val="120000"/>
              </a:lnSpc>
              <a:spcAft>
                <a:spcPts val="200"/>
              </a:spcAft>
              <a:defRPr/>
            </a:pPr>
            <a:r>
              <a:rPr lang="en-US" sz="3800" b="1" dirty="0" smtClean="0"/>
              <a:t>Low  or High Population Density </a:t>
            </a:r>
            <a:r>
              <a:rPr lang="en-US" sz="3800" b="1" i="1" dirty="0" smtClean="0"/>
              <a:t>(rural and very urban)</a:t>
            </a:r>
          </a:p>
          <a:p>
            <a:pPr marL="566928" indent="-457200" eaLnBrk="1" fontAlgn="auto" hangingPunct="1">
              <a:lnSpc>
                <a:spcPct val="120000"/>
              </a:lnSpc>
              <a:spcAft>
                <a:spcPts val="200"/>
              </a:spcAft>
              <a:defRPr/>
            </a:pPr>
            <a:r>
              <a:rPr lang="en-US" sz="3800" b="1" dirty="0" smtClean="0"/>
              <a:t>Young children </a:t>
            </a:r>
            <a:r>
              <a:rPr lang="en-US" sz="3800" b="1" i="1" dirty="0" smtClean="0">
                <a:solidFill>
                  <a:srgbClr val="7030A0"/>
                </a:solidFill>
              </a:rPr>
              <a:t>(4 and under)</a:t>
            </a:r>
          </a:p>
          <a:p>
            <a:pPr marL="566928" indent="-457200" eaLnBrk="1" fontAlgn="auto" hangingPunct="1">
              <a:lnSpc>
                <a:spcPct val="120000"/>
              </a:lnSpc>
              <a:spcAft>
                <a:spcPts val="200"/>
              </a:spcAft>
              <a:defRPr/>
            </a:pPr>
            <a:r>
              <a:rPr lang="en-US" sz="3800" b="1" dirty="0" smtClean="0"/>
              <a:t>Older Adults (</a:t>
            </a:r>
            <a:r>
              <a:rPr lang="en-US" sz="3800" b="1" i="1" dirty="0" smtClean="0"/>
              <a:t>65+ risk increases greatly with age)</a:t>
            </a:r>
          </a:p>
          <a:p>
            <a:pPr marL="566928" indent="-457200" eaLnBrk="1" fontAlgn="auto" hangingPunct="1">
              <a:lnSpc>
                <a:spcPct val="120000"/>
              </a:lnSpc>
              <a:spcAft>
                <a:spcPts val="200"/>
              </a:spcAft>
              <a:defRPr/>
            </a:pPr>
            <a:r>
              <a:rPr lang="en-US" sz="3800" b="1" dirty="0" smtClean="0"/>
              <a:t>African American, Native American </a:t>
            </a:r>
            <a:r>
              <a:rPr lang="en-US" sz="3800" b="1" i="1" dirty="0" smtClean="0">
                <a:solidFill>
                  <a:srgbClr val="7030A0"/>
                </a:solidFill>
              </a:rPr>
              <a:t>(and other minorities ?)</a:t>
            </a:r>
          </a:p>
          <a:p>
            <a:pPr marL="566928" indent="-457200" eaLnBrk="1" fontAlgn="auto" hangingPunct="1">
              <a:lnSpc>
                <a:spcPct val="120000"/>
              </a:lnSpc>
              <a:spcAft>
                <a:spcPts val="200"/>
              </a:spcAft>
              <a:defRPr/>
            </a:pPr>
            <a:r>
              <a:rPr lang="en-US" sz="3800" b="1" dirty="0"/>
              <a:t>People with Disabilities</a:t>
            </a:r>
          </a:p>
          <a:p>
            <a:pPr marL="109728" indent="0" eaLnBrk="1" fontAlgn="auto" hangingPunct="1">
              <a:spcAft>
                <a:spcPts val="0"/>
              </a:spcAft>
              <a:buNone/>
              <a:defRPr/>
            </a:pPr>
            <a:endParaRPr lang="en-US" sz="34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r>
              <a:rPr lang="en-US" sz="2600" b="1" dirty="0" smtClean="0"/>
              <a:t>				</a:t>
            </a:r>
            <a:endParaRPr lang="en-US" sz="2600" dirty="0">
              <a:latin typeface="Arial" pitchFamily="34" charset="0"/>
              <a:cs typeface="Arial" pitchFamily="34" charset="0"/>
            </a:endParaRPr>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CRR – Identifying and Prioritizing Risks</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
        <p:nvSpPr>
          <p:cNvPr id="8" name="TextBox 7"/>
          <p:cNvSpPr txBox="1"/>
          <p:nvPr/>
        </p:nvSpPr>
        <p:spPr>
          <a:xfrm>
            <a:off x="2133600" y="5715000"/>
            <a:ext cx="5943600" cy="646331"/>
          </a:xfrm>
          <a:prstGeom prst="rect">
            <a:avLst/>
          </a:prstGeom>
          <a:noFill/>
        </p:spPr>
        <p:txBody>
          <a:bodyPr wrap="square" rtlCol="0">
            <a:spAutoFit/>
          </a:bodyPr>
          <a:lstStyle/>
          <a:p>
            <a:r>
              <a:rPr lang="en-US" sz="1200" dirty="0">
                <a:latin typeface="+mn-lt"/>
              </a:rPr>
              <a:t>U.S. Unintentional Fire Death Rates by State, Sept. </a:t>
            </a:r>
            <a:r>
              <a:rPr lang="en-US" sz="1200" dirty="0" smtClean="0">
                <a:latin typeface="+mn-lt"/>
              </a:rPr>
              <a:t>2007, National </a:t>
            </a:r>
            <a:r>
              <a:rPr lang="en-US" sz="1200" dirty="0">
                <a:latin typeface="+mn-lt"/>
              </a:rPr>
              <a:t>Fire Protection </a:t>
            </a:r>
            <a:r>
              <a:rPr lang="en-US" sz="1200" dirty="0" smtClean="0">
                <a:latin typeface="+mn-lt"/>
              </a:rPr>
              <a:t>Association</a:t>
            </a:r>
          </a:p>
          <a:p>
            <a:r>
              <a:rPr lang="en-US" sz="1200" dirty="0">
                <a:latin typeface="+mn-lt"/>
                <a:cs typeface="Arial" pitchFamily="34" charset="0"/>
              </a:rPr>
              <a:t>Centers for Disease Control and Prevention</a:t>
            </a:r>
            <a:endParaRPr lang="en-US" sz="1200" dirty="0" smtClean="0">
              <a:latin typeface="+mn-lt"/>
            </a:endParaRPr>
          </a:p>
          <a:p>
            <a:endParaRPr lang="en-US" sz="1200" dirty="0">
              <a:latin typeface="+mn-lt"/>
            </a:endParaRPr>
          </a:p>
        </p:txBody>
      </p:sp>
    </p:spTree>
    <p:extLst>
      <p:ext uri="{BB962C8B-B14F-4D97-AF65-F5344CB8AC3E}">
        <p14:creationId xmlns:p14="http://schemas.microsoft.com/office/powerpoint/2010/main" val="3596763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6172200"/>
          </a:xfrm>
        </p:spPr>
        <p:txBody>
          <a:bodyPr>
            <a:normAutofit fontScale="40000" lnSpcReduction="20000"/>
          </a:bodyPr>
          <a:lstStyle/>
          <a:p>
            <a:pPr marL="365760" indent="-256032" eaLnBrk="1" fontAlgn="auto" hangingPunct="1">
              <a:spcAft>
                <a:spcPts val="0"/>
              </a:spcAft>
              <a:buFont typeface="Wingdings 3"/>
              <a:buNone/>
              <a:defRPr/>
            </a:pPr>
            <a:r>
              <a:rPr lang="en-US" sz="9000" b="1" dirty="0" smtClean="0">
                <a:solidFill>
                  <a:srgbClr val="FF0000"/>
                </a:solidFill>
              </a:rPr>
              <a:t>So…Some Needed Demographic Data:</a:t>
            </a:r>
          </a:p>
          <a:p>
            <a:pPr marL="365760" indent="-256032" eaLnBrk="1" fontAlgn="auto" hangingPunct="1">
              <a:spcAft>
                <a:spcPts val="0"/>
              </a:spcAft>
              <a:buFont typeface="Wingdings 3"/>
              <a:buNone/>
              <a:defRPr/>
            </a:pPr>
            <a:endParaRPr lang="en-US" sz="4600" b="1" dirty="0" smtClean="0">
              <a:solidFill>
                <a:srgbClr val="FF0000"/>
              </a:solidFill>
            </a:endParaRPr>
          </a:p>
          <a:p>
            <a:pPr marL="566928" indent="-457200" eaLnBrk="1" fontAlgn="auto" hangingPunct="1">
              <a:lnSpc>
                <a:spcPct val="120000"/>
              </a:lnSpc>
              <a:spcAft>
                <a:spcPts val="200"/>
              </a:spcAft>
              <a:defRPr/>
            </a:pPr>
            <a:r>
              <a:rPr lang="en-US" sz="7000" b="1" dirty="0" smtClean="0"/>
              <a:t>% at or below Federal Poverty Level</a:t>
            </a:r>
            <a:endParaRPr lang="en-US" sz="7000" b="1" i="1" dirty="0"/>
          </a:p>
          <a:p>
            <a:pPr marL="566928" indent="-457200" eaLnBrk="1" fontAlgn="auto" hangingPunct="1">
              <a:lnSpc>
                <a:spcPct val="120000"/>
              </a:lnSpc>
              <a:spcAft>
                <a:spcPts val="200"/>
              </a:spcAft>
              <a:defRPr/>
            </a:pPr>
            <a:r>
              <a:rPr lang="en-US" sz="7000" b="1" dirty="0" smtClean="0"/>
              <a:t>% with High School Education</a:t>
            </a:r>
            <a:endParaRPr lang="en-US" sz="7000" b="1" i="1" dirty="0" smtClean="0"/>
          </a:p>
          <a:p>
            <a:pPr marL="566928" indent="-457200" eaLnBrk="1" fontAlgn="auto" hangingPunct="1">
              <a:lnSpc>
                <a:spcPct val="120000"/>
              </a:lnSpc>
              <a:spcAft>
                <a:spcPts val="200"/>
              </a:spcAft>
              <a:defRPr/>
            </a:pPr>
            <a:r>
              <a:rPr lang="en-US" sz="7000" b="1" dirty="0" smtClean="0"/>
              <a:t>% Children &lt; 5</a:t>
            </a:r>
          </a:p>
          <a:p>
            <a:pPr marL="566928" indent="-457200" eaLnBrk="1" fontAlgn="auto" hangingPunct="1">
              <a:lnSpc>
                <a:spcPct val="120000"/>
              </a:lnSpc>
              <a:spcAft>
                <a:spcPts val="200"/>
              </a:spcAft>
              <a:defRPr/>
            </a:pPr>
            <a:r>
              <a:rPr lang="en-US" sz="7000" b="1" dirty="0" smtClean="0"/>
              <a:t>% Adults &gt; 64 </a:t>
            </a:r>
          </a:p>
          <a:p>
            <a:pPr marL="566928" indent="-457200" eaLnBrk="1" fontAlgn="auto" hangingPunct="1">
              <a:lnSpc>
                <a:spcPct val="120000"/>
              </a:lnSpc>
              <a:spcAft>
                <a:spcPts val="200"/>
              </a:spcAft>
              <a:defRPr/>
            </a:pPr>
            <a:r>
              <a:rPr lang="en-US" sz="7000" b="1" dirty="0" smtClean="0"/>
              <a:t>% Nonwhite </a:t>
            </a:r>
          </a:p>
          <a:p>
            <a:pPr marL="822516" lvl="1" indent="-457200" eaLnBrk="1" fontAlgn="auto" hangingPunct="1">
              <a:lnSpc>
                <a:spcPct val="120000"/>
              </a:lnSpc>
              <a:spcAft>
                <a:spcPts val="200"/>
              </a:spcAft>
              <a:defRPr/>
            </a:pPr>
            <a:r>
              <a:rPr lang="en-US" sz="3400" b="1" dirty="0" smtClean="0"/>
              <a:t>% African American</a:t>
            </a:r>
          </a:p>
          <a:p>
            <a:pPr marL="822516" lvl="1" indent="-457200" eaLnBrk="1" fontAlgn="auto" hangingPunct="1">
              <a:lnSpc>
                <a:spcPct val="120000"/>
              </a:lnSpc>
              <a:spcAft>
                <a:spcPts val="200"/>
              </a:spcAft>
              <a:defRPr/>
            </a:pPr>
            <a:r>
              <a:rPr lang="en-US" sz="3400" b="1" dirty="0" smtClean="0"/>
              <a:t>% Native American </a:t>
            </a:r>
          </a:p>
          <a:p>
            <a:pPr marL="822516" lvl="1" indent="-457200" eaLnBrk="1" fontAlgn="auto" hangingPunct="1">
              <a:lnSpc>
                <a:spcPct val="120000"/>
              </a:lnSpc>
              <a:spcAft>
                <a:spcPts val="200"/>
              </a:spcAft>
              <a:defRPr/>
            </a:pPr>
            <a:r>
              <a:rPr lang="en-US" sz="3400" b="1" dirty="0" smtClean="0"/>
              <a:t>% Hispanic</a:t>
            </a:r>
          </a:p>
          <a:p>
            <a:pPr marL="566928" indent="-457200" eaLnBrk="1" fontAlgn="auto" hangingPunct="1">
              <a:lnSpc>
                <a:spcPct val="120000"/>
              </a:lnSpc>
              <a:spcAft>
                <a:spcPts val="200"/>
              </a:spcAft>
              <a:defRPr/>
            </a:pPr>
            <a:r>
              <a:rPr lang="en-US" sz="5900" b="1" dirty="0" smtClean="0"/>
              <a:t>% Disabled</a:t>
            </a:r>
            <a:endParaRPr lang="en-US" sz="5900" b="1" dirty="0"/>
          </a:p>
          <a:p>
            <a:pPr marL="109728" indent="0" eaLnBrk="1" fontAlgn="auto" hangingPunct="1">
              <a:spcAft>
                <a:spcPts val="0"/>
              </a:spcAft>
              <a:buNone/>
              <a:defRPr/>
            </a:pPr>
            <a:endParaRPr lang="en-US" sz="34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r>
              <a:rPr lang="en-US" sz="2600" b="1" dirty="0" smtClean="0"/>
              <a:t>				</a:t>
            </a:r>
            <a:endParaRPr lang="en-US" sz="2600" dirty="0">
              <a:latin typeface="Arial" pitchFamily="34" charset="0"/>
              <a:cs typeface="Arial" pitchFamily="34" charset="0"/>
            </a:endParaRPr>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CRR – Identifying and Prioritizing Risks</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3596763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marL="365760" indent="-256032" eaLnBrk="1" fontAlgn="auto" hangingPunct="1">
              <a:spcAft>
                <a:spcPts val="0"/>
              </a:spcAft>
              <a:defRPr/>
            </a:pPr>
            <a:r>
              <a:rPr lang="en-US" sz="3600" dirty="0" smtClean="0"/>
              <a:t>CRR – Identifying and Prioritizing Risks</a:t>
            </a:r>
            <a:endParaRPr lang="en-US" sz="3600" dirty="0" smtClean="0">
              <a:solidFill>
                <a:srgbClr val="0070C0"/>
              </a:solidFill>
            </a:endParaRPr>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
        <p:nvSpPr>
          <p:cNvPr id="19" name="Title 2"/>
          <p:cNvSpPr txBox="1">
            <a:spLocks/>
          </p:cNvSpPr>
          <p:nvPr/>
        </p:nvSpPr>
        <p:spPr>
          <a:xfrm>
            <a:off x="457200" y="1524000"/>
            <a:ext cx="8229600" cy="4191000"/>
          </a:xfrm>
          <a:prstGeom prst="rect">
            <a:avLst/>
          </a:prstGeom>
        </p:spPr>
        <p:txBody>
          <a:bodyPr vert="horz" rtlCol="0" anchor="ctr">
            <a:normAutofit fontScale="25000" lnSpcReduction="20000"/>
            <a:scene3d>
              <a:camera prst="orthographicFront"/>
              <a:lightRig rig="soft" dir="t"/>
            </a:scene3d>
            <a:sp3d prstMaterial="softEdge">
              <a:bevelT w="25400" h="25400"/>
            </a:sp3d>
          </a:bodyPr>
          <a:lstStyle/>
          <a:p>
            <a:pPr marL="365760" marR="0" lvl="0" indent="-256032" algn="l" defTabSz="914400" rtl="0" eaLnBrk="1" fontAlgn="auto" latinLnBrk="0" hangingPunct="1">
              <a:lnSpc>
                <a:spcPct val="100000"/>
              </a:lnSpc>
              <a:spcBef>
                <a:spcPct val="0"/>
              </a:spcBef>
              <a:spcAft>
                <a:spcPts val="0"/>
              </a:spcAft>
              <a:buClrTx/>
              <a:buSzTx/>
              <a:buFontTx/>
              <a:buNone/>
              <a:tabLst/>
              <a:defRPr/>
            </a:pPr>
            <a:endParaRPr lang="en-US" sz="11200" b="1" dirty="0" smtClean="0">
              <a:solidFill>
                <a:srgbClr val="FF0000"/>
              </a:solidFill>
              <a:effectLst>
                <a:outerShdw blurRad="31750" dist="25400" dir="5400000" algn="tl" rotWithShape="0">
                  <a:srgbClr val="000000">
                    <a:alpha val="25000"/>
                  </a:srgbClr>
                </a:outerShdw>
              </a:effectLst>
              <a:latin typeface="+mj-lt"/>
              <a:ea typeface="+mj-ea"/>
              <a:cs typeface="+mj-cs"/>
            </a:endParaRPr>
          </a:p>
          <a:p>
            <a:pPr marL="365760" indent="-256032" fontAlgn="auto">
              <a:spcBef>
                <a:spcPts val="1200"/>
              </a:spcBef>
              <a:spcAft>
                <a:spcPts val="1200"/>
              </a:spcAft>
              <a:defRPr/>
            </a:pPr>
            <a:r>
              <a:rPr lang="en-US" sz="14400" b="1" dirty="0" smtClean="0">
                <a:solidFill>
                  <a:srgbClr val="FF0000"/>
                </a:solidFill>
                <a:effectLst>
                  <a:outerShdw blurRad="31750" dist="25400" dir="5400000" algn="tl" rotWithShape="0">
                    <a:srgbClr val="000000">
                      <a:alpha val="25000"/>
                    </a:srgbClr>
                  </a:outerShdw>
                </a:effectLst>
              </a:rPr>
              <a:t>To get demographic data:</a:t>
            </a:r>
          </a:p>
          <a:p>
            <a:pPr marL="822960" lvl="1" indent="-256032" fontAlgn="auto">
              <a:spcBef>
                <a:spcPts val="1200"/>
              </a:spcBef>
              <a:spcAft>
                <a:spcPts val="1200"/>
              </a:spcAft>
              <a:buFont typeface="Wingdings" pitchFamily="2" charset="2"/>
              <a:buChar char="§"/>
              <a:defRPr/>
            </a:pPr>
            <a:r>
              <a:rPr lang="en-US" sz="11200" dirty="0" smtClean="0"/>
              <a:t>Determine the zip codes for each station  </a:t>
            </a:r>
          </a:p>
          <a:p>
            <a:pPr marL="822960" lvl="1" indent="-256032" fontAlgn="auto">
              <a:spcBef>
                <a:spcPts val="1200"/>
              </a:spcBef>
              <a:spcAft>
                <a:spcPts val="1200"/>
              </a:spcAft>
              <a:buFont typeface="Wingdings" pitchFamily="2" charset="2"/>
              <a:buChar char="§"/>
              <a:defRPr/>
            </a:pPr>
            <a:r>
              <a:rPr lang="en-US" sz="11200" dirty="0" smtClean="0"/>
              <a:t>Go to </a:t>
            </a:r>
            <a:r>
              <a:rPr lang="en-US" sz="11200" dirty="0" smtClean="0">
                <a:effectLst>
                  <a:outerShdw blurRad="31750" dist="25400" dir="5400000" algn="tl" rotWithShape="0">
                    <a:srgbClr val="000000">
                      <a:alpha val="25000"/>
                    </a:srgbClr>
                  </a:outerShdw>
                </a:effectLst>
              </a:rPr>
              <a:t>American </a:t>
            </a:r>
            <a:r>
              <a:rPr lang="en-US" sz="11200" dirty="0" err="1" smtClean="0">
                <a:effectLst>
                  <a:outerShdw blurRad="31750" dist="25400" dir="5400000" algn="tl" rotWithShape="0">
                    <a:srgbClr val="000000">
                      <a:alpha val="25000"/>
                    </a:srgbClr>
                  </a:outerShdw>
                </a:effectLst>
              </a:rPr>
              <a:t>FactFinder</a:t>
            </a:r>
            <a:r>
              <a:rPr lang="en-US" sz="11200" dirty="0" smtClean="0">
                <a:effectLst>
                  <a:outerShdw blurRad="31750" dist="25400" dir="5400000" algn="tl" rotWithShape="0">
                    <a:srgbClr val="000000">
                      <a:alpha val="25000"/>
                    </a:srgbClr>
                  </a:outerShdw>
                </a:effectLst>
              </a:rPr>
              <a:t> at </a:t>
            </a:r>
            <a:r>
              <a:rPr lang="en-US" sz="11200" u="sng" dirty="0" smtClean="0">
                <a:solidFill>
                  <a:srgbClr val="0F049E"/>
                </a:solidFill>
                <a:hlinkClick r:id="rId3"/>
              </a:rPr>
              <a:t>http://www.census.gov/</a:t>
            </a:r>
            <a:endParaRPr lang="en-US" sz="11200" u="sng" dirty="0" smtClean="0">
              <a:solidFill>
                <a:srgbClr val="0F049E"/>
              </a:solidFill>
            </a:endParaRPr>
          </a:p>
          <a:p>
            <a:pPr marL="822960" lvl="1" indent="-256032" fontAlgn="auto">
              <a:spcBef>
                <a:spcPts val="1200"/>
              </a:spcBef>
              <a:spcAft>
                <a:spcPts val="1200"/>
              </a:spcAft>
              <a:buFont typeface="Wingdings" pitchFamily="2" charset="2"/>
              <a:buChar char="§"/>
              <a:defRPr/>
            </a:pPr>
            <a:r>
              <a:rPr lang="en-US" sz="11200" dirty="0" smtClean="0"/>
              <a:t>Plug in each zip code into </a:t>
            </a:r>
            <a:r>
              <a:rPr lang="en-US" sz="11200" dirty="0" err="1" smtClean="0"/>
              <a:t>FactFinder</a:t>
            </a:r>
            <a:r>
              <a:rPr lang="en-US" sz="11200" dirty="0" smtClean="0"/>
              <a:t> and record data for each desired indicator</a:t>
            </a:r>
          </a:p>
          <a:p>
            <a:pPr marL="822960" lvl="1" indent="-256032" fontAlgn="auto">
              <a:spcBef>
                <a:spcPts val="1200"/>
              </a:spcBef>
              <a:spcAft>
                <a:spcPts val="1200"/>
              </a:spcAft>
              <a:buFont typeface="Wingdings" pitchFamily="2" charset="2"/>
              <a:buChar char="§"/>
              <a:defRPr/>
            </a:pPr>
            <a:r>
              <a:rPr lang="en-US" sz="11200" dirty="0" smtClean="0"/>
              <a:t>Add percents across all zip codes within station’s jurisdiction and divide by number of zip codes in that jurisdiction to come up with average percents. </a:t>
            </a:r>
          </a:p>
          <a:p>
            <a:pPr marL="365760" marR="0" lvl="0" indent="-256032" algn="l" defTabSz="914400" rtl="0" eaLnBrk="1" fontAlgn="auto" latinLnBrk="0" hangingPunct="1">
              <a:lnSpc>
                <a:spcPct val="100000"/>
              </a:lnSpc>
              <a:spcBef>
                <a:spcPct val="0"/>
              </a:spcBef>
              <a:spcAft>
                <a:spcPts val="0"/>
              </a:spcAft>
              <a:buClrTx/>
              <a:buSzTx/>
              <a:buFontTx/>
              <a:buNone/>
              <a:tabLst/>
              <a:defRPr/>
            </a:pPr>
            <a:endParaRPr kumimoji="0" lang="en-US" sz="58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04361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743200"/>
            <a:ext cx="8686800" cy="4953000"/>
          </a:xfrm>
        </p:spPr>
        <p:txBody>
          <a:bodyPr>
            <a:normAutofit fontScale="62500" lnSpcReduction="20000"/>
          </a:bodyPr>
          <a:lstStyle/>
          <a:p>
            <a:pPr marL="0" lvl="0" indent="0" algn="ctr" eaLnBrk="1" fontAlgn="auto" hangingPunct="1">
              <a:spcBef>
                <a:spcPts val="0"/>
              </a:spcBef>
              <a:spcAft>
                <a:spcPts val="0"/>
              </a:spcAft>
              <a:buClrTx/>
              <a:buSzTx/>
              <a:buNone/>
              <a:defRPr/>
            </a:pPr>
            <a:r>
              <a:rPr lang="en-US" sz="6000" b="1" dirty="0" smtClean="0">
                <a:solidFill>
                  <a:srgbClr val="C00000"/>
                </a:solidFill>
              </a:rPr>
              <a:t>American </a:t>
            </a:r>
            <a:r>
              <a:rPr lang="en-US" sz="6000" b="1" dirty="0" err="1">
                <a:solidFill>
                  <a:srgbClr val="C00000"/>
                </a:solidFill>
              </a:rPr>
              <a:t>FactFinder</a:t>
            </a:r>
            <a:endParaRPr lang="en-US" sz="6000" b="1" dirty="0">
              <a:solidFill>
                <a:srgbClr val="C00000"/>
              </a:solidFill>
            </a:endParaRPr>
          </a:p>
          <a:p>
            <a:pPr marL="109728" indent="0" eaLnBrk="1" fontAlgn="auto" hangingPunct="1">
              <a:spcAft>
                <a:spcPts val="0"/>
              </a:spcAft>
              <a:buNone/>
              <a:defRPr/>
            </a:pPr>
            <a:endParaRPr lang="en-US" sz="3400" b="1" dirty="0" smtClean="0"/>
          </a:p>
          <a:p>
            <a:pPr marL="109728" indent="0" eaLnBrk="1" fontAlgn="auto" hangingPunct="1">
              <a:spcAft>
                <a:spcPts val="0"/>
              </a:spcAft>
              <a:buNone/>
              <a:defRPr/>
            </a:pPr>
            <a:endParaRPr lang="en-US" sz="3400" b="1" dirty="0"/>
          </a:p>
          <a:p>
            <a:pPr marL="109728" indent="0" eaLnBrk="1" fontAlgn="auto" hangingPunct="1">
              <a:spcAft>
                <a:spcPts val="0"/>
              </a:spcAft>
              <a:buNone/>
              <a:defRPr/>
            </a:pPr>
            <a:endParaRPr lang="en-US" sz="3400" b="1" dirty="0" smtClean="0"/>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endParaRPr lang="en-US" sz="3600" b="1" dirty="0">
              <a:solidFill>
                <a:schemeClr val="accent6">
                  <a:lumMod val="50000"/>
                </a:schemeClr>
              </a:solidFill>
            </a:endParaRPr>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r>
              <a:rPr lang="en-US" sz="3600" b="1" dirty="0" smtClean="0">
                <a:solidFill>
                  <a:schemeClr val="accent6">
                    <a:lumMod val="50000"/>
                  </a:schemeClr>
                </a:solidFill>
              </a:rPr>
              <a:t>		</a:t>
            </a:r>
          </a:p>
          <a:p>
            <a:pPr marL="109728" indent="0" eaLnBrk="1" fontAlgn="auto" hangingPunct="1">
              <a:spcAft>
                <a:spcPts val="0"/>
              </a:spcAft>
              <a:buNone/>
              <a:defRPr/>
            </a:pPr>
            <a:r>
              <a:rPr lang="en-US" sz="3600" b="1" dirty="0">
                <a:solidFill>
                  <a:schemeClr val="accent6">
                    <a:lumMod val="50000"/>
                  </a:schemeClr>
                </a:solidFill>
              </a:rPr>
              <a:t>	</a:t>
            </a:r>
            <a:r>
              <a:rPr lang="en-US" sz="3600" b="1" dirty="0" smtClean="0">
                <a:solidFill>
                  <a:schemeClr val="accent6">
                    <a:lumMod val="50000"/>
                  </a:schemeClr>
                </a:solidFill>
              </a:rPr>
              <a:t>	Search </a:t>
            </a:r>
            <a:r>
              <a:rPr lang="en-US" sz="3600" b="1" dirty="0">
                <a:solidFill>
                  <a:schemeClr val="accent6">
                    <a:lumMod val="50000"/>
                  </a:schemeClr>
                </a:solidFill>
              </a:rPr>
              <a:t>by City, County, or Zip Code</a:t>
            </a:r>
          </a:p>
          <a:p>
            <a:pPr marL="109728" indent="0" eaLnBrk="1" fontAlgn="auto" hangingPunct="1">
              <a:spcAft>
                <a:spcPts val="0"/>
              </a:spcAft>
              <a:buNone/>
              <a:defRPr/>
            </a:pPr>
            <a:endParaRPr lang="en-US" sz="34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a:xfrm>
            <a:off x="457200" y="228600"/>
            <a:ext cx="8229600" cy="990600"/>
          </a:xfrm>
        </p:spPr>
        <p:txBody>
          <a:bodyPr>
            <a:normAutofit/>
          </a:bodyPr>
          <a:lstStyle/>
          <a:p>
            <a:pPr marL="365760" indent="-256032" eaLnBrk="1" fontAlgn="auto" hangingPunct="1">
              <a:spcAft>
                <a:spcPts val="0"/>
              </a:spcAft>
              <a:defRPr/>
            </a:pPr>
            <a:r>
              <a:rPr lang="en-US" sz="3600" dirty="0" smtClean="0"/>
              <a:t>CRR – Identifying and Prioritizing Risks</a:t>
            </a:r>
            <a:endParaRPr lang="en-US" sz="3600" dirty="0" smtClean="0">
              <a:solidFill>
                <a:srgbClr val="0070C0"/>
              </a:solidFill>
            </a:endParaRPr>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grpSp>
        <p:nvGrpSpPr>
          <p:cNvPr id="4" name="Group 133"/>
          <p:cNvGrpSpPr>
            <a:grpSpLocks/>
          </p:cNvGrpSpPr>
          <p:nvPr/>
        </p:nvGrpSpPr>
        <p:grpSpPr bwMode="auto">
          <a:xfrm>
            <a:off x="1752600" y="3657600"/>
            <a:ext cx="4914900" cy="3200400"/>
            <a:chOff x="106070400" y="107670600"/>
            <a:chExt cx="4914900" cy="3200400"/>
          </a:xfrm>
        </p:grpSpPr>
        <p:sp>
          <p:nvSpPr>
            <p:cNvPr id="9" name="Text Box 134"/>
            <p:cNvSpPr txBox="1">
              <a:spLocks noChangeArrowheads="1"/>
            </p:cNvSpPr>
            <p:nvPr/>
          </p:nvSpPr>
          <p:spPr bwMode="auto">
            <a:xfrm>
              <a:off x="107442000" y="110756700"/>
              <a:ext cx="114300" cy="114300"/>
            </a:xfrm>
            <a:prstGeom prst="rect">
              <a:avLst/>
            </a:prstGeom>
            <a:noFill/>
            <a:ln w="9525" algn="in">
              <a:noFill/>
              <a:miter lim="800000"/>
              <a:headEnd/>
              <a:tailEnd/>
            </a:ln>
          </p:spPr>
          <p:txBody>
            <a:bodyPr lIns="36576" tIns="36576" rIns="36576" bIns="36576"/>
            <a:lstStyle/>
            <a:p>
              <a:endParaRPr lang="en-US"/>
            </a:p>
          </p:txBody>
        </p:sp>
        <p:sp>
          <p:nvSpPr>
            <p:cNvPr id="10" name="Text Box 135"/>
            <p:cNvSpPr txBox="1">
              <a:spLocks noChangeArrowheads="1"/>
            </p:cNvSpPr>
            <p:nvPr/>
          </p:nvSpPr>
          <p:spPr bwMode="auto">
            <a:xfrm>
              <a:off x="106070400" y="107670600"/>
              <a:ext cx="3886200" cy="2400300"/>
            </a:xfrm>
            <a:prstGeom prst="rect">
              <a:avLst/>
            </a:prstGeom>
            <a:noFill/>
            <a:ln w="9525" algn="in">
              <a:noFill/>
              <a:miter lim="800000"/>
              <a:headEnd/>
              <a:tailEnd/>
            </a:ln>
          </p:spPr>
          <p:txBody>
            <a:bodyPr lIns="36576" tIns="36576" rIns="36576" bIns="36576"/>
            <a:lstStyle/>
            <a:p>
              <a:r>
                <a:rPr lang="en-US" dirty="0">
                  <a:solidFill>
                    <a:srgbClr val="000000"/>
                  </a:solidFill>
                  <a:latin typeface="Calibri" pitchFamily="34" charset="0"/>
                </a:rPr>
                <a:t>City/town,</a:t>
              </a:r>
            </a:p>
            <a:p>
              <a:r>
                <a:rPr lang="en-US" dirty="0">
                  <a:solidFill>
                    <a:srgbClr val="000000"/>
                  </a:solidFill>
                  <a:latin typeface="Calibri" pitchFamily="34" charset="0"/>
                </a:rPr>
                <a:t>County, or zip</a:t>
              </a:r>
            </a:p>
            <a:p>
              <a:endParaRPr lang="en-US" dirty="0">
                <a:solidFill>
                  <a:srgbClr val="000000"/>
                </a:solidFill>
                <a:latin typeface="Calibri" pitchFamily="34" charset="0"/>
              </a:endParaRPr>
            </a:p>
            <a:p>
              <a:r>
                <a:rPr lang="en-US" dirty="0">
                  <a:solidFill>
                    <a:srgbClr val="000000"/>
                  </a:solidFill>
                  <a:latin typeface="Calibri" pitchFamily="34" charset="0"/>
                </a:rPr>
                <a:t>State</a:t>
              </a:r>
            </a:p>
            <a:p>
              <a:r>
                <a:rPr lang="en-US" dirty="0">
                  <a:solidFill>
                    <a:srgbClr val="000000"/>
                  </a:solidFill>
                  <a:latin typeface="Calibri" pitchFamily="34" charset="0"/>
                </a:rPr>
                <a:t>			</a:t>
              </a:r>
            </a:p>
            <a:p>
              <a:endParaRPr lang="en-US" dirty="0"/>
            </a:p>
          </p:txBody>
        </p:sp>
        <p:grpSp>
          <p:nvGrpSpPr>
            <p:cNvPr id="5" name="Group 136"/>
            <p:cNvGrpSpPr>
              <a:grpSpLocks/>
            </p:cNvGrpSpPr>
            <p:nvPr/>
          </p:nvGrpSpPr>
          <p:grpSpPr bwMode="auto">
            <a:xfrm>
              <a:off x="107213400" y="107784900"/>
              <a:ext cx="3771900" cy="1485900"/>
              <a:chOff x="107213400" y="107784900"/>
              <a:chExt cx="3771900" cy="1485900"/>
            </a:xfrm>
          </p:grpSpPr>
          <p:sp>
            <p:nvSpPr>
              <p:cNvPr id="13" name="Text Box 138"/>
              <p:cNvSpPr txBox="1">
                <a:spLocks noChangeArrowheads="1"/>
              </p:cNvSpPr>
              <p:nvPr/>
            </p:nvSpPr>
            <p:spPr bwMode="auto">
              <a:xfrm>
                <a:off x="107556300" y="107784900"/>
                <a:ext cx="2857500" cy="471948"/>
              </a:xfrm>
              <a:prstGeom prst="rect">
                <a:avLst/>
              </a:prstGeom>
              <a:noFill/>
              <a:ln w="9525" algn="in">
                <a:solidFill>
                  <a:srgbClr val="000000"/>
                </a:solidFill>
                <a:miter lim="800000"/>
                <a:headEnd/>
                <a:tailEnd/>
              </a:ln>
            </p:spPr>
            <p:txBody>
              <a:bodyPr lIns="36576" tIns="36576" rIns="36576" bIns="36576"/>
              <a:lstStyle/>
              <a:p>
                <a:endParaRPr lang="en-US"/>
              </a:p>
            </p:txBody>
          </p:sp>
          <p:sp>
            <p:nvSpPr>
              <p:cNvPr id="14" name="Text Box 139"/>
              <p:cNvSpPr txBox="1">
                <a:spLocks noChangeArrowheads="1"/>
              </p:cNvSpPr>
              <p:nvPr/>
            </p:nvSpPr>
            <p:spPr bwMode="auto">
              <a:xfrm>
                <a:off x="107556300" y="108356400"/>
                <a:ext cx="2400300" cy="471948"/>
              </a:xfrm>
              <a:prstGeom prst="rect">
                <a:avLst/>
              </a:prstGeom>
              <a:noFill/>
              <a:ln w="9525" algn="in">
                <a:solidFill>
                  <a:srgbClr val="000000"/>
                </a:solidFill>
                <a:miter lim="800000"/>
                <a:headEnd/>
                <a:tailEnd/>
              </a:ln>
            </p:spPr>
            <p:txBody>
              <a:bodyPr lIns="36576" tIns="36576" rIns="36576" bIns="36576"/>
              <a:lstStyle/>
              <a:p>
                <a:pPr algn="ctr"/>
                <a:r>
                  <a:rPr lang="en-US" sz="2000">
                    <a:solidFill>
                      <a:srgbClr val="000000"/>
                    </a:solidFill>
                    <a:latin typeface="Calibri" pitchFamily="34" charset="0"/>
                  </a:rPr>
                  <a:t>- - select a state - -</a:t>
                </a:r>
                <a:endParaRPr lang="en-US"/>
              </a:p>
            </p:txBody>
          </p:sp>
          <p:sp>
            <p:nvSpPr>
              <p:cNvPr id="15" name="Text Box 140"/>
              <p:cNvSpPr txBox="1">
                <a:spLocks noChangeArrowheads="1"/>
              </p:cNvSpPr>
              <p:nvPr/>
            </p:nvSpPr>
            <p:spPr bwMode="auto">
              <a:xfrm>
                <a:off x="107213400" y="108927900"/>
                <a:ext cx="3314700" cy="342900"/>
              </a:xfrm>
              <a:prstGeom prst="rect">
                <a:avLst/>
              </a:prstGeom>
              <a:noFill/>
              <a:ln w="9525" algn="in">
                <a:noFill/>
                <a:miter lim="800000"/>
                <a:headEnd/>
                <a:tailEnd/>
              </a:ln>
            </p:spPr>
            <p:txBody>
              <a:bodyPr lIns="36576" tIns="36576" rIns="36576" bIns="36576"/>
              <a:lstStyle/>
              <a:p>
                <a:r>
                  <a:rPr lang="en-US" sz="2000" b="1" u="sng" dirty="0">
                    <a:solidFill>
                      <a:srgbClr val="0000FF"/>
                    </a:solidFill>
                    <a:latin typeface="Calibri" pitchFamily="34" charset="0"/>
                  </a:rPr>
                  <a:t>Or select a state using a map</a:t>
                </a:r>
                <a:endParaRPr lang="en-US" dirty="0"/>
              </a:p>
            </p:txBody>
          </p:sp>
          <p:sp>
            <p:nvSpPr>
              <p:cNvPr id="16" name="Rectangle 141"/>
              <p:cNvSpPr>
                <a:spLocks noChangeArrowheads="1"/>
              </p:cNvSpPr>
              <p:nvPr/>
            </p:nvSpPr>
            <p:spPr bwMode="auto">
              <a:xfrm>
                <a:off x="110070900" y="108356400"/>
                <a:ext cx="571500" cy="457200"/>
              </a:xfrm>
              <a:prstGeom prst="rect">
                <a:avLst/>
              </a:prstGeom>
              <a:solidFill>
                <a:srgbClr val="FF0000"/>
              </a:solidFill>
              <a:ln w="9525" algn="in">
                <a:solidFill>
                  <a:srgbClr val="000000"/>
                </a:solidFill>
                <a:miter lim="800000"/>
                <a:headEnd/>
                <a:tailEnd/>
              </a:ln>
            </p:spPr>
            <p:txBody>
              <a:bodyPr lIns="36576" tIns="36576" rIns="36576" bIns="36576"/>
              <a:lstStyle/>
              <a:p>
                <a:endParaRPr lang="en-US">
                  <a:latin typeface="Calibri" pitchFamily="34" charset="0"/>
                </a:endParaRPr>
              </a:p>
            </p:txBody>
          </p:sp>
          <p:sp>
            <p:nvSpPr>
              <p:cNvPr id="17" name="Text Box 142"/>
              <p:cNvSpPr txBox="1">
                <a:spLocks noChangeArrowheads="1"/>
              </p:cNvSpPr>
              <p:nvPr/>
            </p:nvSpPr>
            <p:spPr bwMode="auto">
              <a:xfrm>
                <a:off x="110070900" y="108356400"/>
                <a:ext cx="914400" cy="685800"/>
              </a:xfrm>
              <a:prstGeom prst="rect">
                <a:avLst/>
              </a:prstGeom>
              <a:noFill/>
              <a:ln w="9525" algn="in">
                <a:noFill/>
                <a:miter lim="800000"/>
                <a:headEnd/>
                <a:tailEnd/>
              </a:ln>
            </p:spPr>
            <p:txBody>
              <a:bodyPr lIns="36576" tIns="36576" rIns="36576" bIns="36576"/>
              <a:lstStyle/>
              <a:p>
                <a:r>
                  <a:rPr lang="en-US" sz="2400" b="1">
                    <a:solidFill>
                      <a:srgbClr val="FFFFFF"/>
                    </a:solidFill>
                    <a:latin typeface="Calibri" pitchFamily="34" charset="0"/>
                  </a:rPr>
                  <a:t>GO</a:t>
                </a:r>
                <a:endParaRPr lang="en-US"/>
              </a:p>
            </p:txBody>
          </p:sp>
        </p:grpSp>
      </p:grpSp>
      <p:sp>
        <p:nvSpPr>
          <p:cNvPr id="20" name="Title 2"/>
          <p:cNvSpPr txBox="1">
            <a:spLocks/>
          </p:cNvSpPr>
          <p:nvPr/>
        </p:nvSpPr>
        <p:spPr>
          <a:xfrm>
            <a:off x="533400" y="14478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365760" marR="0" lvl="0" indent="-256032"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0070C0"/>
              </a:solidFill>
              <a:effectLst>
                <a:outerShdw blurRad="31750" dist="25400" dir="5400000" algn="tl" rotWithShape="0">
                  <a:srgbClr val="000000">
                    <a:alpha val="25000"/>
                  </a:srgbClr>
                </a:outerShdw>
              </a:effectLst>
              <a:uLnTx/>
              <a:uFillTx/>
              <a:latin typeface="+mj-lt"/>
              <a:ea typeface="+mj-ea"/>
              <a:cs typeface="+mj-cs"/>
            </a:endParaRPr>
          </a:p>
        </p:txBody>
      </p:sp>
      <p:sp>
        <p:nvSpPr>
          <p:cNvPr id="24" name="TextBox 23"/>
          <p:cNvSpPr txBox="1"/>
          <p:nvPr/>
        </p:nvSpPr>
        <p:spPr>
          <a:xfrm>
            <a:off x="762000" y="1447800"/>
            <a:ext cx="7391400" cy="646331"/>
          </a:xfrm>
          <a:prstGeom prst="rect">
            <a:avLst/>
          </a:prstGeom>
          <a:noFill/>
        </p:spPr>
        <p:txBody>
          <a:bodyPr wrap="square" rtlCol="0">
            <a:spAutoFit/>
          </a:bodyPr>
          <a:lstStyle/>
          <a:p>
            <a:pPr algn="ctr"/>
            <a:r>
              <a:rPr lang="en-US" sz="3600" u="sng" dirty="0" smtClean="0">
                <a:solidFill>
                  <a:srgbClr val="0F049E"/>
                </a:solidFill>
                <a:hlinkClick r:id="rId3"/>
              </a:rPr>
              <a:t>http://www.census.gov/</a:t>
            </a:r>
            <a:endParaRPr lang="en-US" sz="3600" dirty="0"/>
          </a:p>
        </p:txBody>
      </p:sp>
    </p:spTree>
    <p:extLst>
      <p:ext uri="{BB962C8B-B14F-4D97-AF65-F5344CB8AC3E}">
        <p14:creationId xmlns:p14="http://schemas.microsoft.com/office/powerpoint/2010/main" val="404361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6324600"/>
          </a:xfrm>
        </p:spPr>
        <p:txBody>
          <a:bodyPr>
            <a:normAutofit fontScale="85000" lnSpcReduction="20000"/>
          </a:bodyPr>
          <a:lstStyle/>
          <a:p>
            <a:pPr marL="109728" indent="0" eaLnBrk="1" fontAlgn="auto" hangingPunct="1">
              <a:spcAft>
                <a:spcPts val="0"/>
              </a:spcAft>
              <a:buNone/>
              <a:defRPr/>
            </a:pPr>
            <a:r>
              <a:rPr lang="en-US" sz="2600" b="1" dirty="0" smtClean="0">
                <a:solidFill>
                  <a:schemeClr val="accent6">
                    <a:lumMod val="50000"/>
                  </a:schemeClr>
                </a:solidFill>
              </a:rPr>
              <a:t>   </a:t>
            </a:r>
            <a:endParaRPr lang="en-US" sz="2600" b="1" dirty="0">
              <a:solidFill>
                <a:schemeClr val="accent6">
                  <a:lumMod val="50000"/>
                </a:schemeClr>
              </a:solidFill>
            </a:endParaRPr>
          </a:p>
          <a:p>
            <a:pPr marL="0" lvl="0" indent="0" eaLnBrk="1" fontAlgn="auto" hangingPunct="1">
              <a:spcBef>
                <a:spcPts val="0"/>
              </a:spcBef>
              <a:spcAft>
                <a:spcPts val="0"/>
              </a:spcAft>
              <a:buClrTx/>
              <a:buSzTx/>
              <a:buNone/>
              <a:defRPr/>
            </a:pPr>
            <a:r>
              <a:rPr lang="en-US" sz="5200" b="1" dirty="0" smtClean="0">
                <a:solidFill>
                  <a:srgbClr val="F79646">
                    <a:lumMod val="75000"/>
                  </a:srgbClr>
                </a:solidFill>
              </a:rPr>
              <a:t>  </a:t>
            </a:r>
            <a:r>
              <a:rPr lang="en-US" sz="3300" b="1" dirty="0" smtClean="0">
                <a:solidFill>
                  <a:srgbClr val="C00000"/>
                </a:solidFill>
              </a:rPr>
              <a:t>American </a:t>
            </a:r>
            <a:r>
              <a:rPr lang="en-US" sz="3300" b="1" dirty="0" err="1">
                <a:solidFill>
                  <a:srgbClr val="C00000"/>
                </a:solidFill>
              </a:rPr>
              <a:t>FactFinder</a:t>
            </a:r>
            <a:endParaRPr lang="en-US" sz="4700" b="1" dirty="0">
              <a:solidFill>
                <a:srgbClr val="C00000"/>
              </a:solidFill>
            </a:endParaRPr>
          </a:p>
          <a:p>
            <a:pPr marL="109728" indent="0" eaLnBrk="1" fontAlgn="auto" hangingPunct="1">
              <a:spcAft>
                <a:spcPts val="0"/>
              </a:spcAft>
              <a:buNone/>
              <a:defRPr/>
            </a:pPr>
            <a:r>
              <a:rPr lang="en-US" sz="3400" b="1" dirty="0" smtClean="0"/>
              <a:t> </a:t>
            </a:r>
          </a:p>
          <a:p>
            <a:pPr marL="109728" indent="0" eaLnBrk="1" fontAlgn="auto" hangingPunct="1">
              <a:spcAft>
                <a:spcPts val="0"/>
              </a:spcAft>
              <a:buNone/>
              <a:defRPr/>
            </a:pPr>
            <a:endParaRPr lang="en-US" sz="3400" b="1" dirty="0"/>
          </a:p>
          <a:p>
            <a:pPr marL="109728" indent="0" eaLnBrk="1" fontAlgn="auto" hangingPunct="1">
              <a:spcAft>
                <a:spcPts val="0"/>
              </a:spcAft>
              <a:buNone/>
              <a:defRPr/>
            </a:pPr>
            <a:endParaRPr lang="en-US" sz="3400" b="1" dirty="0" smtClean="0"/>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endParaRPr lang="en-US" sz="3600" b="1" dirty="0">
              <a:solidFill>
                <a:schemeClr val="accent6">
                  <a:lumMod val="50000"/>
                </a:schemeClr>
              </a:solidFill>
            </a:endParaRPr>
          </a:p>
          <a:p>
            <a:pPr marL="109728" indent="0" eaLnBrk="1" fontAlgn="auto" hangingPunct="1">
              <a:spcAft>
                <a:spcPts val="0"/>
              </a:spcAft>
              <a:buNone/>
              <a:defRPr/>
            </a:pPr>
            <a:endParaRPr lang="en-US" sz="3600" b="1" dirty="0" smtClean="0">
              <a:solidFill>
                <a:schemeClr val="accent6">
                  <a:lumMod val="50000"/>
                </a:schemeClr>
              </a:solidFill>
            </a:endParaRPr>
          </a:p>
          <a:p>
            <a:pPr marL="109728" indent="0" eaLnBrk="1" fontAlgn="auto" hangingPunct="1">
              <a:spcAft>
                <a:spcPts val="0"/>
              </a:spcAft>
              <a:buNone/>
              <a:defRPr/>
            </a:pPr>
            <a:r>
              <a:rPr lang="en-US" sz="3600" b="1" dirty="0" smtClean="0">
                <a:solidFill>
                  <a:schemeClr val="accent6">
                    <a:lumMod val="50000"/>
                  </a:schemeClr>
                </a:solidFill>
              </a:rPr>
              <a:t>		</a:t>
            </a:r>
          </a:p>
          <a:p>
            <a:pPr marL="109728" indent="0" eaLnBrk="1" fontAlgn="auto" hangingPunct="1">
              <a:spcAft>
                <a:spcPts val="0"/>
              </a:spcAft>
              <a:buNone/>
              <a:defRPr/>
            </a:pPr>
            <a:r>
              <a:rPr lang="en-US" sz="3600" b="1" dirty="0">
                <a:solidFill>
                  <a:schemeClr val="accent6">
                    <a:lumMod val="50000"/>
                  </a:schemeClr>
                </a:solidFill>
              </a:rPr>
              <a:t>	</a:t>
            </a:r>
            <a:r>
              <a:rPr lang="en-US" sz="3600" b="1" dirty="0" smtClean="0">
                <a:solidFill>
                  <a:schemeClr val="accent6">
                    <a:lumMod val="50000"/>
                  </a:schemeClr>
                </a:solidFill>
              </a:rPr>
              <a:t>	</a:t>
            </a:r>
            <a:endParaRPr lang="en-US" sz="34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CRR- Identifying Risks</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grpSp>
        <p:nvGrpSpPr>
          <p:cNvPr id="4" name="Group 133"/>
          <p:cNvGrpSpPr>
            <a:grpSpLocks/>
          </p:cNvGrpSpPr>
          <p:nvPr/>
        </p:nvGrpSpPr>
        <p:grpSpPr bwMode="auto">
          <a:xfrm>
            <a:off x="198688" y="2171700"/>
            <a:ext cx="4086890" cy="2743200"/>
            <a:chOff x="106070400" y="107213400"/>
            <a:chExt cx="4686300" cy="3657600"/>
          </a:xfrm>
        </p:grpSpPr>
        <p:sp>
          <p:nvSpPr>
            <p:cNvPr id="9" name="Text Box 134"/>
            <p:cNvSpPr txBox="1">
              <a:spLocks noChangeArrowheads="1"/>
            </p:cNvSpPr>
            <p:nvPr/>
          </p:nvSpPr>
          <p:spPr bwMode="auto">
            <a:xfrm>
              <a:off x="107442000" y="110756700"/>
              <a:ext cx="114300" cy="114300"/>
            </a:xfrm>
            <a:prstGeom prst="rect">
              <a:avLst/>
            </a:prstGeom>
            <a:noFill/>
            <a:ln w="9525" algn="in">
              <a:noFill/>
              <a:miter lim="800000"/>
              <a:headEnd/>
              <a:tailEnd/>
            </a:ln>
          </p:spPr>
          <p:txBody>
            <a:bodyPr lIns="36576" tIns="36576" rIns="36576" bIns="36576"/>
            <a:lstStyle/>
            <a:p>
              <a:endParaRPr lang="en-US"/>
            </a:p>
          </p:txBody>
        </p:sp>
        <p:sp>
          <p:nvSpPr>
            <p:cNvPr id="10" name="Text Box 135"/>
            <p:cNvSpPr txBox="1">
              <a:spLocks noChangeArrowheads="1"/>
            </p:cNvSpPr>
            <p:nvPr/>
          </p:nvSpPr>
          <p:spPr bwMode="auto">
            <a:xfrm>
              <a:off x="106070400" y="107670600"/>
              <a:ext cx="3886200" cy="2400300"/>
            </a:xfrm>
            <a:prstGeom prst="rect">
              <a:avLst/>
            </a:prstGeom>
            <a:noFill/>
            <a:ln w="9525" algn="in">
              <a:noFill/>
              <a:miter lim="800000"/>
              <a:headEnd/>
              <a:tailEnd/>
            </a:ln>
          </p:spPr>
          <p:txBody>
            <a:bodyPr lIns="36576" tIns="36576" rIns="36576" bIns="36576"/>
            <a:lstStyle/>
            <a:p>
              <a:r>
                <a:rPr lang="en-US" sz="1600" dirty="0">
                  <a:solidFill>
                    <a:srgbClr val="000000"/>
                  </a:solidFill>
                  <a:latin typeface="Calibri" pitchFamily="34" charset="0"/>
                </a:rPr>
                <a:t>City/town,</a:t>
              </a:r>
            </a:p>
            <a:p>
              <a:r>
                <a:rPr lang="en-US" sz="1600" dirty="0">
                  <a:solidFill>
                    <a:srgbClr val="000000"/>
                  </a:solidFill>
                  <a:latin typeface="Calibri" pitchFamily="34" charset="0"/>
                </a:rPr>
                <a:t>County, or zip</a:t>
              </a:r>
            </a:p>
            <a:p>
              <a:endParaRPr lang="en-US" dirty="0">
                <a:solidFill>
                  <a:srgbClr val="000000"/>
                </a:solidFill>
                <a:latin typeface="Calibri" pitchFamily="34" charset="0"/>
              </a:endParaRPr>
            </a:p>
            <a:p>
              <a:r>
                <a:rPr lang="en-US" dirty="0">
                  <a:solidFill>
                    <a:srgbClr val="000000"/>
                  </a:solidFill>
                  <a:latin typeface="Calibri" pitchFamily="34" charset="0"/>
                </a:rPr>
                <a:t>			</a:t>
              </a:r>
            </a:p>
            <a:p>
              <a:endParaRPr lang="en-US" dirty="0"/>
            </a:p>
          </p:txBody>
        </p:sp>
        <p:grpSp>
          <p:nvGrpSpPr>
            <p:cNvPr id="8" name="Group 136"/>
            <p:cNvGrpSpPr>
              <a:grpSpLocks/>
            </p:cNvGrpSpPr>
            <p:nvPr/>
          </p:nvGrpSpPr>
          <p:grpSpPr bwMode="auto">
            <a:xfrm>
              <a:off x="106070400" y="107213400"/>
              <a:ext cx="4686300" cy="1614948"/>
              <a:chOff x="106070400" y="107213400"/>
              <a:chExt cx="4686300" cy="1614948"/>
            </a:xfrm>
          </p:grpSpPr>
          <p:sp>
            <p:nvSpPr>
              <p:cNvPr id="12" name="Text Box 137"/>
              <p:cNvSpPr txBox="1">
                <a:spLocks noChangeArrowheads="1"/>
              </p:cNvSpPr>
              <p:nvPr/>
            </p:nvSpPr>
            <p:spPr bwMode="auto">
              <a:xfrm>
                <a:off x="106070400" y="107213400"/>
                <a:ext cx="4686300" cy="457200"/>
              </a:xfrm>
              <a:prstGeom prst="rect">
                <a:avLst/>
              </a:prstGeom>
              <a:noFill/>
              <a:ln w="9525" algn="in">
                <a:noFill/>
                <a:miter lim="800000"/>
                <a:headEnd/>
                <a:tailEnd/>
              </a:ln>
            </p:spPr>
            <p:txBody>
              <a:bodyPr lIns="36576" tIns="36576" rIns="36576" bIns="36576"/>
              <a:lstStyle/>
              <a:p>
                <a:r>
                  <a:rPr lang="en-US" sz="2400" dirty="0" smtClean="0">
                    <a:solidFill>
                      <a:srgbClr val="000000"/>
                    </a:solidFill>
                    <a:latin typeface="Calibri" pitchFamily="34" charset="0"/>
                  </a:rPr>
                  <a:t> Get </a:t>
                </a:r>
                <a:r>
                  <a:rPr lang="en-US" sz="2400" dirty="0">
                    <a:solidFill>
                      <a:srgbClr val="000000"/>
                    </a:solidFill>
                    <a:latin typeface="Calibri" pitchFamily="34" charset="0"/>
                  </a:rPr>
                  <a:t>a </a:t>
                </a:r>
                <a:r>
                  <a:rPr lang="en-US" sz="2400" b="1" dirty="0">
                    <a:solidFill>
                      <a:srgbClr val="000000"/>
                    </a:solidFill>
                    <a:latin typeface="Calibri" pitchFamily="34" charset="0"/>
                  </a:rPr>
                  <a:t>Fact Sheet </a:t>
                </a:r>
                <a:r>
                  <a:rPr lang="en-US" sz="2400" dirty="0">
                    <a:solidFill>
                      <a:srgbClr val="000000"/>
                    </a:solidFill>
                    <a:latin typeface="Calibri" pitchFamily="34" charset="0"/>
                  </a:rPr>
                  <a:t>for </a:t>
                </a:r>
                <a:r>
                  <a:rPr lang="en-US" sz="2400" dirty="0" smtClean="0">
                    <a:solidFill>
                      <a:srgbClr val="000000"/>
                    </a:solidFill>
                    <a:latin typeface="Calibri" pitchFamily="34" charset="0"/>
                  </a:rPr>
                  <a:t>your</a:t>
                </a:r>
                <a:endParaRPr lang="en-US" sz="1200" dirty="0"/>
              </a:p>
            </p:txBody>
          </p:sp>
          <p:sp>
            <p:nvSpPr>
              <p:cNvPr id="13" name="Text Box 138"/>
              <p:cNvSpPr txBox="1">
                <a:spLocks noChangeArrowheads="1"/>
              </p:cNvSpPr>
              <p:nvPr/>
            </p:nvSpPr>
            <p:spPr bwMode="auto">
              <a:xfrm>
                <a:off x="107556300" y="107784900"/>
                <a:ext cx="2183892" cy="471948"/>
              </a:xfrm>
              <a:prstGeom prst="rect">
                <a:avLst/>
              </a:prstGeom>
              <a:noFill/>
              <a:ln w="9525" algn="in">
                <a:solidFill>
                  <a:srgbClr val="000000"/>
                </a:solidFill>
                <a:miter lim="800000"/>
                <a:headEnd/>
                <a:tailEnd/>
              </a:ln>
            </p:spPr>
            <p:txBody>
              <a:bodyPr lIns="36576" tIns="36576" rIns="36576" bIns="36576"/>
              <a:lstStyle/>
              <a:p>
                <a:endParaRPr lang="en-US"/>
              </a:p>
            </p:txBody>
          </p:sp>
          <p:sp>
            <p:nvSpPr>
              <p:cNvPr id="14" name="Text Box 139"/>
              <p:cNvSpPr txBox="1">
                <a:spLocks noChangeArrowheads="1"/>
              </p:cNvSpPr>
              <p:nvPr/>
            </p:nvSpPr>
            <p:spPr bwMode="auto">
              <a:xfrm>
                <a:off x="107556300" y="108356400"/>
                <a:ext cx="2183892" cy="471948"/>
              </a:xfrm>
              <a:prstGeom prst="rect">
                <a:avLst/>
              </a:prstGeom>
              <a:noFill/>
              <a:ln w="9525" algn="in">
                <a:solidFill>
                  <a:srgbClr val="000000"/>
                </a:solidFill>
                <a:miter lim="800000"/>
                <a:headEnd/>
                <a:tailEnd/>
              </a:ln>
            </p:spPr>
            <p:txBody>
              <a:bodyPr lIns="36576" tIns="36576" rIns="36576" bIns="36576"/>
              <a:lstStyle/>
              <a:p>
                <a:pPr algn="ctr"/>
                <a:r>
                  <a:rPr lang="en-US" sz="1400" dirty="0">
                    <a:solidFill>
                      <a:srgbClr val="000000"/>
                    </a:solidFill>
                    <a:latin typeface="Calibri" pitchFamily="34" charset="0"/>
                  </a:rPr>
                  <a:t>- - select a state - -</a:t>
                </a:r>
                <a:endParaRPr lang="en-US" sz="1200" dirty="0"/>
              </a:p>
            </p:txBody>
          </p:sp>
          <p:sp>
            <p:nvSpPr>
              <p:cNvPr id="16" name="Rectangle 141"/>
              <p:cNvSpPr>
                <a:spLocks noChangeArrowheads="1"/>
              </p:cNvSpPr>
              <p:nvPr/>
            </p:nvSpPr>
            <p:spPr bwMode="auto">
              <a:xfrm>
                <a:off x="109810687" y="108371148"/>
                <a:ext cx="571500" cy="457200"/>
              </a:xfrm>
              <a:prstGeom prst="rect">
                <a:avLst/>
              </a:prstGeom>
              <a:solidFill>
                <a:srgbClr val="FF0000"/>
              </a:solidFill>
              <a:ln w="9525" algn="in">
                <a:solidFill>
                  <a:srgbClr val="000000"/>
                </a:solidFill>
                <a:miter lim="800000"/>
                <a:headEnd/>
                <a:tailEnd/>
              </a:ln>
            </p:spPr>
            <p:txBody>
              <a:bodyPr lIns="36576" tIns="36576" rIns="36576" bIns="36576"/>
              <a:lstStyle/>
              <a:p>
                <a:endParaRPr lang="en-US">
                  <a:latin typeface="Calibri" pitchFamily="34" charset="0"/>
                </a:endParaRPr>
              </a:p>
            </p:txBody>
          </p:sp>
          <p:sp>
            <p:nvSpPr>
              <p:cNvPr id="17" name="Text Box 142"/>
              <p:cNvSpPr txBox="1">
                <a:spLocks noChangeArrowheads="1"/>
              </p:cNvSpPr>
              <p:nvPr/>
            </p:nvSpPr>
            <p:spPr bwMode="auto">
              <a:xfrm>
                <a:off x="109810687" y="108343872"/>
                <a:ext cx="685813" cy="471948"/>
              </a:xfrm>
              <a:prstGeom prst="rect">
                <a:avLst/>
              </a:prstGeom>
              <a:noFill/>
              <a:ln w="9525" algn="in">
                <a:noFill/>
                <a:miter lim="800000"/>
                <a:headEnd/>
                <a:tailEnd/>
              </a:ln>
            </p:spPr>
            <p:txBody>
              <a:bodyPr lIns="36576" tIns="36576" rIns="36576" bIns="36576"/>
              <a:lstStyle/>
              <a:p>
                <a:r>
                  <a:rPr lang="en-US" sz="2400" b="1" dirty="0">
                    <a:solidFill>
                      <a:srgbClr val="FFFFFF"/>
                    </a:solidFill>
                    <a:latin typeface="Calibri" pitchFamily="34" charset="0"/>
                  </a:rPr>
                  <a:t>GO</a:t>
                </a:r>
                <a:endParaRPr lang="en-US" dirty="0"/>
              </a:p>
            </p:txBody>
          </p:sp>
        </p:grpSp>
      </p:grpSp>
      <p:cxnSp>
        <p:nvCxnSpPr>
          <p:cNvPr id="5" name="Straight Connector 4"/>
          <p:cNvCxnSpPr/>
          <p:nvPr/>
        </p:nvCxnSpPr>
        <p:spPr>
          <a:xfrm flipH="1">
            <a:off x="3886200" y="914400"/>
            <a:ext cx="1734222" cy="2743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95800" y="2819400"/>
            <a:ext cx="4419600" cy="2400657"/>
          </a:xfrm>
          <a:prstGeom prst="rect">
            <a:avLst/>
          </a:prstGeom>
          <a:noFill/>
        </p:spPr>
        <p:txBody>
          <a:bodyPr wrap="square" rtlCol="0">
            <a:spAutoFit/>
          </a:bodyPr>
          <a:lstStyle/>
          <a:p>
            <a:r>
              <a:rPr lang="en-US" sz="2000" b="1" dirty="0" smtClean="0">
                <a:latin typeface="+mn-lt"/>
              </a:rPr>
              <a:t>Compare Your Station’s Risk </a:t>
            </a:r>
            <a:r>
              <a:rPr lang="en-US" sz="2000" b="1" dirty="0">
                <a:latin typeface="+mn-lt"/>
              </a:rPr>
              <a:t>F</a:t>
            </a:r>
            <a:r>
              <a:rPr lang="en-US" sz="2000" b="1" dirty="0" smtClean="0">
                <a:latin typeface="+mn-lt"/>
              </a:rPr>
              <a:t>actors with Dept./City Averages</a:t>
            </a:r>
          </a:p>
          <a:p>
            <a:endParaRPr lang="en-US" sz="2000" b="1" dirty="0" smtClean="0">
              <a:latin typeface="+mn-lt"/>
            </a:endParaRPr>
          </a:p>
          <a:p>
            <a:pPr>
              <a:spcAft>
                <a:spcPts val="400"/>
              </a:spcAft>
            </a:pPr>
            <a:r>
              <a:rPr lang="en-US" sz="2000" b="1" dirty="0" smtClean="0">
                <a:latin typeface="+mn-lt"/>
              </a:rPr>
              <a:t>		</a:t>
            </a:r>
            <a:r>
              <a:rPr lang="en-US" sz="2000" b="1" u="sng" dirty="0" smtClean="0">
                <a:solidFill>
                  <a:srgbClr val="C00000"/>
                </a:solidFill>
                <a:latin typeface="+mn-lt"/>
              </a:rPr>
              <a:t>Station</a:t>
            </a:r>
            <a:r>
              <a:rPr lang="en-US" sz="2000" b="1" dirty="0" smtClean="0">
                <a:latin typeface="+mn-lt"/>
              </a:rPr>
              <a:t>	</a:t>
            </a:r>
            <a:r>
              <a:rPr lang="en-US" sz="2000" b="1" u="sng" dirty="0" smtClean="0">
                <a:latin typeface="+mn-lt"/>
              </a:rPr>
              <a:t>City</a:t>
            </a:r>
          </a:p>
          <a:p>
            <a:pPr>
              <a:spcAft>
                <a:spcPts val="400"/>
              </a:spcAft>
            </a:pPr>
            <a:r>
              <a:rPr lang="en-US" sz="2000" b="1" dirty="0" smtClean="0">
                <a:latin typeface="+mn-lt"/>
              </a:rPr>
              <a:t>Poverty		21.3%	14.3%</a:t>
            </a:r>
          </a:p>
          <a:p>
            <a:pPr>
              <a:spcAft>
                <a:spcPts val="400"/>
              </a:spcAft>
            </a:pPr>
            <a:r>
              <a:rPr lang="en-US" sz="2000" b="1" dirty="0" smtClean="0">
                <a:latin typeface="+mn-lt"/>
              </a:rPr>
              <a:t>HS Education	63% 	80%</a:t>
            </a:r>
          </a:p>
          <a:p>
            <a:pPr>
              <a:spcAft>
                <a:spcPts val="400"/>
              </a:spcAft>
            </a:pPr>
            <a:r>
              <a:rPr lang="en-US" sz="2000" b="1" dirty="0" smtClean="0">
                <a:latin typeface="+mn-lt"/>
              </a:rPr>
              <a:t>Disabilities  	32%	20%	</a:t>
            </a:r>
            <a:endParaRPr lang="en-US" sz="2000" b="1" dirty="0">
              <a:latin typeface="+mn-lt"/>
            </a:endParaRPr>
          </a:p>
        </p:txBody>
      </p:sp>
      <p:sp>
        <p:nvSpPr>
          <p:cNvPr id="21" name="Down Arrow 20"/>
          <p:cNvSpPr/>
          <p:nvPr/>
        </p:nvSpPr>
        <p:spPr>
          <a:xfrm rot="16200000">
            <a:off x="1761464" y="2581938"/>
            <a:ext cx="957309" cy="3413434"/>
          </a:xfrm>
          <a:prstGeom prst="downArrow">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3" name="TextBox 22"/>
          <p:cNvSpPr txBox="1"/>
          <p:nvPr/>
        </p:nvSpPr>
        <p:spPr>
          <a:xfrm>
            <a:off x="609600" y="4114800"/>
            <a:ext cx="3048000" cy="400110"/>
          </a:xfrm>
          <a:prstGeom prst="rect">
            <a:avLst/>
          </a:prstGeom>
          <a:noFill/>
        </p:spPr>
        <p:txBody>
          <a:bodyPr wrap="square" rtlCol="0">
            <a:spAutoFit/>
          </a:bodyPr>
          <a:lstStyle/>
          <a:p>
            <a:r>
              <a:rPr lang="en-US" sz="2000" b="1" dirty="0" smtClean="0">
                <a:solidFill>
                  <a:srgbClr val="C00000"/>
                </a:solidFill>
                <a:latin typeface="+mn-lt"/>
              </a:rPr>
              <a:t>Fewer adults with HS </a:t>
            </a:r>
            <a:r>
              <a:rPr lang="en-US" sz="2000" b="1" dirty="0" err="1" smtClean="0">
                <a:solidFill>
                  <a:srgbClr val="C00000"/>
                </a:solidFill>
                <a:latin typeface="+mn-lt"/>
              </a:rPr>
              <a:t>Educ</a:t>
            </a:r>
            <a:endParaRPr lang="en-US" sz="2000" b="1" dirty="0">
              <a:solidFill>
                <a:srgbClr val="C00000"/>
              </a:solidFill>
              <a:latin typeface="+mn-lt"/>
            </a:endParaRPr>
          </a:p>
        </p:txBody>
      </p:sp>
      <p:sp>
        <p:nvSpPr>
          <p:cNvPr id="25" name="Down Arrow 24"/>
          <p:cNvSpPr/>
          <p:nvPr/>
        </p:nvSpPr>
        <p:spPr>
          <a:xfrm rot="13119267">
            <a:off x="3429634" y="5124899"/>
            <a:ext cx="1380424" cy="1462135"/>
          </a:xfrm>
          <a:prstGeom prst="downArrow">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TextBox 25"/>
          <p:cNvSpPr txBox="1"/>
          <p:nvPr/>
        </p:nvSpPr>
        <p:spPr>
          <a:xfrm rot="18530115">
            <a:off x="3444647" y="5478020"/>
            <a:ext cx="1266146" cy="646331"/>
          </a:xfrm>
          <a:prstGeom prst="rect">
            <a:avLst/>
          </a:prstGeom>
          <a:noFill/>
        </p:spPr>
        <p:txBody>
          <a:bodyPr wrap="square" rtlCol="0">
            <a:spAutoFit/>
          </a:bodyPr>
          <a:lstStyle/>
          <a:p>
            <a:r>
              <a:rPr lang="en-US" b="1" dirty="0" smtClean="0">
                <a:solidFill>
                  <a:srgbClr val="C00000"/>
                </a:solidFill>
                <a:latin typeface="+mn-lt"/>
              </a:rPr>
              <a:t> more disabilities</a:t>
            </a:r>
            <a:endParaRPr lang="en-US" b="1" dirty="0">
              <a:solidFill>
                <a:srgbClr val="C00000"/>
              </a:solidFill>
              <a:latin typeface="+mn-lt"/>
            </a:endParaRPr>
          </a:p>
        </p:txBody>
      </p:sp>
      <p:sp>
        <p:nvSpPr>
          <p:cNvPr id="22" name="Down Arrow 21"/>
          <p:cNvSpPr/>
          <p:nvPr/>
        </p:nvSpPr>
        <p:spPr>
          <a:xfrm rot="2301336">
            <a:off x="6220213" y="337175"/>
            <a:ext cx="957309" cy="2452440"/>
          </a:xfrm>
          <a:prstGeom prst="downArrow">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7" name="TextBox 26"/>
          <p:cNvSpPr txBox="1"/>
          <p:nvPr/>
        </p:nvSpPr>
        <p:spPr>
          <a:xfrm rot="18551484">
            <a:off x="5657904" y="1360299"/>
            <a:ext cx="1915959" cy="369332"/>
          </a:xfrm>
          <a:prstGeom prst="rect">
            <a:avLst/>
          </a:prstGeom>
          <a:noFill/>
        </p:spPr>
        <p:txBody>
          <a:bodyPr wrap="square" rtlCol="0">
            <a:spAutoFit/>
          </a:bodyPr>
          <a:lstStyle/>
          <a:p>
            <a:r>
              <a:rPr lang="en-US" dirty="0" smtClean="0">
                <a:solidFill>
                  <a:srgbClr val="C00000"/>
                </a:solidFill>
              </a:rPr>
              <a:t>More poverty</a:t>
            </a:r>
            <a:endParaRPr lang="en-US" dirty="0">
              <a:solidFill>
                <a:srgbClr val="C00000"/>
              </a:solidFill>
            </a:endParaRPr>
          </a:p>
        </p:txBody>
      </p:sp>
    </p:spTree>
    <p:extLst>
      <p:ext uri="{BB962C8B-B14F-4D97-AF65-F5344CB8AC3E}">
        <p14:creationId xmlns:p14="http://schemas.microsoft.com/office/powerpoint/2010/main" val="907028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686800" cy="7315200"/>
          </a:xfrm>
        </p:spPr>
        <p:txBody>
          <a:bodyPr>
            <a:normAutofit lnSpcReduction="10000"/>
          </a:bodyPr>
          <a:lstStyle/>
          <a:p>
            <a:pPr marL="109728" indent="0" eaLnBrk="1" fontAlgn="auto" hangingPunct="1">
              <a:spcAft>
                <a:spcPts val="0"/>
              </a:spcAft>
              <a:buNone/>
              <a:defRPr/>
            </a:pPr>
            <a:r>
              <a:rPr lang="en-US" sz="3400" b="1" dirty="0" smtClean="0">
                <a:solidFill>
                  <a:srgbClr val="FF0000"/>
                </a:solidFill>
              </a:rPr>
              <a:t>Other sources of Info/Data:</a:t>
            </a:r>
          </a:p>
          <a:p>
            <a:pPr marL="109728" indent="0" eaLnBrk="1" fontAlgn="auto" hangingPunct="1">
              <a:spcAft>
                <a:spcPts val="0"/>
              </a:spcAft>
              <a:buNone/>
              <a:defRPr/>
            </a:pPr>
            <a:endParaRPr lang="en-US" sz="1200" b="1" dirty="0" smtClean="0"/>
          </a:p>
          <a:p>
            <a:pPr marL="109728" indent="0" eaLnBrk="1" fontAlgn="auto" hangingPunct="1">
              <a:spcAft>
                <a:spcPts val="0"/>
              </a:spcAft>
              <a:buNone/>
              <a:defRPr/>
            </a:pPr>
            <a:r>
              <a:rPr lang="en-US" sz="2800" b="1" dirty="0" smtClean="0"/>
              <a:t>Community Planning – </a:t>
            </a:r>
            <a:r>
              <a:rPr lang="en-US" sz="2800" dirty="0" smtClean="0"/>
              <a:t>predictions for population, business, industry, annexation  for growth or decline</a:t>
            </a:r>
          </a:p>
          <a:p>
            <a:pPr marL="109728" indent="0" eaLnBrk="1" fontAlgn="auto" hangingPunct="1">
              <a:spcAft>
                <a:spcPts val="0"/>
              </a:spcAft>
              <a:buNone/>
              <a:defRPr/>
            </a:pPr>
            <a:endParaRPr lang="en-US" sz="2800" b="1" dirty="0"/>
          </a:p>
          <a:p>
            <a:pPr marL="109728" indent="0" eaLnBrk="1" fontAlgn="auto" hangingPunct="1">
              <a:spcAft>
                <a:spcPts val="0"/>
              </a:spcAft>
              <a:buNone/>
              <a:defRPr/>
            </a:pPr>
            <a:r>
              <a:rPr lang="en-US" sz="2800" b="1" dirty="0" smtClean="0"/>
              <a:t>Community Development – </a:t>
            </a:r>
            <a:r>
              <a:rPr lang="en-US" sz="2800" dirty="0" smtClean="0"/>
              <a:t>not for profit or government agencies providing programs &amp; services to assist residents</a:t>
            </a:r>
          </a:p>
          <a:p>
            <a:pPr marL="109728" indent="0" eaLnBrk="1" fontAlgn="auto" hangingPunct="1">
              <a:spcAft>
                <a:spcPts val="0"/>
              </a:spcAft>
              <a:buNone/>
              <a:defRPr/>
            </a:pPr>
            <a:endParaRPr lang="en-US" sz="2800" b="1" dirty="0"/>
          </a:p>
          <a:p>
            <a:pPr marL="109728" indent="0" eaLnBrk="1" fontAlgn="auto" hangingPunct="1">
              <a:spcAft>
                <a:spcPts val="0"/>
              </a:spcAft>
              <a:buNone/>
              <a:defRPr/>
            </a:pPr>
            <a:r>
              <a:rPr lang="en-US" sz="2800" b="1" dirty="0" smtClean="0"/>
              <a:t>Other Municipal Sources – </a:t>
            </a:r>
            <a:r>
              <a:rPr lang="en-US" sz="2800" dirty="0" smtClean="0"/>
              <a:t>Housing office/bureau, public health, social services, neighborhood centers, parks and recreation </a:t>
            </a:r>
            <a:r>
              <a:rPr lang="en-US" sz="2800" dirty="0" err="1" smtClean="0"/>
              <a:t>depts</a:t>
            </a:r>
            <a:r>
              <a:rPr lang="en-US" sz="2800" dirty="0" smtClean="0"/>
              <a:t>, </a:t>
            </a:r>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2600" b="1" dirty="0" smtClean="0"/>
          </a:p>
          <a:p>
            <a:pPr marL="365760" indent="-256032" eaLnBrk="1" fontAlgn="auto" hangingPunct="1">
              <a:spcAft>
                <a:spcPts val="0"/>
              </a:spcAft>
              <a:buFont typeface="Wingdings 3"/>
              <a:buNone/>
              <a:defRPr/>
            </a:pPr>
            <a:endParaRPr lang="en-US" sz="1000" b="1" dirty="0" smtClean="0"/>
          </a:p>
          <a:p>
            <a:pPr marL="365760" indent="-256032" eaLnBrk="1" fontAlgn="auto" hangingPunct="1">
              <a:spcAft>
                <a:spcPts val="0"/>
              </a:spcAft>
              <a:buFont typeface="Wingdings 3"/>
              <a:buChar char=""/>
              <a:defRPr/>
            </a:pPr>
            <a:endParaRPr lang="en-US" b="1" dirty="0" smtClean="0"/>
          </a:p>
          <a:p>
            <a:pPr marL="365760" indent="-256032" eaLnBrk="1" fontAlgn="auto" hangingPunct="1">
              <a:spcAft>
                <a:spcPts val="0"/>
              </a:spcAft>
              <a:buFont typeface="Wingdings 3"/>
              <a:buNone/>
              <a:defRPr/>
            </a:pPr>
            <a:r>
              <a:rPr lang="en-US" b="1" dirty="0" smtClean="0"/>
              <a:t>	</a:t>
            </a:r>
          </a:p>
          <a:p>
            <a:pPr marL="365760" indent="-256032" eaLnBrk="1" fontAlgn="auto" hangingPunct="1">
              <a:spcAft>
                <a:spcPts val="0"/>
              </a:spcAft>
              <a:buFont typeface="Wingdings 3"/>
              <a:buNone/>
              <a:defRPr/>
            </a:pPr>
            <a:endParaRPr lang="en-US" sz="1000" b="1"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CRR – Identifying Risks</a:t>
            </a:r>
            <a:endParaRPr lang="en-US" dirty="0"/>
          </a:p>
        </p:txBody>
      </p:sp>
      <p:pic>
        <p:nvPicPr>
          <p:cNvPr id="6"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3203630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buNone/>
            </a:pPr>
            <a:r>
              <a:rPr lang="en-US" sz="3200" b="1" u="sng" dirty="0" smtClean="0">
                <a:solidFill>
                  <a:srgbClr val="0070C0"/>
                </a:solidFill>
              </a:rPr>
              <a:t>Prioritizing Risk</a:t>
            </a:r>
          </a:p>
          <a:p>
            <a:pPr eaLnBrk="1" hangingPunct="1">
              <a:buFont typeface="Wingdings 3" pitchFamily="18" charset="2"/>
              <a:buNone/>
            </a:pPr>
            <a:r>
              <a:rPr lang="en-US" b="1" dirty="0" smtClean="0"/>
              <a:t>	</a:t>
            </a:r>
          </a:p>
          <a:p>
            <a:pPr marL="623887" indent="-514350" eaLnBrk="1" hangingPunct="1">
              <a:spcBef>
                <a:spcPts val="1200"/>
              </a:spcBef>
              <a:spcAft>
                <a:spcPts val="1200"/>
              </a:spcAft>
            </a:pPr>
            <a:r>
              <a:rPr lang="en-US" b="1" dirty="0" smtClean="0"/>
              <a:t>Think about the probability of an event occurring and its potential consequence/impact </a:t>
            </a:r>
          </a:p>
          <a:p>
            <a:pPr marL="623887" indent="-514350" eaLnBrk="1" hangingPunct="1">
              <a:spcBef>
                <a:spcPts val="1200"/>
              </a:spcBef>
              <a:spcAft>
                <a:spcPts val="1200"/>
              </a:spcAft>
            </a:pPr>
            <a:r>
              <a:rPr lang="en-US" b="1" dirty="0" smtClean="0"/>
              <a:t>Solicit input from firefighters, inspectors, investigators, community partners</a:t>
            </a:r>
          </a:p>
          <a:p>
            <a:pPr marL="623887" indent="-514350" eaLnBrk="1" hangingPunct="1">
              <a:spcBef>
                <a:spcPts val="1200"/>
              </a:spcBef>
              <a:spcAft>
                <a:spcPts val="1200"/>
              </a:spcAft>
            </a:pPr>
            <a:r>
              <a:rPr lang="en-US" b="1" dirty="0" smtClean="0"/>
              <a:t>Consider assigning weights and probabilities to come up with a scoring method for prioritizing risks  </a:t>
            </a:r>
          </a:p>
          <a:p>
            <a:pPr eaLnBrk="1" hangingPunct="1">
              <a:buFont typeface="Wingdings 3" pitchFamily="18" charset="2"/>
              <a:buNone/>
            </a:pPr>
            <a:endParaRPr lang="en-US" dirty="0" smtClean="0"/>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CRR – Identifying &amp; Prioritizing Risks</a:t>
            </a:r>
            <a:endParaRPr lang="en-US" dirty="0"/>
          </a:p>
        </p:txBody>
      </p:sp>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09158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1395786"/>
            <a:ext cx="8305800" cy="5462214"/>
          </a:xfrm>
        </p:spPr>
        <p:txBody>
          <a:bodyPr/>
          <a:lstStyle/>
          <a:p>
            <a:pPr>
              <a:buNone/>
            </a:pPr>
            <a:r>
              <a:rPr lang="en-US" sz="3200" b="1" dirty="0" smtClean="0"/>
              <a:t>“The more we know about which groups are at greatest risk and under what circumstances, the more effective we can be at targeting resources and developing the means to mitigate these risks.”</a:t>
            </a:r>
          </a:p>
          <a:p>
            <a:pPr>
              <a:buNone/>
            </a:pPr>
            <a:r>
              <a:rPr lang="en-US" sz="2000" b="1" dirty="0" smtClean="0"/>
              <a:t>				U.S. Unintentional Fire Death Rates by State</a:t>
            </a:r>
            <a:br>
              <a:rPr lang="en-US" sz="2000" b="1" dirty="0" smtClean="0"/>
            </a:br>
            <a:r>
              <a:rPr lang="en-US" sz="2000" b="1" dirty="0" smtClean="0"/>
              <a:t>					</a:t>
            </a:r>
            <a:r>
              <a:rPr lang="en-US" sz="2000" dirty="0" smtClean="0"/>
              <a:t>John R. Hall, Jr., May 2010.</a:t>
            </a:r>
            <a:br>
              <a:rPr lang="en-US" sz="2000" dirty="0" smtClean="0"/>
            </a:br>
            <a:endParaRPr lang="en-US" sz="2000" dirty="0" smtClean="0"/>
          </a:p>
          <a:p>
            <a:endParaRPr lang="en-US" sz="3200" dirty="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Risks</a:t>
            </a:r>
            <a:endParaRPr lang="en-US" sz="32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1636100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228600" y="1143000"/>
            <a:ext cx="8534400" cy="4525962"/>
          </a:xfrm>
        </p:spPr>
        <p:txBody>
          <a:bodyPr/>
          <a:lstStyle/>
          <a:p>
            <a:pPr marL="109537" indent="0" algn="ctr">
              <a:spcBef>
                <a:spcPts val="600"/>
              </a:spcBef>
              <a:spcAft>
                <a:spcPts val="1800"/>
              </a:spcAft>
              <a:buNone/>
            </a:pPr>
            <a:endParaRPr lang="en-US" sz="3600" b="1" dirty="0" smtClean="0">
              <a:solidFill>
                <a:schemeClr val="tx1">
                  <a:lumMod val="65000"/>
                  <a:lumOff val="35000"/>
                </a:schemeClr>
              </a:solidFill>
            </a:endParaRPr>
          </a:p>
          <a:p>
            <a:pPr marL="109537" indent="0" algn="ctr">
              <a:spcBef>
                <a:spcPts val="600"/>
              </a:spcBef>
              <a:spcAft>
                <a:spcPts val="1800"/>
              </a:spcAft>
              <a:buNone/>
            </a:pPr>
            <a:r>
              <a:rPr lang="en-US" sz="6000" b="1" dirty="0" smtClean="0"/>
              <a:t>IV.  Prevention/Mitigation</a:t>
            </a:r>
          </a:p>
          <a:p>
            <a:pPr marL="109537" indent="0" algn="ctr">
              <a:spcBef>
                <a:spcPts val="600"/>
              </a:spcBef>
              <a:spcAft>
                <a:spcPts val="1800"/>
              </a:spcAft>
              <a:buNone/>
            </a:pPr>
            <a:r>
              <a:rPr lang="en-US" sz="6000" b="1" dirty="0" smtClean="0"/>
              <a:t>Strategies</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Community Risk Reduction</a:t>
            </a:r>
            <a:endParaRPr lang="en-US" sz="3200" dirty="0">
              <a:solidFill>
                <a:srgbClr val="FF0000"/>
              </a:solidFill>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0" y="1219200"/>
            <a:ext cx="9144000" cy="4525962"/>
          </a:xfrm>
        </p:spPr>
        <p:txBody>
          <a:bodyPr/>
          <a:lstStyle/>
          <a:p>
            <a:pPr marL="109537" indent="0">
              <a:spcBef>
                <a:spcPts val="600"/>
              </a:spcBef>
              <a:spcAft>
                <a:spcPts val="1800"/>
              </a:spcAft>
              <a:buNone/>
            </a:pPr>
            <a:r>
              <a:rPr lang="en-US" sz="3600" b="1" dirty="0" smtClean="0">
                <a:solidFill>
                  <a:srgbClr val="FF0000"/>
                </a:solidFill>
              </a:rPr>
              <a:t>  5 Types of Prevention Strategies </a:t>
            </a:r>
            <a:r>
              <a:rPr lang="en-US" sz="3600" b="1" i="1" dirty="0" smtClean="0">
                <a:solidFill>
                  <a:srgbClr val="FF0000"/>
                </a:solidFill>
              </a:rPr>
              <a:t>(“the 5 E’s”)</a:t>
            </a:r>
          </a:p>
          <a:p>
            <a:pPr marL="109537" indent="0">
              <a:spcBef>
                <a:spcPts val="300"/>
              </a:spcBef>
              <a:spcAft>
                <a:spcPts val="300"/>
              </a:spcAft>
              <a:buNone/>
            </a:pPr>
            <a:r>
              <a:rPr lang="en-US" sz="2800" b="1" dirty="0" smtClean="0"/>
              <a:t>	</a:t>
            </a:r>
            <a:r>
              <a:rPr lang="en-US" sz="4800" b="1" dirty="0" smtClean="0"/>
              <a:t>E</a:t>
            </a:r>
            <a:r>
              <a:rPr lang="en-US" sz="3600" b="1" dirty="0" smtClean="0"/>
              <a:t>ducation</a:t>
            </a:r>
          </a:p>
          <a:p>
            <a:pPr marL="109537" indent="0">
              <a:spcBef>
                <a:spcPts val="300"/>
              </a:spcBef>
              <a:spcAft>
                <a:spcPts val="300"/>
              </a:spcAft>
              <a:buNone/>
            </a:pPr>
            <a:r>
              <a:rPr lang="en-US" sz="3600" b="1" dirty="0" smtClean="0"/>
              <a:t>	</a:t>
            </a:r>
            <a:r>
              <a:rPr lang="en-US" sz="4800" b="1" dirty="0" smtClean="0"/>
              <a:t>E</a:t>
            </a:r>
            <a:r>
              <a:rPr lang="en-US" sz="3600" b="1" dirty="0" smtClean="0"/>
              <a:t>ngineering</a:t>
            </a:r>
          </a:p>
          <a:p>
            <a:pPr marL="109537" indent="0">
              <a:spcBef>
                <a:spcPts val="300"/>
              </a:spcBef>
              <a:spcAft>
                <a:spcPts val="300"/>
              </a:spcAft>
              <a:buNone/>
            </a:pPr>
            <a:r>
              <a:rPr lang="en-US" sz="3600" b="1" dirty="0" smtClean="0"/>
              <a:t>	</a:t>
            </a:r>
            <a:r>
              <a:rPr lang="en-US" sz="4800" b="1" dirty="0" smtClean="0"/>
              <a:t>E</a:t>
            </a:r>
            <a:r>
              <a:rPr lang="en-US" sz="3600" b="1" dirty="0" smtClean="0"/>
              <a:t>nforcement</a:t>
            </a:r>
          </a:p>
          <a:p>
            <a:pPr marL="109537" indent="0">
              <a:spcBef>
                <a:spcPts val="300"/>
              </a:spcBef>
              <a:spcAft>
                <a:spcPts val="300"/>
              </a:spcAft>
              <a:buNone/>
            </a:pPr>
            <a:r>
              <a:rPr lang="en-US" sz="3600" b="1" dirty="0" smtClean="0"/>
              <a:t>	</a:t>
            </a:r>
            <a:r>
              <a:rPr lang="en-US" sz="4800" b="1" dirty="0" smtClean="0"/>
              <a:t>E</a:t>
            </a:r>
            <a:r>
              <a:rPr lang="en-US" sz="3600" b="1" dirty="0" smtClean="0"/>
              <a:t>conomic Incentive</a:t>
            </a:r>
          </a:p>
          <a:p>
            <a:pPr marL="109537" indent="0">
              <a:spcBef>
                <a:spcPts val="300"/>
              </a:spcBef>
              <a:spcAft>
                <a:spcPts val="300"/>
              </a:spcAft>
              <a:buNone/>
            </a:pPr>
            <a:r>
              <a:rPr lang="en-US" sz="3600" b="1" dirty="0" smtClean="0"/>
              <a:t>	</a:t>
            </a:r>
            <a:r>
              <a:rPr lang="en-US" sz="4800" b="1" dirty="0" smtClean="0"/>
              <a:t>E</a:t>
            </a:r>
            <a:r>
              <a:rPr lang="en-US" sz="3600" b="1" dirty="0" smtClean="0"/>
              <a:t>mergency Response</a:t>
            </a:r>
          </a:p>
          <a:p>
            <a:pPr marL="109537" indent="0">
              <a:buNone/>
            </a:pPr>
            <a:endParaRPr lang="en-US" sz="28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CRR- Strategies</a:t>
            </a:r>
            <a:endParaRPr lang="en-US" sz="3200" dirty="0">
              <a:solidFill>
                <a:srgbClr val="FF0000"/>
              </a:solidFill>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371600"/>
            <a:ext cx="8915400" cy="4525962"/>
          </a:xfrm>
        </p:spPr>
        <p:txBody>
          <a:bodyPr/>
          <a:lstStyle/>
          <a:p>
            <a:pPr eaLnBrk="1" hangingPunct="1">
              <a:buNone/>
            </a:pPr>
            <a:r>
              <a:rPr lang="en-US" sz="4400" b="1" dirty="0" smtClean="0">
                <a:solidFill>
                  <a:srgbClr val="FF0000"/>
                </a:solidFill>
              </a:rPr>
              <a:t>Characteristics of CRR</a:t>
            </a:r>
          </a:p>
          <a:p>
            <a:pPr eaLnBrk="1" hangingPunct="1">
              <a:spcBef>
                <a:spcPts val="300"/>
              </a:spcBef>
              <a:spcAft>
                <a:spcPts val="300"/>
              </a:spcAft>
              <a:buClrTx/>
              <a:buFont typeface="Wingdings" pitchFamily="2" charset="2"/>
              <a:buChar char="§"/>
            </a:pPr>
            <a:r>
              <a:rPr lang="en-US" sz="3200" b="1" dirty="0" smtClean="0"/>
              <a:t>Proactive			</a:t>
            </a:r>
          </a:p>
          <a:p>
            <a:pPr eaLnBrk="1" hangingPunct="1">
              <a:spcBef>
                <a:spcPts val="300"/>
              </a:spcBef>
              <a:spcAft>
                <a:spcPts val="300"/>
              </a:spcAft>
              <a:buClrTx/>
              <a:buFont typeface="Wingdings" pitchFamily="2" charset="2"/>
              <a:buChar char="§"/>
            </a:pPr>
            <a:r>
              <a:rPr lang="en-US" sz="3200" b="1" dirty="0" smtClean="0"/>
              <a:t>Systematic</a:t>
            </a:r>
          </a:p>
          <a:p>
            <a:pPr eaLnBrk="1" hangingPunct="1">
              <a:spcBef>
                <a:spcPts val="300"/>
              </a:spcBef>
              <a:spcAft>
                <a:spcPts val="300"/>
              </a:spcAft>
              <a:buClrTx/>
              <a:buFont typeface="Wingdings" pitchFamily="2" charset="2"/>
              <a:buChar char="§"/>
            </a:pPr>
            <a:r>
              <a:rPr lang="en-US" sz="3200" b="1" dirty="0" smtClean="0"/>
              <a:t>Prevention-oriented</a:t>
            </a:r>
          </a:p>
          <a:p>
            <a:pPr eaLnBrk="1" hangingPunct="1">
              <a:spcBef>
                <a:spcPts val="300"/>
              </a:spcBef>
              <a:spcAft>
                <a:spcPts val="300"/>
              </a:spcAft>
              <a:buClrTx/>
              <a:buFont typeface="Wingdings" pitchFamily="2" charset="2"/>
              <a:buChar char="§"/>
            </a:pPr>
            <a:r>
              <a:rPr lang="en-US" sz="3200" b="1" dirty="0" smtClean="0"/>
              <a:t>Community-based (ideally fire station-based)</a:t>
            </a:r>
          </a:p>
          <a:p>
            <a:pPr eaLnBrk="1" hangingPunct="1">
              <a:spcBef>
                <a:spcPts val="300"/>
              </a:spcBef>
              <a:spcAft>
                <a:spcPts val="300"/>
              </a:spcAft>
              <a:buClrTx/>
              <a:buFont typeface="Wingdings" pitchFamily="2" charset="2"/>
              <a:buChar char="§"/>
            </a:pPr>
            <a:r>
              <a:rPr lang="en-US" sz="3200" b="1" dirty="0" smtClean="0"/>
              <a:t>Data-driven			</a:t>
            </a:r>
          </a:p>
          <a:p>
            <a:pPr eaLnBrk="1" hangingPunct="1">
              <a:spcBef>
                <a:spcPts val="300"/>
              </a:spcBef>
              <a:spcAft>
                <a:spcPts val="300"/>
              </a:spcAft>
              <a:buClrTx/>
              <a:buFont typeface="Wingdings" pitchFamily="2" charset="2"/>
              <a:buChar char="§"/>
            </a:pPr>
            <a:r>
              <a:rPr lang="en-US" sz="3200" b="1" dirty="0" smtClean="0"/>
              <a:t>Effective</a:t>
            </a:r>
          </a:p>
          <a:p>
            <a:pPr eaLnBrk="1" hangingPunct="1">
              <a:spcBef>
                <a:spcPts val="300"/>
              </a:spcBef>
              <a:spcAft>
                <a:spcPts val="300"/>
              </a:spcAft>
              <a:buClrTx/>
              <a:buFont typeface="Wingdings" pitchFamily="2" charset="2"/>
              <a:buChar char="§"/>
            </a:pPr>
            <a:r>
              <a:rPr lang="en-US" sz="3200" b="1" dirty="0" smtClean="0"/>
              <a:t>Responsive to resource constraints (efficient)</a:t>
            </a:r>
          </a:p>
          <a:p>
            <a:pPr marL="0" marR="0" indent="0">
              <a:spcBef>
                <a:spcPts val="0"/>
              </a:spcBef>
              <a:spcAft>
                <a:spcPts val="0"/>
              </a:spcAft>
              <a:buNone/>
            </a:pPr>
            <a:r>
              <a:rPr lang="en-US" sz="3200" dirty="0" smtClean="0"/>
              <a:t>	</a:t>
            </a:r>
            <a:endParaRPr lang="en-US" sz="3200" dirty="0"/>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533400" y="304800"/>
            <a:ext cx="8229600" cy="1143000"/>
          </a:xfrm>
        </p:spPr>
        <p:txBody>
          <a:bodyPr>
            <a:normAutofit/>
          </a:bodyPr>
          <a:lstStyle/>
          <a:p>
            <a:pPr eaLnBrk="1" fontAlgn="auto" hangingPunct="1">
              <a:spcAft>
                <a:spcPts val="0"/>
              </a:spcAft>
              <a:defRPr/>
            </a:pPr>
            <a:r>
              <a:rPr lang="en-US" dirty="0" smtClean="0"/>
              <a:t>CRR - Introduction</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095192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305800" cy="4525962"/>
          </a:xfrm>
        </p:spPr>
        <p:txBody>
          <a:bodyPr/>
          <a:lstStyle/>
          <a:p>
            <a:pPr marL="109537" indent="0">
              <a:buNone/>
            </a:pPr>
            <a:r>
              <a:rPr lang="en-US" sz="6000" b="1" u="sng" dirty="0" smtClean="0">
                <a:solidFill>
                  <a:srgbClr val="FF0000"/>
                </a:solidFill>
              </a:rPr>
              <a:t>E</a:t>
            </a:r>
            <a:r>
              <a:rPr lang="en-US" sz="3600" b="1" dirty="0" smtClean="0">
                <a:solidFill>
                  <a:srgbClr val="FF0000"/>
                </a:solidFill>
              </a:rPr>
              <a:t>ducation</a:t>
            </a:r>
          </a:p>
          <a:p>
            <a:pPr marL="109537" indent="0">
              <a:buNone/>
            </a:pPr>
            <a:endParaRPr lang="en-US" sz="2800" dirty="0" smtClean="0"/>
          </a:p>
          <a:p>
            <a:pPr marL="109537" indent="0">
              <a:buNone/>
            </a:pPr>
            <a:r>
              <a:rPr lang="en-US" sz="2800" dirty="0" smtClean="0"/>
              <a:t>Education raises awareness and knowledge of fire safety, and is the first step of producing desired low-risk behavior.</a:t>
            </a:r>
            <a:r>
              <a:rPr lang="en-US" sz="2800" b="1" dirty="0" smtClean="0"/>
              <a:t>	</a:t>
            </a:r>
          </a:p>
          <a:p>
            <a:pPr marL="109537" indent="0">
              <a:buNone/>
            </a:pPr>
            <a:endParaRPr lang="en-US" sz="2800" b="1" dirty="0" smtClean="0"/>
          </a:p>
          <a:p>
            <a:pPr marL="109537" indent="0">
              <a:buNone/>
            </a:pPr>
            <a:endParaRPr lang="en-US" sz="2800"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CRR –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382000" cy="4525962"/>
          </a:xfrm>
        </p:spPr>
        <p:txBody>
          <a:bodyPr/>
          <a:lstStyle/>
          <a:p>
            <a:pPr marL="109537" indent="0">
              <a:buNone/>
            </a:pPr>
            <a:r>
              <a:rPr lang="en-US" sz="6000" b="1" u="sng" dirty="0" smtClean="0">
                <a:solidFill>
                  <a:srgbClr val="FF0000"/>
                </a:solidFill>
              </a:rPr>
              <a:t>E</a:t>
            </a:r>
            <a:r>
              <a:rPr lang="en-US" sz="3600" b="1" dirty="0" smtClean="0">
                <a:solidFill>
                  <a:srgbClr val="FF0000"/>
                </a:solidFill>
              </a:rPr>
              <a:t>ngineering</a:t>
            </a:r>
            <a:r>
              <a:rPr lang="en-US" sz="2800" b="1" dirty="0" smtClean="0"/>
              <a:t> –  New products/technology</a:t>
            </a:r>
          </a:p>
          <a:p>
            <a:pPr marL="109537" indent="0">
              <a:buNone/>
            </a:pPr>
            <a:r>
              <a:rPr lang="en-US" sz="2800" dirty="0" smtClean="0"/>
              <a:t>Modifying the product or the environment to prevent or mitigate injury. </a:t>
            </a:r>
          </a:p>
          <a:p>
            <a:pPr marL="109537" indent="0">
              <a:spcBef>
                <a:spcPts val="1200"/>
              </a:spcBef>
              <a:buNone/>
            </a:pPr>
            <a:r>
              <a:rPr lang="en-US" sz="2800" u="sng" dirty="0" smtClean="0"/>
              <a:t>Examples: </a:t>
            </a:r>
          </a:p>
          <a:p>
            <a:pPr marL="109537" indent="0">
              <a:buNone/>
            </a:pPr>
            <a:r>
              <a:rPr lang="en-US" sz="2800" dirty="0" smtClean="0"/>
              <a:t>	- CFCI	</a:t>
            </a:r>
            <a:r>
              <a:rPr lang="en-US" sz="2800" b="1" dirty="0" smtClean="0">
                <a:solidFill>
                  <a:srgbClr val="7030A0"/>
                </a:solidFill>
              </a:rPr>
              <a:t>???	</a:t>
            </a:r>
            <a:r>
              <a:rPr lang="en-US" sz="2800" dirty="0" smtClean="0"/>
              <a:t>	            - Child Passenger Seats</a:t>
            </a:r>
          </a:p>
          <a:p>
            <a:pPr marL="109537" indent="0">
              <a:buNone/>
            </a:pPr>
            <a:r>
              <a:rPr lang="en-US" sz="2800" dirty="0" smtClean="0"/>
              <a:t>	- Cribs			            - Bicycle Helmets</a:t>
            </a:r>
          </a:p>
          <a:p>
            <a:pPr marL="109537" indent="0">
              <a:buNone/>
            </a:pPr>
            <a:r>
              <a:rPr lang="en-US" sz="2800" dirty="0" smtClean="0"/>
              <a:t>	- Sprinklers		            - Smoke Alarms</a:t>
            </a:r>
          </a:p>
          <a:p>
            <a:pPr marL="109537" indent="0">
              <a:buNone/>
            </a:pPr>
            <a:r>
              <a:rPr lang="en-US" sz="2800" dirty="0" smtClean="0"/>
              <a:t>	- Construction design</a:t>
            </a:r>
          </a:p>
          <a:p>
            <a:pPr marL="109537" indent="0">
              <a:buNone/>
            </a:pPr>
            <a:r>
              <a:rPr lang="en-US" sz="2800" dirty="0" smtClean="0"/>
              <a:t>	- Double wall chimney flues</a:t>
            </a:r>
          </a:p>
          <a:p>
            <a:pPr marL="109537" indent="0">
              <a:buNone/>
            </a:pPr>
            <a:r>
              <a:rPr lang="en-US" sz="2800" dirty="0" smtClean="0"/>
              <a:t>	</a:t>
            </a:r>
          </a:p>
          <a:p>
            <a:pPr marL="109537" indent="0">
              <a:buNone/>
            </a:pPr>
            <a:r>
              <a:rPr lang="en-US" sz="2800" dirty="0" smtClean="0"/>
              <a:t>	</a:t>
            </a:r>
          </a:p>
          <a:p>
            <a:pPr marL="109537" indent="0">
              <a:buNone/>
            </a:pPr>
            <a:r>
              <a:rPr lang="en-US" sz="2800" dirty="0" smtClean="0"/>
              <a:t>	</a:t>
            </a:r>
          </a:p>
          <a:p>
            <a:pPr marL="109537" indent="0">
              <a:buNone/>
            </a:pPr>
            <a:r>
              <a:rPr lang="en-US" sz="2800" b="1"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CRR-</a:t>
            </a:r>
            <a:r>
              <a:rPr lang="en-US" sz="2800" dirty="0" smtClean="0">
                <a:solidFill>
                  <a:srgbClr val="FF0000"/>
                </a:solidFill>
                <a:effectLst/>
              </a:rPr>
              <a:t> </a:t>
            </a:r>
            <a:r>
              <a:rPr lang="en-US" sz="2800" dirty="0" smtClean="0">
                <a:solidFill>
                  <a:schemeClr val="tx1">
                    <a:lumMod val="65000"/>
                    <a:lumOff val="35000"/>
                  </a:schemeClr>
                </a:solidFill>
                <a:effectLst/>
              </a:rPr>
              <a:t>Strategies</a:t>
            </a:r>
            <a:endParaRPr lang="en-US" sz="3200" dirty="0">
              <a:solidFill>
                <a:schemeClr val="tx1">
                  <a:lumMod val="65000"/>
                  <a:lumOff val="35000"/>
                </a:schemeClr>
              </a:solidFill>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7772400" cy="4525962"/>
          </a:xfrm>
        </p:spPr>
        <p:txBody>
          <a:bodyPr/>
          <a:lstStyle/>
          <a:p>
            <a:pPr marL="109537" indent="0">
              <a:buNone/>
            </a:pPr>
            <a:r>
              <a:rPr lang="en-US" sz="6000" b="1" u="sng" dirty="0" smtClean="0">
                <a:solidFill>
                  <a:srgbClr val="FF0000"/>
                </a:solidFill>
              </a:rPr>
              <a:t>E</a:t>
            </a:r>
            <a:r>
              <a:rPr lang="en-US" sz="3200" b="1" dirty="0" smtClean="0">
                <a:solidFill>
                  <a:srgbClr val="FF0000"/>
                </a:solidFill>
              </a:rPr>
              <a:t>nforcement</a:t>
            </a:r>
          </a:p>
          <a:p>
            <a:pPr marL="109537" lvl="0" indent="0">
              <a:buNone/>
            </a:pPr>
            <a:r>
              <a:rPr lang="en-US" sz="2400" dirty="0" smtClean="0"/>
              <a:t>R</a:t>
            </a:r>
            <a:r>
              <a:rPr lang="en-US" sz="2400" dirty="0" smtClean="0">
                <a:ea typeface="Times New Roman" pitchFamily="18" charset="0"/>
                <a:cs typeface="Arial" pitchFamily="34" charset="0"/>
              </a:rPr>
              <a:t>educe dangerous behaviors through legislation and its enforcement. Legislation can target behaviors by individuals, businesses, and local governments.  Typically done through inspections with penalties for non compliance.</a:t>
            </a:r>
            <a:endParaRPr lang="en-US" sz="3200" dirty="0" smtClean="0"/>
          </a:p>
          <a:p>
            <a:pPr marL="109537" indent="0">
              <a:spcBef>
                <a:spcPts val="1200"/>
              </a:spcBef>
              <a:buNone/>
            </a:pPr>
            <a:r>
              <a:rPr lang="en-US" sz="2400" u="sng" dirty="0" smtClean="0"/>
              <a:t>Examples:</a:t>
            </a:r>
          </a:p>
          <a:p>
            <a:pPr marL="365125" lvl="1" indent="0">
              <a:spcBef>
                <a:spcPts val="400"/>
              </a:spcBef>
              <a:spcAft>
                <a:spcPts val="400"/>
              </a:spcAft>
              <a:buFont typeface="Wingdings" pitchFamily="2" charset="2"/>
              <a:buChar char="§"/>
            </a:pPr>
            <a:r>
              <a:rPr lang="en-US" sz="2000" dirty="0" smtClean="0"/>
              <a:t> </a:t>
            </a:r>
            <a:r>
              <a:rPr lang="en-US" sz="2400" dirty="0" smtClean="0"/>
              <a:t>Selling tobacco or alcohol to  minors</a:t>
            </a:r>
          </a:p>
          <a:p>
            <a:pPr marL="365125" lvl="1" indent="0">
              <a:spcBef>
                <a:spcPts val="400"/>
              </a:spcBef>
              <a:spcAft>
                <a:spcPts val="400"/>
              </a:spcAft>
              <a:buFont typeface="Wingdings" pitchFamily="2" charset="2"/>
              <a:buChar char="§"/>
            </a:pPr>
            <a:r>
              <a:rPr lang="en-US" sz="2400" dirty="0" smtClean="0"/>
              <a:t> Fire Sprinklers in hotels and motels</a:t>
            </a:r>
          </a:p>
          <a:p>
            <a:pPr marL="365125" lvl="1" indent="0">
              <a:spcBef>
                <a:spcPts val="400"/>
              </a:spcBef>
              <a:spcAft>
                <a:spcPts val="400"/>
              </a:spcAft>
              <a:buFont typeface="Wingdings" pitchFamily="2" charset="2"/>
              <a:buChar char="§"/>
            </a:pPr>
            <a:r>
              <a:rPr lang="en-US" sz="2400" dirty="0" smtClean="0"/>
              <a:t> Smoke alarms in new construction</a:t>
            </a:r>
          </a:p>
          <a:p>
            <a:pPr marL="365125" lvl="1" indent="0">
              <a:spcBef>
                <a:spcPts val="400"/>
              </a:spcBef>
              <a:spcAft>
                <a:spcPts val="400"/>
              </a:spcAft>
              <a:buFont typeface="Wingdings" pitchFamily="2" charset="2"/>
              <a:buChar char="§"/>
            </a:pPr>
            <a:r>
              <a:rPr lang="en-US" sz="2400" dirty="0" smtClean="0"/>
              <a:t>Emergency Exit signs in places where people assemble</a:t>
            </a:r>
          </a:p>
          <a:p>
            <a:pPr marL="365125" lvl="1" indent="0">
              <a:spcBef>
                <a:spcPts val="1200"/>
              </a:spcBef>
            </a:pPr>
            <a:endParaRPr lang="en-US" sz="2400" dirty="0" smtClean="0"/>
          </a:p>
          <a:p>
            <a:pPr marL="109537" indent="0">
              <a:buNone/>
            </a:pPr>
            <a:endParaRPr lang="en-US" sz="2400" dirty="0" smtClean="0"/>
          </a:p>
          <a:p>
            <a:pPr>
              <a:buNone/>
            </a:pPr>
            <a:r>
              <a:rPr lang="en-US" sz="2400" b="1" dirty="0" smtClean="0"/>
              <a:t> </a:t>
            </a:r>
            <a:endParaRPr lang="en-US" sz="2400" dirty="0" smtClean="0"/>
          </a:p>
          <a:p>
            <a:pPr>
              <a:buNone/>
            </a:pPr>
            <a:r>
              <a:rPr lang="en-US" sz="2400" dirty="0" smtClean="0"/>
              <a:t> </a:t>
            </a:r>
          </a:p>
          <a:p>
            <a:pPr>
              <a:buNone/>
            </a:pPr>
            <a:r>
              <a:rPr lang="en-US" sz="2400" b="1" dirty="0" smtClean="0"/>
              <a:t> </a:t>
            </a:r>
            <a:endParaRPr lang="en-US" sz="2400" dirty="0" smtClean="0"/>
          </a:p>
          <a:p>
            <a:pPr marL="109537" indent="0">
              <a:buNone/>
            </a:pPr>
            <a:endParaRPr lang="en-US" sz="2400" dirty="0" smtClean="0"/>
          </a:p>
          <a:p>
            <a:pPr marL="109537" indent="0">
              <a:buNone/>
            </a:pPr>
            <a:r>
              <a:rPr lang="en-US" sz="2400" dirty="0" smtClean="0"/>
              <a:t>			</a:t>
            </a:r>
          </a:p>
          <a:p>
            <a:pPr marL="109537" indent="0">
              <a:buNone/>
            </a:pPr>
            <a:r>
              <a:rPr lang="en-US" sz="24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CRR </a:t>
            </a:r>
            <a:r>
              <a:rPr lang="en-US" sz="2800" dirty="0" smtClean="0">
                <a:solidFill>
                  <a:schemeClr val="tx1">
                    <a:lumMod val="65000"/>
                    <a:lumOff val="35000"/>
                  </a:schemeClr>
                </a:solidFill>
                <a:effectLst/>
              </a:rPr>
              <a:t>- Strategies</a:t>
            </a:r>
            <a:endParaRPr lang="en-US" sz="3200" dirty="0">
              <a:solidFill>
                <a:schemeClr val="tx1">
                  <a:lumMod val="65000"/>
                  <a:lumOff val="35000"/>
                </a:schemeClr>
              </a:solidFill>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229600" cy="4525962"/>
          </a:xfrm>
        </p:spPr>
        <p:txBody>
          <a:bodyPr/>
          <a:lstStyle/>
          <a:p>
            <a:pPr>
              <a:buNone/>
            </a:pPr>
            <a:r>
              <a:rPr lang="en-US" sz="6000" b="1" u="sng" dirty="0" smtClean="0">
                <a:solidFill>
                  <a:srgbClr val="FF0000"/>
                </a:solidFill>
              </a:rPr>
              <a:t>E</a:t>
            </a:r>
            <a:r>
              <a:rPr lang="en-US" sz="3600" b="1" dirty="0" smtClean="0">
                <a:solidFill>
                  <a:srgbClr val="FF0000"/>
                </a:solidFill>
              </a:rPr>
              <a:t>conomic Incentives</a:t>
            </a:r>
          </a:p>
          <a:p>
            <a:pPr>
              <a:buNone/>
            </a:pPr>
            <a:endParaRPr lang="en-US" sz="2800" dirty="0" smtClean="0"/>
          </a:p>
          <a:p>
            <a:pPr>
              <a:buNone/>
            </a:pPr>
            <a:r>
              <a:rPr lang="en-US" sz="2800" dirty="0" smtClean="0"/>
              <a:t>Economic incentives, usually involve money, are offered to encourage people to make certain choices or behave in a certain way.   </a:t>
            </a:r>
          </a:p>
          <a:p>
            <a:pPr>
              <a:buNone/>
            </a:pPr>
            <a:endParaRPr lang="en-US" sz="2800" dirty="0" smtClean="0"/>
          </a:p>
          <a:p>
            <a:pPr>
              <a:buNone/>
            </a:pPr>
            <a:r>
              <a:rPr lang="en-US" sz="2800" u="sng" dirty="0" smtClean="0"/>
              <a:t>Examples:</a:t>
            </a:r>
            <a:r>
              <a:rPr lang="en-US" sz="2800" dirty="0" smtClean="0"/>
              <a:t>  Taxes, fines, fees, vouchers, discounts</a:t>
            </a:r>
          </a:p>
          <a:p>
            <a:pPr>
              <a:buNone/>
            </a:pPr>
            <a:endParaRPr lang="en-US" sz="2800" dirty="0" smtClean="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CRR -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7620000" cy="4525962"/>
          </a:xfrm>
        </p:spPr>
        <p:txBody>
          <a:bodyPr/>
          <a:lstStyle/>
          <a:p>
            <a:pPr marL="109537" indent="0">
              <a:spcBef>
                <a:spcPts val="1800"/>
              </a:spcBef>
              <a:buNone/>
            </a:pPr>
            <a:r>
              <a:rPr lang="en-US" sz="6000" b="1" u="sng" dirty="0" smtClean="0">
                <a:solidFill>
                  <a:srgbClr val="FF0000"/>
                </a:solidFill>
              </a:rPr>
              <a:t>E</a:t>
            </a:r>
            <a:r>
              <a:rPr lang="en-US" sz="3200" b="1" dirty="0" smtClean="0">
                <a:solidFill>
                  <a:srgbClr val="FF0000"/>
                </a:solidFill>
              </a:rPr>
              <a:t>mergency Response</a:t>
            </a:r>
          </a:p>
          <a:p>
            <a:pPr marL="109537" indent="0">
              <a:buNone/>
            </a:pPr>
            <a:r>
              <a:rPr lang="en-US" sz="2800" dirty="0" smtClean="0"/>
              <a:t>Effective emergency response can mitigate the loss of an unintentional injury.</a:t>
            </a:r>
          </a:p>
          <a:p>
            <a:pPr marL="109537" indent="0">
              <a:buNone/>
            </a:pPr>
            <a:endParaRPr lang="en-US" sz="2800" b="1" dirty="0" smtClean="0"/>
          </a:p>
          <a:p>
            <a:pPr marL="109537" indent="0">
              <a:buNone/>
            </a:pPr>
            <a:r>
              <a:rPr lang="en-US" sz="2800" b="1" u="sng" dirty="0" smtClean="0"/>
              <a:t>Examples:</a:t>
            </a:r>
          </a:p>
          <a:p>
            <a:pPr marL="365125" lvl="1" indent="0">
              <a:buFont typeface="Wingdings" pitchFamily="2" charset="2"/>
              <a:buChar char="§"/>
            </a:pPr>
            <a:r>
              <a:rPr lang="en-US" sz="2800" b="1" dirty="0" smtClean="0"/>
              <a:t> </a:t>
            </a:r>
            <a:r>
              <a:rPr lang="en-US" sz="2800" dirty="0" smtClean="0"/>
              <a:t>Appropriate Equipment</a:t>
            </a:r>
          </a:p>
          <a:p>
            <a:pPr marL="365125" lvl="1" indent="0">
              <a:buFont typeface="Wingdings" pitchFamily="2" charset="2"/>
              <a:buChar char="§"/>
            </a:pPr>
            <a:r>
              <a:rPr lang="en-US" sz="2800" dirty="0" smtClean="0"/>
              <a:t> Trained Responders</a:t>
            </a:r>
          </a:p>
          <a:p>
            <a:pPr marL="365125" lvl="1" indent="0">
              <a:buFont typeface="Wingdings" pitchFamily="2" charset="2"/>
              <a:buChar char="§"/>
            </a:pPr>
            <a:r>
              <a:rPr lang="en-US" sz="2800" dirty="0" smtClean="0"/>
              <a:t> Timing of Response </a:t>
            </a:r>
          </a:p>
          <a:p>
            <a:pPr marL="365125" lvl="1" indent="0">
              <a:buFont typeface="Wingdings" pitchFamily="2" charset="2"/>
              <a:buChar char="§"/>
            </a:pPr>
            <a:r>
              <a:rPr lang="en-US" sz="2800" dirty="0" smtClean="0"/>
              <a:t> Type of Response</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CRR -  </a:t>
            </a:r>
            <a:r>
              <a:rPr lang="en-US" sz="2800" dirty="0" smtClean="0">
                <a:solidFill>
                  <a:schemeClr val="tx1">
                    <a:lumMod val="65000"/>
                    <a:lumOff val="35000"/>
                  </a:schemeClr>
                </a:solidFill>
                <a:effectLst/>
              </a:rPr>
              <a:t>Strategies</a:t>
            </a:r>
            <a:endParaRPr lang="en-US" sz="3200" dirty="0">
              <a:solidFill>
                <a:schemeClr val="tx1">
                  <a:lumMod val="65000"/>
                  <a:lumOff val="35000"/>
                </a:schemeClr>
              </a:solidFill>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609600" y="1143000"/>
            <a:ext cx="8001000" cy="4525962"/>
          </a:xfrm>
        </p:spPr>
        <p:txBody>
          <a:bodyPr/>
          <a:lstStyle/>
          <a:p>
            <a:pPr marL="109537" indent="0">
              <a:spcAft>
                <a:spcPts val="1200"/>
              </a:spcAft>
              <a:buNone/>
            </a:pPr>
            <a:r>
              <a:rPr lang="en-US" sz="3600" b="1" dirty="0" smtClean="0">
                <a:solidFill>
                  <a:srgbClr val="FF0000"/>
                </a:solidFill>
              </a:rPr>
              <a:t>Some Strategies Fit Multiple E’s </a:t>
            </a:r>
          </a:p>
          <a:p>
            <a:pPr marL="109537" indent="0">
              <a:spcBef>
                <a:spcPts val="1200"/>
              </a:spcBef>
              <a:spcAft>
                <a:spcPts val="1200"/>
              </a:spcAft>
              <a:buNone/>
            </a:pPr>
            <a:r>
              <a:rPr lang="en-US" sz="2800" b="1" u="sng" dirty="0" smtClean="0"/>
              <a:t>Example:</a:t>
            </a:r>
            <a:r>
              <a:rPr lang="en-US" sz="2800" b="1" dirty="0" smtClean="0"/>
              <a:t>  Seat belts</a:t>
            </a:r>
          </a:p>
          <a:p>
            <a:pPr marL="109537" indent="0">
              <a:spcBef>
                <a:spcPts val="600"/>
              </a:spcBef>
              <a:spcAft>
                <a:spcPts val="600"/>
              </a:spcAft>
              <a:buNone/>
            </a:pPr>
            <a:r>
              <a:rPr lang="en-US" sz="2800" i="1" dirty="0" smtClean="0"/>
              <a:t>Education:</a:t>
            </a:r>
            <a:r>
              <a:rPr lang="en-US" sz="2800" dirty="0" smtClean="0"/>
              <a:t> Campaigns to educate the public on how use can save lives</a:t>
            </a:r>
          </a:p>
          <a:p>
            <a:pPr marL="109537" indent="0">
              <a:spcBef>
                <a:spcPts val="600"/>
              </a:spcBef>
              <a:spcAft>
                <a:spcPts val="600"/>
              </a:spcAft>
              <a:buNone/>
            </a:pPr>
            <a:r>
              <a:rPr lang="en-US" sz="2800" i="1" dirty="0" smtClean="0"/>
              <a:t>Engineering:</a:t>
            </a:r>
            <a:r>
              <a:rPr lang="en-US" sz="2800" dirty="0" smtClean="0"/>
              <a:t>  Technology of lap and cross chest seat belts</a:t>
            </a:r>
          </a:p>
          <a:p>
            <a:pPr marL="109537" indent="0">
              <a:spcBef>
                <a:spcPts val="600"/>
              </a:spcBef>
              <a:spcAft>
                <a:spcPts val="600"/>
              </a:spcAft>
              <a:buNone/>
            </a:pPr>
            <a:r>
              <a:rPr lang="en-US" sz="2800" i="1" dirty="0" smtClean="0"/>
              <a:t>Enforcement </a:t>
            </a:r>
            <a:r>
              <a:rPr lang="en-US" sz="2800" dirty="0" smtClean="0"/>
              <a:t>– Manufacturers required to include in all automobiles, Penalties for non use</a:t>
            </a:r>
          </a:p>
          <a:p>
            <a:pPr marL="109537" indent="0">
              <a:buNone/>
            </a:pPr>
            <a:r>
              <a:rPr lang="en-US" sz="2800" dirty="0" smtClean="0"/>
              <a:t>	</a:t>
            </a:r>
          </a:p>
          <a:p>
            <a:pPr marL="109537" indent="0">
              <a:buNone/>
            </a:pPr>
            <a:r>
              <a:rPr lang="en-US" sz="28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effectLst/>
              </a:rPr>
              <a:t>CRR  – Strategies</a:t>
            </a:r>
            <a:endParaRPr lang="en-US" sz="3200" dirty="0">
              <a:effectLst/>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886717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229600" cy="4525962"/>
          </a:xfrm>
        </p:spPr>
        <p:txBody>
          <a:bodyPr/>
          <a:lstStyle/>
          <a:p>
            <a:pPr>
              <a:spcBef>
                <a:spcPts val="1200"/>
              </a:spcBef>
              <a:spcAft>
                <a:spcPts val="1200"/>
              </a:spcAft>
              <a:buNone/>
            </a:pPr>
            <a:r>
              <a:rPr lang="en-US" sz="4000" b="1" dirty="0" smtClean="0">
                <a:solidFill>
                  <a:srgbClr val="009999"/>
                </a:solidFill>
              </a:rPr>
              <a:t>ACTIVITY 3:  </a:t>
            </a:r>
          </a:p>
          <a:p>
            <a:pPr>
              <a:buNone/>
            </a:pPr>
            <a:r>
              <a:rPr lang="en-US" sz="4000" b="1" dirty="0" smtClean="0">
                <a:solidFill>
                  <a:srgbClr val="009999"/>
                </a:solidFill>
              </a:rPr>
              <a:t>Participant Exercise – Using Scenarios to enhance understanding of the 5 types of Strategies</a:t>
            </a:r>
          </a:p>
        </p:txBody>
      </p:sp>
      <p:sp>
        <p:nvSpPr>
          <p:cNvPr id="3" name="Title 2"/>
          <p:cNvSpPr>
            <a:spLocks noGrp="1"/>
          </p:cNvSpPr>
          <p:nvPr>
            <p:ph type="title"/>
          </p:nvPr>
        </p:nvSpPr>
        <p:spPr/>
        <p:txBody>
          <a:bodyPr/>
          <a:lstStyle/>
          <a:p>
            <a:r>
              <a:rPr lang="en-US" dirty="0" smtClean="0"/>
              <a:t>CRR- Strategies</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8458200" cy="4525962"/>
          </a:xfrm>
        </p:spPr>
        <p:txBody>
          <a:bodyPr/>
          <a:lstStyle/>
          <a:p>
            <a:pPr>
              <a:spcBef>
                <a:spcPts val="1200"/>
              </a:spcBef>
              <a:spcAft>
                <a:spcPts val="1200"/>
              </a:spcAft>
              <a:buNone/>
            </a:pPr>
            <a:r>
              <a:rPr lang="en-US" sz="4000" b="1" u="sng" dirty="0" smtClean="0"/>
              <a:t>Instructor Example</a:t>
            </a:r>
            <a:r>
              <a:rPr lang="en-US" sz="4000" b="1" u="sng" dirty="0" smtClean="0">
                <a:solidFill>
                  <a:srgbClr val="7030A0"/>
                </a:solidFill>
              </a:rPr>
              <a:t>???</a:t>
            </a:r>
            <a:r>
              <a:rPr lang="en-US" sz="4000" b="1" u="sng" dirty="0" smtClean="0"/>
              <a:t>:  </a:t>
            </a:r>
          </a:p>
          <a:p>
            <a:pPr>
              <a:spcBef>
                <a:spcPts val="600"/>
              </a:spcBef>
              <a:spcAft>
                <a:spcPts val="600"/>
              </a:spcAft>
              <a:buNone/>
            </a:pPr>
            <a:r>
              <a:rPr lang="en-US" sz="3200" b="1" dirty="0" smtClean="0"/>
              <a:t>MGM Grand fire, Las Vegas, Nov 1980</a:t>
            </a:r>
          </a:p>
          <a:p>
            <a:pPr lvl="1">
              <a:spcBef>
                <a:spcPts val="600"/>
              </a:spcBef>
              <a:spcAft>
                <a:spcPts val="600"/>
              </a:spcAft>
              <a:buFont typeface="Wingdings" pitchFamily="2" charset="2"/>
              <a:buChar char="§"/>
            </a:pPr>
            <a:r>
              <a:rPr lang="en-US" sz="2800" dirty="0" smtClean="0"/>
              <a:t>Losses: </a:t>
            </a:r>
          </a:p>
          <a:p>
            <a:pPr lvl="3">
              <a:spcBef>
                <a:spcPts val="200"/>
              </a:spcBef>
              <a:spcAft>
                <a:spcPts val="200"/>
              </a:spcAft>
              <a:buFont typeface="Arial" pitchFamily="34" charset="0"/>
              <a:buChar char="•"/>
            </a:pPr>
            <a:r>
              <a:rPr lang="en-US" sz="2400" dirty="0" smtClean="0"/>
              <a:t>85 deaths</a:t>
            </a:r>
          </a:p>
          <a:p>
            <a:pPr lvl="3">
              <a:spcBef>
                <a:spcPts val="200"/>
              </a:spcBef>
              <a:spcAft>
                <a:spcPts val="200"/>
              </a:spcAft>
              <a:buFont typeface="Arial" pitchFamily="34" charset="0"/>
              <a:buChar char="•"/>
            </a:pPr>
            <a:r>
              <a:rPr lang="en-US" sz="2400" dirty="0" smtClean="0"/>
              <a:t>650 injuries</a:t>
            </a:r>
          </a:p>
          <a:p>
            <a:pPr lvl="3">
              <a:spcBef>
                <a:spcPts val="200"/>
              </a:spcBef>
              <a:spcAft>
                <a:spcPts val="200"/>
              </a:spcAft>
              <a:buFont typeface="Arial" pitchFamily="34" charset="0"/>
              <a:buChar char="•"/>
            </a:pPr>
            <a:r>
              <a:rPr lang="en-US" sz="2400" dirty="0" smtClean="0"/>
              <a:t>$106M in property</a:t>
            </a:r>
          </a:p>
          <a:p>
            <a:pPr lvl="1">
              <a:spcBef>
                <a:spcPts val="600"/>
              </a:spcBef>
              <a:spcAft>
                <a:spcPts val="600"/>
              </a:spcAft>
              <a:buFont typeface="Wingdings" pitchFamily="2" charset="2"/>
              <a:buChar char="§"/>
            </a:pPr>
            <a:r>
              <a:rPr lang="en-US" sz="2800" dirty="0" smtClean="0"/>
              <a:t>Proposed prevention/mitigation strategies:</a:t>
            </a:r>
          </a:p>
          <a:p>
            <a:pPr lvl="3">
              <a:spcBef>
                <a:spcPts val="300"/>
              </a:spcBef>
              <a:spcAft>
                <a:spcPts val="300"/>
              </a:spcAft>
              <a:buFont typeface="Arial" pitchFamily="34" charset="0"/>
              <a:buChar char="•"/>
            </a:pPr>
            <a:r>
              <a:rPr lang="en-US" sz="2400" dirty="0" smtClean="0"/>
              <a:t>Engineering - installation of sprinklers</a:t>
            </a:r>
          </a:p>
          <a:p>
            <a:pPr lvl="3">
              <a:spcBef>
                <a:spcPts val="300"/>
              </a:spcBef>
              <a:spcAft>
                <a:spcPts val="300"/>
              </a:spcAft>
              <a:buFont typeface="Arial" pitchFamily="34" charset="0"/>
              <a:buChar char="•"/>
            </a:pPr>
            <a:r>
              <a:rPr lang="en-US" sz="2400" dirty="0" smtClean="0"/>
              <a:t>Enforcement - mandating sprinkler installation in large new construction projects.</a:t>
            </a:r>
          </a:p>
          <a:p>
            <a:pPr lvl="1">
              <a:spcBef>
                <a:spcPts val="1200"/>
              </a:spcBef>
              <a:spcAft>
                <a:spcPts val="1200"/>
              </a:spcAft>
            </a:pPr>
            <a:endParaRPr lang="en-US" sz="3200" dirty="0" smtClean="0"/>
          </a:p>
        </p:txBody>
      </p:sp>
      <p:sp>
        <p:nvSpPr>
          <p:cNvPr id="3" name="Title 2"/>
          <p:cNvSpPr>
            <a:spLocks noGrp="1"/>
          </p:cNvSpPr>
          <p:nvPr>
            <p:ph type="title"/>
          </p:nvPr>
        </p:nvSpPr>
        <p:spPr/>
        <p:txBody>
          <a:bodyPr>
            <a:normAutofit/>
          </a:bodyPr>
          <a:lstStyle/>
          <a:p>
            <a:r>
              <a:rPr lang="en-US" sz="3600" dirty="0" smtClean="0"/>
              <a:t>CRR- Strategies</a:t>
            </a:r>
            <a:endParaRPr lang="en-US" sz="36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1524000"/>
            <a:ext cx="8458200" cy="4525962"/>
          </a:xfrm>
        </p:spPr>
        <p:txBody>
          <a:bodyPr/>
          <a:lstStyle/>
          <a:p>
            <a:pPr marL="109537" indent="0">
              <a:buNone/>
            </a:pPr>
            <a:r>
              <a:rPr lang="en-US" sz="3200" b="1" u="sng" dirty="0" smtClean="0"/>
              <a:t>Another Instructor Example</a:t>
            </a:r>
          </a:p>
          <a:p>
            <a:pPr marL="109537" indent="0">
              <a:buNone/>
            </a:pPr>
            <a:r>
              <a:rPr lang="en-US" sz="2400" b="1" dirty="0" smtClean="0">
                <a:solidFill>
                  <a:srgbClr val="FF0000"/>
                </a:solidFill>
              </a:rPr>
              <a:t>Daycare Fire, Houston – 2/24/11</a:t>
            </a:r>
          </a:p>
          <a:p>
            <a:pPr marL="365125" lvl="1" indent="0">
              <a:buNone/>
            </a:pPr>
            <a:r>
              <a:rPr lang="en-US" sz="2400" dirty="0" smtClean="0"/>
              <a:t>Losses: 4 deaths, 3 injuries</a:t>
            </a:r>
          </a:p>
          <a:p>
            <a:pPr marL="365125" lvl="1" indent="0">
              <a:buNone/>
            </a:pPr>
            <a:r>
              <a:rPr lang="en-US" sz="2400" dirty="0" smtClean="0"/>
              <a:t>Strategies: None</a:t>
            </a:r>
          </a:p>
          <a:p>
            <a:pPr marL="109537" indent="0">
              <a:buNone/>
            </a:pPr>
            <a:endParaRPr lang="en-US" sz="2400" b="1" dirty="0" smtClean="0"/>
          </a:p>
          <a:p>
            <a:pPr marL="109537" indent="0">
              <a:buNone/>
            </a:pPr>
            <a:r>
              <a:rPr lang="en-US" sz="2400" b="1" dirty="0" smtClean="0">
                <a:solidFill>
                  <a:srgbClr val="FF0000"/>
                </a:solidFill>
              </a:rPr>
              <a:t>Daycare Fire – Phoenix – 2/25/01</a:t>
            </a:r>
          </a:p>
          <a:p>
            <a:pPr marL="365125" lvl="1" indent="0">
              <a:buNone/>
            </a:pPr>
            <a:r>
              <a:rPr lang="en-US" sz="2400" dirty="0" smtClean="0"/>
              <a:t>Losses:  0 deaths, 0 injuries</a:t>
            </a:r>
          </a:p>
          <a:p>
            <a:pPr marL="365125" lvl="1" indent="0">
              <a:buNone/>
            </a:pPr>
            <a:r>
              <a:rPr lang="en-US" sz="2400" dirty="0" smtClean="0"/>
              <a:t>Strategies:  </a:t>
            </a:r>
          </a:p>
          <a:p>
            <a:pPr marL="603250" lvl="2" indent="0"/>
            <a:r>
              <a:rPr lang="en-US" sz="2200" dirty="0" smtClean="0"/>
              <a:t> Engineering – had sprinklers</a:t>
            </a:r>
          </a:p>
          <a:p>
            <a:pPr marL="603250" lvl="2" indent="0"/>
            <a:r>
              <a:rPr lang="en-US" sz="2200" dirty="0" smtClean="0"/>
              <a:t> Education:  Knew what to do in event of emergency.  Waited safely at store next door for firefighters to clean up water</a:t>
            </a:r>
          </a:p>
          <a:p>
            <a:pPr marL="109537" indent="0">
              <a:buNone/>
            </a:pPr>
            <a:endParaRPr lang="en-US" sz="2400" dirty="0"/>
          </a:p>
          <a:p>
            <a:pPr eaLnBrk="1" hangingPunct="1">
              <a:buFont typeface="Wingdings 3" pitchFamily="18" charset="2"/>
              <a:buNone/>
            </a:pPr>
            <a:endParaRPr lang="en-US" sz="2400" b="1" dirty="0" smtClean="0"/>
          </a:p>
        </p:txBody>
      </p:sp>
      <p:sp>
        <p:nvSpPr>
          <p:cNvPr id="3" name="Title 2"/>
          <p:cNvSpPr>
            <a:spLocks noGrp="1"/>
          </p:cNvSpPr>
          <p:nvPr>
            <p:ph type="title"/>
          </p:nvPr>
        </p:nvSpPr>
        <p:spPr>
          <a:xfrm>
            <a:off x="457200" y="381000"/>
            <a:ext cx="8229600" cy="1143000"/>
          </a:xfrm>
        </p:spPr>
        <p:txBody>
          <a:bodyPr>
            <a:normAutofit/>
          </a:bodyPr>
          <a:lstStyle/>
          <a:p>
            <a:pPr eaLnBrk="1" fontAlgn="auto" hangingPunct="1">
              <a:spcAft>
                <a:spcPts val="0"/>
              </a:spcAft>
              <a:defRPr/>
            </a:pPr>
            <a:r>
              <a:rPr lang="en-US" sz="3600" dirty="0" smtClean="0"/>
              <a:t>CRR –Strategies</a:t>
            </a:r>
            <a:endParaRPr lang="en-US" sz="36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a:spcBef>
                <a:spcPts val="1200"/>
              </a:spcBef>
              <a:spcAft>
                <a:spcPts val="1200"/>
              </a:spcAft>
              <a:buNone/>
            </a:pPr>
            <a:r>
              <a:rPr lang="en-US" sz="3200" b="1" dirty="0" smtClean="0">
                <a:solidFill>
                  <a:srgbClr val="FF0000"/>
                </a:solidFill>
              </a:rPr>
              <a:t>Participant Exercise Instructions:</a:t>
            </a:r>
            <a:r>
              <a:rPr lang="en-US" sz="3200" b="1" u="sng" dirty="0" smtClean="0"/>
              <a:t>  </a:t>
            </a:r>
          </a:p>
          <a:p>
            <a:pPr lvl="1">
              <a:spcBef>
                <a:spcPts val="1200"/>
              </a:spcBef>
              <a:spcAft>
                <a:spcPts val="1200"/>
              </a:spcAft>
              <a:buFont typeface="Wingdings" pitchFamily="2" charset="2"/>
              <a:buChar char="§"/>
            </a:pPr>
            <a:r>
              <a:rPr lang="en-US" sz="2800" dirty="0" smtClean="0"/>
              <a:t>Take 3-5 minutes to read scenario </a:t>
            </a:r>
          </a:p>
          <a:p>
            <a:pPr lvl="1">
              <a:spcBef>
                <a:spcPts val="1200"/>
              </a:spcBef>
              <a:spcAft>
                <a:spcPts val="1200"/>
              </a:spcAft>
              <a:buFont typeface="Wingdings" pitchFamily="2" charset="2"/>
              <a:buChar char="§"/>
            </a:pPr>
            <a:r>
              <a:rPr lang="en-US" sz="2800" dirty="0" smtClean="0"/>
              <a:t>Discuss how to mitigate risk using at least 2 E strategies</a:t>
            </a:r>
          </a:p>
          <a:p>
            <a:pPr lvl="1">
              <a:spcBef>
                <a:spcPts val="1200"/>
              </a:spcBef>
              <a:spcAft>
                <a:spcPts val="1200"/>
              </a:spcAft>
              <a:buFont typeface="Wingdings" pitchFamily="2" charset="2"/>
              <a:buChar char="§"/>
            </a:pPr>
            <a:r>
              <a:rPr lang="en-US" sz="2800" dirty="0" smtClean="0"/>
              <a:t>Report back to class the risk/loss scenario, the Es using, and the particular strategy chosen </a:t>
            </a:r>
            <a:endParaRPr lang="en-US" sz="2800" dirty="0"/>
          </a:p>
          <a:p>
            <a:pPr marL="365125" lvl="1" indent="0">
              <a:buFont typeface="Wingdings" pitchFamily="2" charset="2"/>
              <a:buChar char="§"/>
            </a:pPr>
            <a:endParaRPr lang="en-US" sz="24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Strategies</a:t>
            </a:r>
            <a:endParaRPr lang="en-US" sz="32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9220200" cy="4876800"/>
          </a:xfrm>
        </p:spPr>
        <p:txBody>
          <a:bodyPr/>
          <a:lstStyle/>
          <a:p>
            <a:pPr marL="906463" lvl="1" indent="-514350" eaLnBrk="1" hangingPunct="1">
              <a:spcBef>
                <a:spcPts val="1800"/>
              </a:spcBef>
              <a:buClrTx/>
              <a:buNone/>
            </a:pPr>
            <a:r>
              <a:rPr lang="en-US" sz="4400" b="1" dirty="0" smtClean="0">
                <a:solidFill>
                  <a:srgbClr val="FF0000"/>
                </a:solidFill>
              </a:rPr>
              <a:t>6 Steps of the CRR Approach</a:t>
            </a:r>
          </a:p>
          <a:p>
            <a:pPr marL="906463" lvl="1" indent="-514350" eaLnBrk="1" hangingPunct="1">
              <a:spcBef>
                <a:spcPts val="1800"/>
              </a:spcBef>
              <a:buClrTx/>
              <a:buFont typeface="+mj-lt"/>
              <a:buAutoNum type="arabicPeriod"/>
            </a:pPr>
            <a:r>
              <a:rPr lang="en-US" sz="3200" b="1" dirty="0" smtClean="0"/>
              <a:t>Identify Risks</a:t>
            </a:r>
          </a:p>
          <a:p>
            <a:pPr marL="906463" lvl="1" indent="-514350" eaLnBrk="1" hangingPunct="1">
              <a:spcBef>
                <a:spcPts val="600"/>
              </a:spcBef>
              <a:buClrTx/>
              <a:buFont typeface="+mj-lt"/>
              <a:buAutoNum type="arabicPeriod"/>
            </a:pPr>
            <a:r>
              <a:rPr lang="en-US" sz="3200" b="1" dirty="0" smtClean="0"/>
              <a:t>Prioritize Risks</a:t>
            </a:r>
          </a:p>
          <a:p>
            <a:pPr marL="906463" lvl="1" indent="-514350" eaLnBrk="1" hangingPunct="1">
              <a:spcBef>
                <a:spcPts val="600"/>
              </a:spcBef>
              <a:buClrTx/>
              <a:buFont typeface="+mj-lt"/>
              <a:buAutoNum type="arabicPeriod"/>
            </a:pPr>
            <a:r>
              <a:rPr lang="en-US" sz="3200" b="1" dirty="0" smtClean="0"/>
              <a:t>Develop Strategies &amp; Tactics to Mitigate Risks</a:t>
            </a:r>
          </a:p>
          <a:p>
            <a:pPr marL="906463" lvl="1" indent="-514350" eaLnBrk="1" hangingPunct="1">
              <a:spcBef>
                <a:spcPts val="600"/>
              </a:spcBef>
              <a:buClrTx/>
              <a:buFont typeface="+mj-lt"/>
              <a:buAutoNum type="arabicPeriod"/>
            </a:pPr>
            <a:r>
              <a:rPr lang="en-US" sz="3200" b="1" dirty="0" smtClean="0"/>
              <a:t>Prepare the CRR Plan</a:t>
            </a:r>
          </a:p>
          <a:p>
            <a:pPr marL="906463" lvl="1" indent="-514350" eaLnBrk="1" hangingPunct="1">
              <a:spcBef>
                <a:spcPts val="600"/>
              </a:spcBef>
              <a:buClrTx/>
              <a:buFont typeface="+mj-lt"/>
              <a:buAutoNum type="arabicPeriod"/>
            </a:pPr>
            <a:r>
              <a:rPr lang="en-US" sz="3200" b="1" dirty="0" smtClean="0"/>
              <a:t>Implement the CRR Plan</a:t>
            </a:r>
          </a:p>
          <a:p>
            <a:pPr marL="906463" lvl="1" indent="-514350" eaLnBrk="1" hangingPunct="1">
              <a:spcBef>
                <a:spcPts val="600"/>
              </a:spcBef>
              <a:buClrTx/>
              <a:buFont typeface="+mj-lt"/>
              <a:buAutoNum type="arabicPeriod"/>
            </a:pPr>
            <a:r>
              <a:rPr lang="en-US" sz="3200" b="1" dirty="0" smtClean="0"/>
              <a:t>Monitor, Evaluate, &amp; Modify Plan as Needed</a:t>
            </a:r>
          </a:p>
          <a:p>
            <a:endParaRPr lang="en-US" dirty="0"/>
          </a:p>
        </p:txBody>
      </p:sp>
      <p:sp>
        <p:nvSpPr>
          <p:cNvPr id="3" name="Title 2"/>
          <p:cNvSpPr>
            <a:spLocks noGrp="1"/>
          </p:cNvSpPr>
          <p:nvPr>
            <p:ph type="title"/>
          </p:nvPr>
        </p:nvSpPr>
        <p:spPr/>
        <p:txBody>
          <a:bodyPr/>
          <a:lstStyle/>
          <a:p>
            <a:r>
              <a:rPr lang="en-US" dirty="0" smtClean="0"/>
              <a:t>CRR - Introduction</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a:spcBef>
                <a:spcPts val="1200"/>
              </a:spcBef>
              <a:spcAft>
                <a:spcPts val="1200"/>
              </a:spcAft>
              <a:buNone/>
            </a:pPr>
            <a:r>
              <a:rPr lang="en-US" sz="3200" b="1" dirty="0" smtClean="0">
                <a:solidFill>
                  <a:srgbClr val="FF0000"/>
                </a:solidFill>
              </a:rPr>
              <a:t>A best practice CRR strategy:</a:t>
            </a:r>
            <a:r>
              <a:rPr lang="en-US" sz="3200" b="1" u="sng" dirty="0" smtClean="0"/>
              <a:t>  </a:t>
            </a:r>
          </a:p>
          <a:p>
            <a:pPr lvl="1">
              <a:spcBef>
                <a:spcPts val="1200"/>
              </a:spcBef>
              <a:spcAft>
                <a:spcPts val="1200"/>
              </a:spcAft>
              <a:buFont typeface="Wingdings" pitchFamily="2" charset="2"/>
              <a:buChar char="§"/>
            </a:pPr>
            <a:r>
              <a:rPr lang="en-US" sz="2800" b="1" dirty="0" smtClean="0"/>
              <a:t>Home Visits</a:t>
            </a:r>
            <a:r>
              <a:rPr lang="en-US" sz="2800" dirty="0" smtClean="0"/>
              <a:t>– targeting hard to reach households.</a:t>
            </a:r>
          </a:p>
          <a:p>
            <a:pPr lvl="1">
              <a:spcBef>
                <a:spcPts val="1200"/>
              </a:spcBef>
              <a:spcAft>
                <a:spcPts val="1200"/>
              </a:spcAft>
              <a:buNone/>
            </a:pPr>
            <a:r>
              <a:rPr lang="en-US" sz="2800" dirty="0" smtClean="0"/>
              <a:t>Opportunity to:</a:t>
            </a:r>
          </a:p>
          <a:p>
            <a:pPr lvl="2">
              <a:spcBef>
                <a:spcPts val="600"/>
              </a:spcBef>
              <a:spcAft>
                <a:spcPts val="600"/>
              </a:spcAft>
              <a:buFont typeface="Wingdings" pitchFamily="2" charset="2"/>
              <a:buChar char="§"/>
            </a:pPr>
            <a:r>
              <a:rPr lang="en-US" sz="2600" dirty="0" smtClean="0"/>
              <a:t>Educate resident about fire safety, smoke alarm testing &amp; maintenance, and escape planning &amp; practicing</a:t>
            </a:r>
          </a:p>
          <a:p>
            <a:pPr lvl="2">
              <a:spcBef>
                <a:spcPts val="600"/>
              </a:spcBef>
              <a:spcAft>
                <a:spcPts val="600"/>
              </a:spcAft>
              <a:buFont typeface="Wingdings" pitchFamily="2" charset="2"/>
              <a:buChar char="§"/>
            </a:pPr>
            <a:r>
              <a:rPr lang="en-US" sz="2600" dirty="0" smtClean="0"/>
              <a:t>Test existing alarms and install new ones as needed</a:t>
            </a:r>
          </a:p>
          <a:p>
            <a:pPr lvl="2">
              <a:spcBef>
                <a:spcPts val="600"/>
              </a:spcBef>
              <a:spcAft>
                <a:spcPts val="600"/>
              </a:spcAft>
              <a:buFont typeface="Wingdings" pitchFamily="2" charset="2"/>
              <a:buChar char="§"/>
            </a:pPr>
            <a:r>
              <a:rPr lang="en-US" sz="2600" dirty="0" smtClean="0"/>
              <a:t>Enhance the positive relationship between residents and the fire service</a:t>
            </a:r>
          </a:p>
          <a:p>
            <a:pPr lvl="1">
              <a:spcBef>
                <a:spcPts val="1200"/>
              </a:spcBef>
              <a:spcAft>
                <a:spcPts val="1200"/>
              </a:spcAft>
              <a:buNone/>
            </a:pPr>
            <a:endParaRPr lang="en-US" sz="2800" dirty="0" smtClean="0"/>
          </a:p>
          <a:p>
            <a:pPr lvl="1">
              <a:spcBef>
                <a:spcPts val="1200"/>
              </a:spcBef>
              <a:spcAft>
                <a:spcPts val="1200"/>
              </a:spcAft>
              <a:buFont typeface="Wingdings" pitchFamily="2" charset="2"/>
              <a:buChar char="§"/>
            </a:pPr>
            <a:endParaRPr lang="en-US" sz="2800" dirty="0"/>
          </a:p>
          <a:p>
            <a:pPr marL="365125" lvl="1" indent="0">
              <a:buFont typeface="Wingdings" pitchFamily="2" charset="2"/>
              <a:buChar char="§"/>
            </a:pPr>
            <a:endParaRPr lang="en-US" sz="2400" b="1" dirty="0" smtClean="0"/>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CRR – Strategies</a:t>
            </a:r>
            <a:endParaRPr lang="en-US" sz="32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t>VI. Developing a CRR Plan</a:t>
            </a:r>
            <a:endParaRPr lang="en-US" sz="54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77200" y="6168680"/>
            <a:ext cx="914400" cy="517504"/>
          </a:xfrm>
          <a:prstGeom prst="rect">
            <a:avLst/>
          </a:prstGeom>
          <a:noFill/>
        </p:spPr>
      </p:pic>
    </p:spTree>
    <p:extLst>
      <p:ext uri="{BB962C8B-B14F-4D97-AF65-F5344CB8AC3E}">
        <p14:creationId xmlns:p14="http://schemas.microsoft.com/office/powerpoint/2010/main" val="8969784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4525962"/>
          </a:xfrm>
        </p:spPr>
        <p:txBody>
          <a:bodyPr/>
          <a:lstStyle/>
          <a:p>
            <a:pPr>
              <a:spcBef>
                <a:spcPts val="0"/>
              </a:spcBef>
              <a:buNone/>
            </a:pPr>
            <a:r>
              <a:rPr lang="en-US" sz="1000" dirty="0" smtClean="0"/>
              <a:t> </a:t>
            </a:r>
          </a:p>
          <a:p>
            <a:pPr>
              <a:spcBef>
                <a:spcPts val="600"/>
              </a:spcBef>
              <a:buNone/>
            </a:pPr>
            <a:r>
              <a:rPr lang="en-US" sz="3600" b="1" u="sng" dirty="0" smtClean="0">
                <a:solidFill>
                  <a:srgbClr val="0070C0"/>
                </a:solidFill>
              </a:rPr>
              <a:t>Purpose of a CRR Plan:</a:t>
            </a:r>
          </a:p>
          <a:p>
            <a:pPr>
              <a:buNone/>
            </a:pPr>
            <a:endParaRPr lang="en-US" sz="1000" b="1" u="sng" dirty="0" smtClean="0"/>
          </a:p>
          <a:p>
            <a:pPr lvl="1">
              <a:lnSpc>
                <a:spcPct val="110000"/>
              </a:lnSpc>
              <a:spcBef>
                <a:spcPts val="600"/>
              </a:spcBef>
              <a:spcAft>
                <a:spcPts val="600"/>
              </a:spcAft>
              <a:buFont typeface="Wingdings" pitchFamily="2" charset="2"/>
              <a:buChar char="§"/>
            </a:pPr>
            <a:r>
              <a:rPr lang="en-US" sz="2800" dirty="0" smtClean="0"/>
              <a:t>Systematically walks you through the CRR process which enhances your ability to manage risk </a:t>
            </a:r>
          </a:p>
          <a:p>
            <a:pPr lvl="1">
              <a:lnSpc>
                <a:spcPct val="110000"/>
              </a:lnSpc>
              <a:spcBef>
                <a:spcPts val="600"/>
              </a:spcBef>
              <a:spcAft>
                <a:spcPts val="600"/>
              </a:spcAft>
              <a:buFont typeface="Wingdings" pitchFamily="2" charset="2"/>
              <a:buChar char="§"/>
            </a:pPr>
            <a:r>
              <a:rPr lang="en-US" sz="2800" dirty="0" smtClean="0"/>
              <a:t>Empowers and engages staff </a:t>
            </a:r>
          </a:p>
          <a:p>
            <a:pPr lvl="1">
              <a:lnSpc>
                <a:spcPct val="110000"/>
              </a:lnSpc>
              <a:spcBef>
                <a:spcPts val="600"/>
              </a:spcBef>
              <a:spcAft>
                <a:spcPts val="600"/>
              </a:spcAft>
              <a:buFont typeface="Wingdings" pitchFamily="2" charset="2"/>
              <a:buChar char="§"/>
            </a:pPr>
            <a:r>
              <a:rPr lang="en-US" sz="2800" dirty="0" smtClean="0"/>
              <a:t> Serves as a vision and a guide for action for at least one year</a:t>
            </a:r>
          </a:p>
          <a:p>
            <a:pPr lvl="1">
              <a:lnSpc>
                <a:spcPct val="110000"/>
              </a:lnSpc>
              <a:spcBef>
                <a:spcPts val="600"/>
              </a:spcBef>
              <a:spcAft>
                <a:spcPts val="600"/>
              </a:spcAft>
              <a:buFont typeface="Wingdings" pitchFamily="2" charset="2"/>
              <a:buChar char="§"/>
            </a:pPr>
            <a:r>
              <a:rPr lang="en-US" sz="2800" dirty="0" smtClean="0"/>
              <a:t>Documents risk findings and selected strategies and how/why they were selected</a:t>
            </a:r>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083227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0"/>
            <a:ext cx="7620000" cy="5486400"/>
          </a:xfrm>
        </p:spPr>
        <p:txBody>
          <a:bodyPr/>
          <a:lstStyle/>
          <a:p>
            <a:pPr marL="0" indent="0">
              <a:lnSpc>
                <a:spcPct val="115000"/>
              </a:lnSpc>
              <a:spcBef>
                <a:spcPts val="1200"/>
              </a:spcBef>
              <a:spcAft>
                <a:spcPts val="400"/>
              </a:spcAft>
              <a:buClr>
                <a:srgbClr val="2DA2BF"/>
              </a:buClr>
              <a:buNone/>
            </a:pPr>
            <a:r>
              <a:rPr lang="en-US" sz="3600" b="1" u="sng" dirty="0" smtClean="0">
                <a:solidFill>
                  <a:srgbClr val="0070C0"/>
                </a:solidFill>
              </a:rPr>
              <a:t>Who prepares the plan?</a:t>
            </a:r>
          </a:p>
          <a:p>
            <a:pPr marL="0" indent="0">
              <a:lnSpc>
                <a:spcPct val="115000"/>
              </a:lnSpc>
              <a:spcBef>
                <a:spcPts val="1200"/>
              </a:spcBef>
              <a:spcAft>
                <a:spcPts val="400"/>
              </a:spcAft>
              <a:buClr>
                <a:srgbClr val="2DA2BF"/>
              </a:buClr>
              <a:buNone/>
            </a:pPr>
            <a:r>
              <a:rPr lang="en-US" sz="2800" b="1" dirty="0" smtClean="0"/>
              <a:t>Varies by department/locale. </a:t>
            </a:r>
            <a:r>
              <a:rPr lang="en-US" sz="2800" dirty="0" smtClean="0"/>
              <a:t>May involve Central Department , Station- level, community partner(s), and/or other agencies’ staff. </a:t>
            </a:r>
          </a:p>
          <a:p>
            <a:pPr marL="493713" lvl="2" indent="0">
              <a:spcBef>
                <a:spcPts val="1200"/>
              </a:spcBef>
              <a:spcAft>
                <a:spcPts val="400"/>
              </a:spcAft>
              <a:buClr>
                <a:srgbClr val="2DA2BF"/>
              </a:buClr>
              <a:buNone/>
            </a:pPr>
            <a:r>
              <a:rPr lang="en-US" sz="2400" b="1" u="sng" dirty="0" smtClean="0"/>
              <a:t>Examples:</a:t>
            </a:r>
          </a:p>
          <a:p>
            <a:pPr marL="493713" lvl="2" indent="0">
              <a:spcBef>
                <a:spcPts val="600"/>
              </a:spcBef>
              <a:spcAft>
                <a:spcPts val="600"/>
              </a:spcAft>
              <a:buClr>
                <a:srgbClr val="2DA2BF"/>
              </a:buClr>
              <a:buNone/>
            </a:pPr>
            <a:r>
              <a:rPr lang="en-US" sz="2400" b="1" dirty="0" smtClean="0"/>
              <a:t>Vancouver WA:  </a:t>
            </a:r>
            <a:r>
              <a:rPr lang="en-US" sz="2400" dirty="0" smtClean="0"/>
              <a:t>Station-level staff  with data analysis by Central Department staff</a:t>
            </a:r>
          </a:p>
          <a:p>
            <a:pPr marL="493713" lvl="2" indent="0">
              <a:spcBef>
                <a:spcPts val="600"/>
              </a:spcBef>
              <a:spcAft>
                <a:spcPts val="600"/>
              </a:spcAft>
              <a:buClr>
                <a:srgbClr val="2DA2BF"/>
              </a:buClr>
              <a:buNone/>
            </a:pPr>
            <a:r>
              <a:rPr lang="en-US" sz="2400" b="1" dirty="0" smtClean="0"/>
              <a:t>Tucson AZ:  </a:t>
            </a:r>
            <a:r>
              <a:rPr lang="en-US" sz="2400" dirty="0" smtClean="0"/>
              <a:t>Community Partner   </a:t>
            </a:r>
          </a:p>
          <a:p>
            <a:pPr marL="493713" lvl="2" indent="0">
              <a:spcBef>
                <a:spcPts val="600"/>
              </a:spcBef>
              <a:spcAft>
                <a:spcPts val="600"/>
              </a:spcAft>
              <a:buClr>
                <a:srgbClr val="2DA2BF"/>
              </a:buClr>
              <a:buNone/>
            </a:pPr>
            <a:r>
              <a:rPr lang="en-US" sz="2400" b="1" dirty="0" smtClean="0"/>
              <a:t>Dallas TX:  </a:t>
            </a:r>
            <a:r>
              <a:rPr lang="en-US" sz="2400" dirty="0" smtClean="0"/>
              <a:t>Central Prevention Office  staff with data analysis by the Injury Prevention Center</a:t>
            </a:r>
          </a:p>
          <a:p>
            <a:pPr marL="0" lvl="0" indent="0">
              <a:lnSpc>
                <a:spcPct val="115000"/>
              </a:lnSpc>
              <a:spcBef>
                <a:spcPts val="1200"/>
              </a:spcBef>
              <a:spcAft>
                <a:spcPts val="400"/>
              </a:spcAft>
              <a:buClr>
                <a:srgbClr val="2DA2BF"/>
              </a:buClr>
              <a:buNone/>
            </a:pPr>
            <a:endParaRPr lang="en-US" sz="2800" b="1" dirty="0" smtClean="0"/>
          </a:p>
          <a:p>
            <a:pPr marL="0" lvl="0" indent="0">
              <a:lnSpc>
                <a:spcPct val="115000"/>
              </a:lnSpc>
              <a:spcBef>
                <a:spcPts val="1200"/>
              </a:spcBef>
              <a:spcAft>
                <a:spcPts val="400"/>
              </a:spcAft>
              <a:buClr>
                <a:srgbClr val="2DA2BF"/>
              </a:buClr>
              <a:buNone/>
            </a:pPr>
            <a:endParaRPr lang="en-US" sz="2800" b="1"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2"/>
          </a:xfrm>
        </p:spPr>
        <p:txBody>
          <a:bodyPr/>
          <a:lstStyle/>
          <a:p>
            <a:pPr marL="342900" lvl="0" indent="-342900">
              <a:lnSpc>
                <a:spcPct val="110000"/>
              </a:lnSpc>
              <a:spcBef>
                <a:spcPts val="0"/>
              </a:spcBef>
              <a:spcAft>
                <a:spcPts val="300"/>
              </a:spcAft>
              <a:buClr>
                <a:srgbClr val="2DA2BF"/>
              </a:buClr>
              <a:buNone/>
            </a:pPr>
            <a:r>
              <a:rPr lang="en-US" sz="3600" b="1" u="sng" dirty="0" smtClean="0">
                <a:solidFill>
                  <a:srgbClr val="0070C0"/>
                </a:solidFill>
              </a:rPr>
              <a:t>What’s ideally in a CRR Plan?</a:t>
            </a:r>
          </a:p>
          <a:p>
            <a:pPr marL="342900" lvl="0" indent="-342900">
              <a:lnSpc>
                <a:spcPct val="110000"/>
              </a:lnSpc>
              <a:spcBef>
                <a:spcPts val="0"/>
              </a:spcBef>
              <a:spcAft>
                <a:spcPts val="300"/>
              </a:spcAft>
              <a:buClr>
                <a:srgbClr val="2DA2BF"/>
              </a:buClr>
              <a:buNone/>
            </a:pPr>
            <a:endParaRPr lang="en-US" sz="1000" dirty="0" smtClean="0">
              <a:solidFill>
                <a:prstClr val="black"/>
              </a:solidFill>
              <a:ea typeface="Calibri"/>
              <a:cs typeface="Times New Roman"/>
            </a:endParaRPr>
          </a:p>
          <a:p>
            <a:pPr marL="598488" lvl="1" indent="-342900">
              <a:spcBef>
                <a:spcPts val="600"/>
              </a:spcBef>
              <a:spcAft>
                <a:spcPts val="600"/>
              </a:spcAft>
              <a:buClr>
                <a:srgbClr val="2DA2BF"/>
              </a:buClr>
              <a:buFont typeface="Wingdings" pitchFamily="2" charset="2"/>
              <a:buChar char="§"/>
            </a:pPr>
            <a:r>
              <a:rPr lang="en-US" sz="2800" dirty="0" smtClean="0">
                <a:solidFill>
                  <a:prstClr val="black"/>
                </a:solidFill>
                <a:ea typeface="Calibri"/>
                <a:cs typeface="Times New Roman"/>
              </a:rPr>
              <a:t>An outline of vision, mission, values and priorities</a:t>
            </a:r>
            <a:endParaRPr lang="en-US" sz="2800" dirty="0">
              <a:solidFill>
                <a:prstClr val="black"/>
              </a:solidFill>
              <a:ea typeface="Calibri"/>
              <a:cs typeface="Times New Roman"/>
            </a:endParaRPr>
          </a:p>
          <a:p>
            <a:pPr marL="598488" lvl="1" indent="-342900">
              <a:spcBef>
                <a:spcPts val="600"/>
              </a:spcBef>
              <a:spcAft>
                <a:spcPts val="600"/>
              </a:spcAft>
              <a:buClr>
                <a:srgbClr val="2DA2BF"/>
              </a:buClr>
              <a:buFont typeface="Wingdings" pitchFamily="2" charset="2"/>
              <a:buChar char="§"/>
            </a:pPr>
            <a:r>
              <a:rPr lang="en-US" sz="2800" dirty="0" smtClean="0">
                <a:solidFill>
                  <a:prstClr val="black"/>
                </a:solidFill>
                <a:ea typeface="Calibri"/>
                <a:cs typeface="Times New Roman"/>
              </a:rPr>
              <a:t>A description of the community/service area</a:t>
            </a:r>
            <a:endParaRPr lang="en-US" sz="2800" dirty="0">
              <a:solidFill>
                <a:prstClr val="black"/>
              </a:solidFill>
              <a:ea typeface="Calibri"/>
              <a:cs typeface="Times New Roman"/>
            </a:endParaRPr>
          </a:p>
          <a:p>
            <a:pPr marL="598488" lvl="1" indent="-342900">
              <a:spcBef>
                <a:spcPts val="600"/>
              </a:spcBef>
              <a:spcAft>
                <a:spcPts val="600"/>
              </a:spcAft>
              <a:buClr>
                <a:srgbClr val="2DA2BF"/>
              </a:buClr>
              <a:buFont typeface="Wingdings" pitchFamily="2" charset="2"/>
              <a:buChar char="§"/>
            </a:pPr>
            <a:r>
              <a:rPr lang="en-US" sz="2800" dirty="0" smtClean="0">
                <a:solidFill>
                  <a:prstClr val="black"/>
                </a:solidFill>
              </a:rPr>
              <a:t>A discussion of the risks &amp; ranking of their priority</a:t>
            </a:r>
            <a:endParaRPr lang="en-US" sz="2800" dirty="0">
              <a:solidFill>
                <a:prstClr val="black"/>
              </a:solidFill>
            </a:endParaRPr>
          </a:p>
          <a:p>
            <a:pPr marL="598488" lvl="1" indent="-342900">
              <a:spcBef>
                <a:spcPts val="600"/>
              </a:spcBef>
              <a:spcAft>
                <a:spcPts val="600"/>
              </a:spcAft>
              <a:buClr>
                <a:srgbClr val="2DA2BF"/>
              </a:buClr>
              <a:buFont typeface="Wingdings" pitchFamily="2" charset="2"/>
              <a:buChar char="§"/>
            </a:pPr>
            <a:r>
              <a:rPr lang="en-US" sz="2800" dirty="0" smtClean="0">
                <a:solidFill>
                  <a:prstClr val="black"/>
                </a:solidFill>
              </a:rPr>
              <a:t>An assessment of proposed strategies</a:t>
            </a:r>
          </a:p>
          <a:p>
            <a:pPr marL="598488" lvl="1" indent="-342900">
              <a:spcBef>
                <a:spcPts val="600"/>
              </a:spcBef>
              <a:spcAft>
                <a:spcPts val="600"/>
              </a:spcAft>
              <a:buClr>
                <a:srgbClr val="2DA2BF"/>
              </a:buClr>
              <a:buFont typeface="Wingdings" pitchFamily="2" charset="2"/>
              <a:buChar char="§"/>
            </a:pPr>
            <a:r>
              <a:rPr lang="en-US" sz="2800" dirty="0" smtClean="0">
                <a:solidFill>
                  <a:prstClr val="black"/>
                </a:solidFill>
              </a:rPr>
              <a:t>A basic plan for implementing those strategies</a:t>
            </a:r>
            <a:endParaRPr lang="en-US" sz="2800" dirty="0">
              <a:solidFill>
                <a:prstClr val="black"/>
              </a:solidFill>
            </a:endParaRPr>
          </a:p>
          <a:p>
            <a:pPr marL="598488" lvl="1" indent="-342900">
              <a:spcBef>
                <a:spcPts val="600"/>
              </a:spcBef>
              <a:spcAft>
                <a:spcPts val="600"/>
              </a:spcAft>
              <a:buClr>
                <a:srgbClr val="2DA2BF"/>
              </a:buClr>
              <a:buFont typeface="Wingdings" pitchFamily="2" charset="2"/>
              <a:buChar char="§"/>
            </a:pPr>
            <a:r>
              <a:rPr lang="en-US" sz="2800" dirty="0" smtClean="0">
                <a:solidFill>
                  <a:prstClr val="black"/>
                </a:solidFill>
              </a:rPr>
              <a:t>Ideas for monitoring &amp; evaluating activities</a:t>
            </a:r>
            <a:endParaRPr lang="en-US" sz="2800" dirty="0">
              <a:solidFill>
                <a:prstClr val="black"/>
              </a:solidFill>
            </a:endParaRPr>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083227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7086600" cy="5105400"/>
          </a:xfrm>
        </p:spPr>
        <p:txBody>
          <a:bodyPr/>
          <a:lstStyle/>
          <a:p>
            <a:pPr marL="0" indent="0">
              <a:lnSpc>
                <a:spcPct val="115000"/>
              </a:lnSpc>
              <a:spcBef>
                <a:spcPts val="1200"/>
              </a:spcBef>
              <a:spcAft>
                <a:spcPts val="1200"/>
              </a:spcAft>
              <a:buClr>
                <a:srgbClr val="2DA2BF"/>
              </a:buClr>
              <a:buNone/>
            </a:pPr>
            <a:r>
              <a:rPr lang="en-US" sz="3600" b="1" u="sng" dirty="0" smtClean="0">
                <a:solidFill>
                  <a:srgbClr val="0070C0"/>
                </a:solidFill>
              </a:rPr>
              <a:t>Key aspects</a:t>
            </a:r>
          </a:p>
          <a:p>
            <a:pPr>
              <a:lnSpc>
                <a:spcPct val="110000"/>
              </a:lnSpc>
              <a:spcBef>
                <a:spcPts val="800"/>
              </a:spcBef>
              <a:spcAft>
                <a:spcPts val="800"/>
              </a:spcAft>
            </a:pPr>
            <a:r>
              <a:rPr lang="en-US" sz="2800" dirty="0" smtClean="0"/>
              <a:t>Takes into account local (neighborhood-level) variation</a:t>
            </a:r>
          </a:p>
          <a:p>
            <a:pPr>
              <a:lnSpc>
                <a:spcPct val="110000"/>
              </a:lnSpc>
              <a:spcBef>
                <a:spcPts val="800"/>
              </a:spcBef>
              <a:spcAft>
                <a:spcPts val="800"/>
              </a:spcAft>
            </a:pPr>
            <a:r>
              <a:rPr lang="en-US" sz="2800" dirty="0" smtClean="0"/>
              <a:t>Fits into Department’s longer-term Strategic Planning</a:t>
            </a:r>
          </a:p>
          <a:p>
            <a:pPr>
              <a:lnSpc>
                <a:spcPct val="110000"/>
              </a:lnSpc>
              <a:spcBef>
                <a:spcPts val="800"/>
              </a:spcBef>
              <a:spcAft>
                <a:spcPts val="800"/>
              </a:spcAft>
            </a:pPr>
            <a:r>
              <a:rPr lang="en-US" sz="2800" dirty="0" smtClean="0"/>
              <a:t>Enhances staff focus on prevention</a:t>
            </a:r>
          </a:p>
          <a:p>
            <a:pPr>
              <a:lnSpc>
                <a:spcPct val="110000"/>
              </a:lnSpc>
              <a:spcBef>
                <a:spcPts val="0"/>
              </a:spcBef>
              <a:spcAft>
                <a:spcPts val="600"/>
              </a:spcAft>
            </a:pPr>
            <a:endParaRPr lang="en-US" sz="2800" dirty="0" smtClean="0"/>
          </a:p>
          <a:p>
            <a:pPr marL="0" lvl="0" indent="0">
              <a:lnSpc>
                <a:spcPct val="115000"/>
              </a:lnSpc>
              <a:spcBef>
                <a:spcPts val="1200"/>
              </a:spcBef>
              <a:spcAft>
                <a:spcPts val="400"/>
              </a:spcAft>
              <a:buClr>
                <a:srgbClr val="2DA2BF"/>
              </a:buClr>
              <a:buNone/>
            </a:pPr>
            <a:endParaRPr lang="en-US" sz="2800" b="1"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pPr marL="342900" lvl="0" indent="-342900">
              <a:lnSpc>
                <a:spcPct val="110000"/>
              </a:lnSpc>
              <a:spcBef>
                <a:spcPts val="0"/>
              </a:spcBef>
              <a:spcAft>
                <a:spcPts val="300"/>
              </a:spcAft>
              <a:buClr>
                <a:srgbClr val="2DA2BF"/>
              </a:buClr>
              <a:buNone/>
            </a:pPr>
            <a:r>
              <a:rPr lang="en-US" sz="3600" b="1" u="sng" dirty="0" smtClean="0">
                <a:solidFill>
                  <a:srgbClr val="0070C0"/>
                </a:solidFill>
              </a:rPr>
              <a:t>The 5 Sections of the Model CRR Plan</a:t>
            </a:r>
          </a:p>
          <a:p>
            <a:pPr marL="342900" lvl="0" indent="-342900">
              <a:lnSpc>
                <a:spcPct val="110000"/>
              </a:lnSpc>
              <a:spcBef>
                <a:spcPts val="0"/>
              </a:spcBef>
              <a:spcAft>
                <a:spcPts val="300"/>
              </a:spcAft>
              <a:buClr>
                <a:srgbClr val="2DA2BF"/>
              </a:buClr>
              <a:buNone/>
            </a:pPr>
            <a:endParaRPr lang="en-US" sz="1000" dirty="0" smtClean="0">
              <a:solidFill>
                <a:prstClr val="black"/>
              </a:solidFill>
              <a:ea typeface="Calibri"/>
              <a:cs typeface="Times New Roman"/>
            </a:endParaRPr>
          </a:p>
          <a:p>
            <a:pPr marL="342900" lvl="0" indent="-342900">
              <a:lnSpc>
                <a:spcPct val="110000"/>
              </a:lnSpc>
              <a:spcBef>
                <a:spcPts val="0"/>
              </a:spcBef>
              <a:spcAft>
                <a:spcPts val="300"/>
              </a:spcAft>
              <a:buClr>
                <a:srgbClr val="2DA2BF"/>
              </a:buClr>
              <a:buNone/>
            </a:pPr>
            <a:r>
              <a:rPr lang="en-US" sz="2800" dirty="0" smtClean="0">
                <a:solidFill>
                  <a:srgbClr val="0070C0"/>
                </a:solidFill>
                <a:ea typeface="Calibri"/>
                <a:cs typeface="Times New Roman"/>
              </a:rPr>
              <a:t>Section 1:</a:t>
            </a:r>
            <a:r>
              <a:rPr lang="en-US" sz="2800" dirty="0" smtClean="0">
                <a:solidFill>
                  <a:prstClr val="black"/>
                </a:solidFill>
                <a:ea typeface="Calibri"/>
                <a:cs typeface="Times New Roman"/>
              </a:rPr>
              <a:t>  Vision, Mission &amp; More</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2</a:t>
            </a:r>
            <a:r>
              <a:rPr lang="en-US" sz="2800" dirty="0" smtClean="0">
                <a:solidFill>
                  <a:prstClr val="black"/>
                </a:solidFill>
                <a:ea typeface="Calibri"/>
                <a:cs typeface="Times New Roman"/>
              </a:rPr>
              <a:t>:  Community/Service Area</a:t>
            </a:r>
            <a:endParaRPr lang="en-US" sz="2800" dirty="0">
              <a:solidFill>
                <a:prstClr val="black"/>
              </a:solidFill>
              <a:ea typeface="Calibri"/>
              <a:cs typeface="Times New Roman"/>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3:</a:t>
            </a:r>
            <a:r>
              <a:rPr lang="en-US" sz="2800" dirty="0" smtClean="0">
                <a:solidFill>
                  <a:prstClr val="black"/>
                </a:solidFill>
                <a:ea typeface="Calibri"/>
                <a:cs typeface="Times New Roman"/>
              </a:rPr>
              <a:t>  </a:t>
            </a:r>
            <a:r>
              <a:rPr lang="en-US" sz="2800" dirty="0" smtClean="0">
                <a:solidFill>
                  <a:prstClr val="black"/>
                </a:solidFill>
              </a:rPr>
              <a:t>Risks</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4:  </a:t>
            </a:r>
            <a:r>
              <a:rPr lang="en-US" sz="2800" dirty="0" smtClean="0">
                <a:solidFill>
                  <a:prstClr val="black"/>
                </a:solidFill>
              </a:rPr>
              <a:t>Strategies</a:t>
            </a: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5:</a:t>
            </a:r>
            <a:r>
              <a:rPr lang="en-US" sz="2800" dirty="0" smtClean="0">
                <a:solidFill>
                  <a:prstClr val="black"/>
                </a:solidFill>
              </a:rPr>
              <a:t>  Implementation</a:t>
            </a:r>
            <a:endParaRPr lang="en-US" sz="2800" dirty="0">
              <a:solidFill>
                <a:prstClr val="black"/>
              </a:solidFill>
            </a:endParaRPr>
          </a:p>
          <a:p>
            <a:pPr marL="342900" lvl="0" indent="-342900">
              <a:lnSpc>
                <a:spcPct val="110000"/>
              </a:lnSpc>
              <a:spcBef>
                <a:spcPts val="0"/>
              </a:spcBef>
              <a:spcAft>
                <a:spcPts val="400"/>
              </a:spcAft>
              <a:buClr>
                <a:srgbClr val="2DA2BF"/>
              </a:buClr>
              <a:buNone/>
            </a:pPr>
            <a:r>
              <a:rPr lang="en-US" sz="2800" dirty="0" smtClean="0">
                <a:solidFill>
                  <a:srgbClr val="0070C0"/>
                </a:solidFill>
                <a:ea typeface="Calibri"/>
                <a:cs typeface="Times New Roman"/>
              </a:rPr>
              <a:t>Section 6:  </a:t>
            </a:r>
            <a:r>
              <a:rPr lang="en-US" sz="2800" dirty="0" smtClean="0">
                <a:solidFill>
                  <a:prstClr val="black"/>
                </a:solidFill>
              </a:rPr>
              <a:t>Monitoring &amp; </a:t>
            </a:r>
            <a:r>
              <a:rPr lang="en-US" sz="2800" dirty="0">
                <a:solidFill>
                  <a:prstClr val="black"/>
                </a:solidFill>
              </a:rPr>
              <a:t>Evaluation</a:t>
            </a:r>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083227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4876800"/>
          </a:xfrm>
        </p:spPr>
        <p:txBody>
          <a:bodyPr/>
          <a:lstStyle/>
          <a:p>
            <a:pPr marL="342900" lvl="0" indent="-342900">
              <a:lnSpc>
                <a:spcPct val="115000"/>
              </a:lnSpc>
              <a:spcBef>
                <a:spcPts val="0"/>
              </a:spcBef>
              <a:spcAft>
                <a:spcPts val="300"/>
              </a:spcAft>
              <a:buClr>
                <a:srgbClr val="2DA2BF"/>
              </a:buClr>
              <a:buNone/>
            </a:pPr>
            <a:r>
              <a:rPr lang="en-US" sz="3400" b="1" u="sng" dirty="0" smtClean="0">
                <a:solidFill>
                  <a:srgbClr val="0070C0"/>
                </a:solidFill>
              </a:rPr>
              <a:t>Section 1:  Vision, Mission &amp; More</a:t>
            </a:r>
          </a:p>
          <a:p>
            <a:pPr marL="342900" lvl="0" indent="-342900">
              <a:lnSpc>
                <a:spcPct val="110000"/>
              </a:lnSpc>
              <a:spcBef>
                <a:spcPts val="1200"/>
              </a:spcBef>
              <a:spcAft>
                <a:spcPts val="300"/>
              </a:spcAft>
              <a:buClr>
                <a:srgbClr val="2DA2BF"/>
              </a:buClr>
              <a:buNone/>
            </a:pPr>
            <a:r>
              <a:rPr lang="en-US" sz="2800" b="1" dirty="0" smtClean="0">
                <a:solidFill>
                  <a:prstClr val="black"/>
                </a:solidFill>
                <a:ea typeface="Calibri"/>
                <a:cs typeface="Times New Roman"/>
              </a:rPr>
              <a:t>What’s in the section:</a:t>
            </a:r>
          </a:p>
          <a:p>
            <a:pPr marL="598488" lvl="1" indent="-342900">
              <a:lnSpc>
                <a:spcPct val="110000"/>
              </a:lnSpc>
              <a:spcBef>
                <a:spcPts val="0"/>
              </a:spcBef>
              <a:spcAft>
                <a:spcPts val="1200"/>
              </a:spcAft>
              <a:buClr>
                <a:srgbClr val="2DA2BF"/>
              </a:buClr>
              <a:buFont typeface="Wingdings" pitchFamily="2" charset="2"/>
              <a:buChar char="§"/>
            </a:pPr>
            <a:r>
              <a:rPr lang="en-US" sz="2800" dirty="0" smtClean="0">
                <a:solidFill>
                  <a:prstClr val="black"/>
                </a:solidFill>
                <a:ea typeface="Calibri"/>
                <a:cs typeface="Times New Roman"/>
              </a:rPr>
              <a:t>An outline of the Department’s vision, mission, &amp; values as well as the station’s priorities.</a:t>
            </a:r>
          </a:p>
          <a:p>
            <a:pPr marL="342900" lvl="0" indent="-342900">
              <a:lnSpc>
                <a:spcPct val="110000"/>
              </a:lnSpc>
              <a:spcBef>
                <a:spcPts val="1200"/>
              </a:spcBef>
              <a:spcAft>
                <a:spcPts val="300"/>
              </a:spcAft>
              <a:buClr>
                <a:srgbClr val="2DA2BF"/>
              </a:buClr>
              <a:buNone/>
            </a:pPr>
            <a:r>
              <a:rPr lang="en-US" sz="2800" b="1" dirty="0" smtClean="0">
                <a:solidFill>
                  <a:prstClr val="black"/>
                </a:solidFill>
                <a:ea typeface="Calibri"/>
                <a:cs typeface="Times New Roman"/>
              </a:rPr>
              <a:t>Purpose of section:</a:t>
            </a:r>
          </a:p>
          <a:p>
            <a:pPr marL="598488" lvl="1" indent="-342900">
              <a:lnSpc>
                <a:spcPct val="110000"/>
              </a:lnSpc>
              <a:spcBef>
                <a:spcPts val="300"/>
              </a:spcBef>
              <a:spcAft>
                <a:spcPts val="300"/>
              </a:spcAft>
              <a:buClr>
                <a:srgbClr val="2DA2BF"/>
              </a:buClr>
              <a:buFont typeface="Wingdings" pitchFamily="2" charset="2"/>
              <a:buChar char="§"/>
            </a:pPr>
            <a:r>
              <a:rPr lang="en-US" sz="2800" dirty="0" smtClean="0">
                <a:solidFill>
                  <a:prstClr val="black"/>
                </a:solidFill>
                <a:ea typeface="Calibri"/>
                <a:cs typeface="Times New Roman"/>
              </a:rPr>
              <a:t>Provides the context /foundation for risk identification and strategy development. </a:t>
            </a:r>
          </a:p>
          <a:p>
            <a:pPr marL="598488" lvl="1" indent="-342900">
              <a:lnSpc>
                <a:spcPct val="110000"/>
              </a:lnSpc>
              <a:spcBef>
                <a:spcPts val="300"/>
              </a:spcBef>
              <a:spcAft>
                <a:spcPts val="300"/>
              </a:spcAft>
              <a:buClr>
                <a:srgbClr val="2DA2BF"/>
              </a:buClr>
              <a:buFont typeface="Wingdings" pitchFamily="2" charset="2"/>
              <a:buChar char="§"/>
            </a:pPr>
            <a:r>
              <a:rPr lang="en-US" sz="2800" dirty="0" smtClean="0">
                <a:solidFill>
                  <a:prstClr val="black"/>
                </a:solidFill>
                <a:ea typeface="Calibri"/>
                <a:cs typeface="Times New Roman"/>
              </a:rPr>
              <a:t>Helps identify where changes may be needed to create or maintain alignment.</a:t>
            </a:r>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CRR - Plan </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732779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839200" cy="4525962"/>
          </a:xfrm>
        </p:spPr>
        <p:txBody>
          <a:bodyPr/>
          <a:lstStyle/>
          <a:p>
            <a:pPr marL="342900" indent="-342900">
              <a:lnSpc>
                <a:spcPct val="115000"/>
              </a:lnSpc>
              <a:spcBef>
                <a:spcPts val="0"/>
              </a:spcBef>
              <a:spcAft>
                <a:spcPts val="1800"/>
              </a:spcAft>
              <a:buClr>
                <a:srgbClr val="2DA2BF"/>
              </a:buClr>
              <a:buNone/>
            </a:pPr>
            <a:r>
              <a:rPr lang="en-US" sz="3400" b="1" u="sng" dirty="0" smtClean="0">
                <a:solidFill>
                  <a:srgbClr val="0070C0"/>
                </a:solidFill>
              </a:rPr>
              <a:t>Section 2:   Community/Service Area</a:t>
            </a:r>
          </a:p>
          <a:p>
            <a:pPr>
              <a:lnSpc>
                <a:spcPct val="114000"/>
              </a:lnSpc>
              <a:spcBef>
                <a:spcPts val="600"/>
              </a:spcBef>
              <a:spcAft>
                <a:spcPts val="600"/>
              </a:spcAft>
              <a:buNone/>
            </a:pPr>
            <a:r>
              <a:rPr lang="en-US" sz="2800" b="1" dirty="0" smtClean="0"/>
              <a:t>At a minimum this section:</a:t>
            </a:r>
          </a:p>
          <a:p>
            <a:pPr lvl="1">
              <a:lnSpc>
                <a:spcPct val="114000"/>
              </a:lnSpc>
              <a:spcBef>
                <a:spcPts val="1200"/>
              </a:spcBef>
              <a:spcAft>
                <a:spcPts val="600"/>
              </a:spcAft>
              <a:buFont typeface="Wingdings" pitchFamily="2" charset="2"/>
              <a:buChar char="§"/>
            </a:pPr>
            <a:r>
              <a:rPr lang="en-US" sz="2800" dirty="0" smtClean="0"/>
              <a:t>Provides a description based on driving through the community and taking a “windshield” approach to identifying what seem to be high risk areas</a:t>
            </a:r>
          </a:p>
          <a:p>
            <a:pPr lvl="1">
              <a:lnSpc>
                <a:spcPct val="114000"/>
              </a:lnSpc>
              <a:spcBef>
                <a:spcPts val="1200"/>
              </a:spcBef>
              <a:spcAft>
                <a:spcPts val="600"/>
              </a:spcAft>
              <a:buFont typeface="Wingdings" pitchFamily="2" charset="2"/>
              <a:buChar char="§"/>
            </a:pPr>
            <a:r>
              <a:rPr lang="en-US" sz="2800" dirty="0" smtClean="0"/>
              <a:t>Identifies areas likely to be high risk using a proxy for high risk areas based on % of children in Free and Reduced School Lunch Programs or high crime areas.</a:t>
            </a:r>
          </a:p>
          <a:p>
            <a:pPr lvl="1">
              <a:lnSpc>
                <a:spcPct val="114000"/>
              </a:lnSpc>
              <a:spcBef>
                <a:spcPts val="1200"/>
              </a:spcBef>
              <a:spcAft>
                <a:spcPts val="600"/>
              </a:spcAft>
              <a:buFont typeface="Wingdings" pitchFamily="2" charset="2"/>
              <a:buChar char="§"/>
            </a:pPr>
            <a:endParaRPr lang="en-US" sz="2800" dirty="0" smtClean="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solidFill>
                  <a:schemeClr val="bg1">
                    <a:lumMod val="50000"/>
                  </a:schemeClr>
                </a:solidFill>
              </a:rPr>
              <a:t>CRR – Plan</a:t>
            </a:r>
            <a:br>
              <a:rPr lang="en-US" dirty="0" smtClean="0">
                <a:solidFill>
                  <a:schemeClr val="bg1">
                    <a:lumMod val="50000"/>
                  </a:schemeClr>
                </a:solidFill>
              </a:rPr>
            </a:b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4525962"/>
          </a:xfrm>
        </p:spPr>
        <p:txBody>
          <a:bodyPr/>
          <a:lstStyle/>
          <a:p>
            <a:pPr marL="342900" indent="-342900">
              <a:lnSpc>
                <a:spcPct val="115000"/>
              </a:lnSpc>
              <a:spcBef>
                <a:spcPts val="0"/>
              </a:spcBef>
              <a:spcAft>
                <a:spcPts val="1800"/>
              </a:spcAft>
              <a:buClr>
                <a:srgbClr val="2DA2BF"/>
              </a:buClr>
              <a:buNone/>
            </a:pPr>
            <a:r>
              <a:rPr lang="en-US" sz="3400" b="1" u="sng" dirty="0" smtClean="0">
                <a:solidFill>
                  <a:srgbClr val="0070C0"/>
                </a:solidFill>
              </a:rPr>
              <a:t>Community </a:t>
            </a:r>
            <a:r>
              <a:rPr lang="en-US" sz="3400" b="1" u="sng" dirty="0" err="1" smtClean="0">
                <a:solidFill>
                  <a:srgbClr val="0070C0"/>
                </a:solidFill>
              </a:rPr>
              <a:t>Con’t</a:t>
            </a:r>
            <a:r>
              <a:rPr lang="en-US" sz="3400" b="1" u="sng" dirty="0" smtClean="0">
                <a:solidFill>
                  <a:srgbClr val="0070C0"/>
                </a:solidFill>
              </a:rPr>
              <a:t>.</a:t>
            </a:r>
          </a:p>
          <a:p>
            <a:pPr>
              <a:lnSpc>
                <a:spcPct val="114000"/>
              </a:lnSpc>
              <a:spcBef>
                <a:spcPts val="0"/>
              </a:spcBef>
              <a:spcAft>
                <a:spcPts val="600"/>
              </a:spcAft>
              <a:buNone/>
            </a:pPr>
            <a:r>
              <a:rPr lang="en-US" sz="2800" b="1" dirty="0" smtClean="0"/>
              <a:t>Ideally this section:</a:t>
            </a:r>
          </a:p>
          <a:p>
            <a:pPr lvl="1">
              <a:spcBef>
                <a:spcPts val="600"/>
              </a:spcBef>
              <a:spcAft>
                <a:spcPts val="600"/>
              </a:spcAft>
              <a:buNone/>
            </a:pPr>
            <a:r>
              <a:rPr lang="en-US" sz="2600" dirty="0" smtClean="0"/>
              <a:t>Provides a description of the station’s jurisdiction in terms of it’s:</a:t>
            </a:r>
          </a:p>
          <a:p>
            <a:pPr lvl="2">
              <a:spcBef>
                <a:spcPts val="600"/>
              </a:spcBef>
              <a:spcAft>
                <a:spcPts val="600"/>
              </a:spcAft>
              <a:buFont typeface="Wingdings" pitchFamily="2" charset="2"/>
              <a:buChar char="§"/>
            </a:pPr>
            <a:r>
              <a:rPr lang="en-US" sz="2400" dirty="0" smtClean="0"/>
              <a:t>People – who live and work there</a:t>
            </a:r>
          </a:p>
          <a:p>
            <a:pPr lvl="2">
              <a:spcBef>
                <a:spcPts val="600"/>
              </a:spcBef>
              <a:spcAft>
                <a:spcPts val="600"/>
              </a:spcAft>
              <a:buFont typeface="Wingdings" pitchFamily="2" charset="2"/>
              <a:buChar char="§"/>
            </a:pPr>
            <a:r>
              <a:rPr lang="en-US" sz="2400" dirty="0" smtClean="0"/>
              <a:t>Infrastructure - the buildings/homes, parks/open spaces etc</a:t>
            </a:r>
          </a:p>
          <a:p>
            <a:pPr lvl="2">
              <a:spcBef>
                <a:spcPts val="600"/>
              </a:spcBef>
              <a:spcAft>
                <a:spcPts val="600"/>
              </a:spcAft>
              <a:buFont typeface="Wingdings" pitchFamily="2" charset="2"/>
              <a:buChar char="§"/>
            </a:pPr>
            <a:r>
              <a:rPr lang="en-US" sz="2400" dirty="0" smtClean="0"/>
              <a:t>History of Fire and EMS incidence/Calls</a:t>
            </a:r>
          </a:p>
          <a:p>
            <a:pPr lvl="2">
              <a:spcBef>
                <a:spcPts val="600"/>
              </a:spcBef>
              <a:spcAft>
                <a:spcPts val="600"/>
              </a:spcAft>
              <a:buFont typeface="Wingdings" pitchFamily="2" charset="2"/>
              <a:buChar char="§"/>
            </a:pPr>
            <a:r>
              <a:rPr lang="en-US" sz="2400" dirty="0" smtClean="0"/>
              <a:t>Organizations present - Business, Associations, Community- based , Faith-based, local government clinics/centers, schools, hospitals etc </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228600" y="1295400"/>
            <a:ext cx="8458200" cy="4525962"/>
          </a:xfrm>
        </p:spPr>
        <p:txBody>
          <a:bodyPr/>
          <a:lstStyle/>
          <a:p>
            <a:pPr>
              <a:buNone/>
            </a:pPr>
            <a:r>
              <a:rPr lang="en-US" sz="3600" b="1" dirty="0" smtClean="0">
                <a:solidFill>
                  <a:srgbClr val="009999"/>
                </a:solidFill>
              </a:rPr>
              <a:t>ACTIVITY 1: Participant Introductions</a:t>
            </a:r>
          </a:p>
          <a:p>
            <a:pPr>
              <a:spcBef>
                <a:spcPts val="2400"/>
              </a:spcBef>
              <a:spcAft>
                <a:spcPts val="1800"/>
              </a:spcAft>
              <a:buNone/>
            </a:pPr>
            <a:r>
              <a:rPr lang="en-US" sz="3200" b="1" dirty="0" smtClean="0">
                <a:solidFill>
                  <a:srgbClr val="FF0000"/>
                </a:solidFill>
                <a:cs typeface="Raavi" pitchFamily="34" charset="0"/>
              </a:rPr>
              <a:t>Introduce yourself &amp; report 2 items about yourself:</a:t>
            </a:r>
          </a:p>
          <a:p>
            <a:pPr marL="392113" lvl="1" indent="0">
              <a:spcBef>
                <a:spcPts val="0"/>
              </a:spcBef>
              <a:buNone/>
            </a:pPr>
            <a:r>
              <a:rPr lang="en-US" sz="2800" b="1" dirty="0" smtClean="0">
                <a:ea typeface="Times New Roman"/>
                <a:cs typeface="Raavi" pitchFamily="34" charset="0"/>
              </a:rPr>
              <a:t>1.</a:t>
            </a:r>
            <a:r>
              <a:rPr lang="en-US" sz="2800" dirty="0" smtClean="0">
                <a:ea typeface="Times New Roman"/>
                <a:cs typeface="Raavi" pitchFamily="34" charset="0"/>
              </a:rPr>
              <a:t>  </a:t>
            </a:r>
            <a:r>
              <a:rPr lang="en-US" sz="2800" i="1" dirty="0" smtClean="0">
                <a:ea typeface="Times New Roman"/>
                <a:cs typeface="Times New Roman"/>
              </a:rPr>
              <a:t>What is your #1 responsibility as a fire officer?  </a:t>
            </a:r>
            <a:r>
              <a:rPr lang="en-US" sz="2800" dirty="0" smtClean="0">
                <a:ea typeface="Times New Roman"/>
                <a:cs typeface="Times New Roman"/>
              </a:rPr>
              <a:t>OR:</a:t>
            </a:r>
          </a:p>
          <a:p>
            <a:pPr marL="392113" lvl="1" indent="0">
              <a:spcBef>
                <a:spcPts val="1200"/>
              </a:spcBef>
              <a:buNone/>
            </a:pPr>
            <a:r>
              <a:rPr lang="en-US" sz="2800" b="1" dirty="0" smtClean="0">
                <a:ea typeface="Times New Roman"/>
                <a:cs typeface="Times New Roman"/>
              </a:rPr>
              <a:t>     </a:t>
            </a:r>
            <a:r>
              <a:rPr lang="en-US" sz="2800" i="1" dirty="0" smtClean="0">
                <a:ea typeface="Times New Roman"/>
                <a:cs typeface="Times New Roman"/>
              </a:rPr>
              <a:t>What is your responsibility in meeting the mission   </a:t>
            </a:r>
          </a:p>
          <a:p>
            <a:pPr marL="392113" lvl="1" indent="0">
              <a:spcBef>
                <a:spcPts val="600"/>
              </a:spcBef>
              <a:buNone/>
            </a:pPr>
            <a:r>
              <a:rPr lang="en-US" sz="2800" i="1" dirty="0" smtClean="0">
                <a:ea typeface="Times New Roman"/>
                <a:cs typeface="Times New Roman"/>
              </a:rPr>
              <a:t>      of your organization?</a:t>
            </a:r>
          </a:p>
          <a:p>
            <a:pPr marL="392113" lvl="1" indent="0">
              <a:buNone/>
            </a:pPr>
            <a:r>
              <a:rPr lang="en-US" sz="2800" dirty="0" smtClean="0">
                <a:ea typeface="Times New Roman"/>
                <a:cs typeface="Times New Roman"/>
              </a:rPr>
              <a:t>		</a:t>
            </a:r>
            <a:endParaRPr lang="en-US" sz="2800" b="1" dirty="0">
              <a:ea typeface="Times New Roman"/>
              <a:cs typeface="Times New Roman"/>
            </a:endParaRPr>
          </a:p>
          <a:p>
            <a:pPr marL="392113" lvl="1" indent="0">
              <a:buNone/>
            </a:pPr>
            <a:r>
              <a:rPr lang="en-US" sz="2800" b="1" dirty="0" smtClean="0">
                <a:ea typeface="Times New Roman"/>
                <a:cs typeface="Times New Roman"/>
              </a:rPr>
              <a:t>2</a:t>
            </a:r>
            <a:r>
              <a:rPr lang="en-US" sz="2800" dirty="0" smtClean="0">
                <a:ea typeface="Times New Roman"/>
                <a:cs typeface="Times New Roman"/>
              </a:rPr>
              <a:t>.   </a:t>
            </a:r>
            <a:r>
              <a:rPr lang="en-US" sz="2800" i="1" dirty="0" smtClean="0">
                <a:ea typeface="Times New Roman"/>
                <a:cs typeface="Times New Roman"/>
              </a:rPr>
              <a:t>What is your experience </a:t>
            </a:r>
            <a:r>
              <a:rPr lang="en-US" sz="2800" i="1" dirty="0">
                <a:ea typeface="Times New Roman"/>
                <a:cs typeface="Times New Roman"/>
              </a:rPr>
              <a:t>with </a:t>
            </a:r>
            <a:r>
              <a:rPr lang="en-US" sz="2800" i="1" dirty="0" smtClean="0">
                <a:ea typeface="Times New Roman"/>
                <a:cs typeface="Times New Roman"/>
              </a:rPr>
              <a:t>CRR?</a:t>
            </a:r>
            <a:endParaRPr lang="en-US" sz="2800" i="1" dirty="0">
              <a:cs typeface="Raavi" pitchFamily="34" charset="0"/>
            </a:endParaRPr>
          </a:p>
          <a:p>
            <a:pPr marL="0" marR="0" indent="0">
              <a:spcBef>
                <a:spcPts val="300"/>
              </a:spcBef>
              <a:spcAft>
                <a:spcPts val="300"/>
              </a:spcAft>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228600" y="228600"/>
            <a:ext cx="8229600" cy="1143000"/>
          </a:xfrm>
        </p:spPr>
        <p:txBody>
          <a:bodyPr>
            <a:normAutofit/>
          </a:bodyPr>
          <a:lstStyle/>
          <a:p>
            <a:pPr eaLnBrk="1" fontAlgn="auto" hangingPunct="1">
              <a:spcAft>
                <a:spcPts val="0"/>
              </a:spcAft>
              <a:defRPr/>
            </a:pPr>
            <a:r>
              <a:rPr lang="en-US" sz="4000" dirty="0" smtClean="0"/>
              <a:t>CRR - Introduction </a:t>
            </a:r>
            <a:endParaRPr lang="en-US" sz="4000" dirty="0"/>
          </a:p>
        </p:txBody>
      </p:sp>
      <p:pic>
        <p:nvPicPr>
          <p:cNvPr id="5" name="Picture 2" descr="C:\Users\Ed\Documents\writer-tech\logos\vision 2020\Symposium logo cropp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Tree>
    <p:extLst>
      <p:ext uri="{BB962C8B-B14F-4D97-AF65-F5344CB8AC3E}">
        <p14:creationId xmlns:p14="http://schemas.microsoft.com/office/powerpoint/2010/main" val="17921850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486400"/>
          </a:xfrm>
        </p:spPr>
        <p:txBody>
          <a:bodyPr/>
          <a:lstStyle/>
          <a:p>
            <a:pPr marL="342900" indent="-342900">
              <a:lnSpc>
                <a:spcPct val="115000"/>
              </a:lnSpc>
              <a:spcBef>
                <a:spcPts val="0"/>
              </a:spcBef>
              <a:spcAft>
                <a:spcPts val="600"/>
              </a:spcAft>
              <a:buClr>
                <a:srgbClr val="2DA2BF"/>
              </a:buClr>
              <a:buNone/>
            </a:pPr>
            <a:r>
              <a:rPr lang="en-US" sz="3400" b="1" u="sng" dirty="0" smtClean="0">
                <a:solidFill>
                  <a:srgbClr val="0070C0"/>
                </a:solidFill>
              </a:rPr>
              <a:t>Community </a:t>
            </a:r>
            <a:r>
              <a:rPr lang="en-US" sz="3400" b="1" u="sng" dirty="0" err="1" smtClean="0">
                <a:solidFill>
                  <a:srgbClr val="0070C0"/>
                </a:solidFill>
              </a:rPr>
              <a:t>Con’t</a:t>
            </a:r>
            <a:r>
              <a:rPr lang="en-US" sz="3400" b="1" u="sng" dirty="0" smtClean="0">
                <a:solidFill>
                  <a:srgbClr val="0070C0"/>
                </a:solidFill>
              </a:rPr>
              <a:t>.</a:t>
            </a:r>
            <a:endParaRPr lang="en-US" sz="3400" b="1" u="sng" dirty="0">
              <a:solidFill>
                <a:srgbClr val="0070C0"/>
              </a:solidFill>
            </a:endParaRPr>
          </a:p>
          <a:p>
            <a:pPr>
              <a:lnSpc>
                <a:spcPct val="114000"/>
              </a:lnSpc>
              <a:spcBef>
                <a:spcPts val="0"/>
              </a:spcBef>
              <a:spcAft>
                <a:spcPts val="0"/>
              </a:spcAft>
              <a:buNone/>
            </a:pPr>
            <a:endParaRPr lang="en-US" sz="2800" b="1" dirty="0" smtClean="0"/>
          </a:p>
          <a:p>
            <a:pPr>
              <a:lnSpc>
                <a:spcPct val="114000"/>
              </a:lnSpc>
              <a:spcBef>
                <a:spcPts val="0"/>
              </a:spcBef>
              <a:spcAft>
                <a:spcPts val="0"/>
              </a:spcAft>
              <a:buNone/>
            </a:pPr>
            <a:r>
              <a:rPr lang="en-US" sz="2800" b="1" dirty="0" smtClean="0"/>
              <a:t>When possible:</a:t>
            </a:r>
          </a:p>
          <a:p>
            <a:pPr lvl="1">
              <a:spcBef>
                <a:spcPts val="400"/>
              </a:spcBef>
              <a:spcAft>
                <a:spcPts val="400"/>
              </a:spcAft>
              <a:buFont typeface="Wingdings" pitchFamily="2" charset="2"/>
              <a:buChar char="§"/>
            </a:pPr>
            <a:r>
              <a:rPr lang="en-US" sz="2800" dirty="0" smtClean="0"/>
              <a:t>Report data at the station- level </a:t>
            </a:r>
          </a:p>
          <a:p>
            <a:pPr lvl="1">
              <a:spcBef>
                <a:spcPts val="400"/>
              </a:spcBef>
              <a:spcAft>
                <a:spcPts val="400"/>
              </a:spcAft>
              <a:buFont typeface="Wingdings" pitchFamily="2" charset="2"/>
              <a:buChar char="§"/>
            </a:pPr>
            <a:r>
              <a:rPr lang="en-US" sz="2800" dirty="0" smtClean="0"/>
              <a:t>Partner with a local college/university for data collection, analysis and reporting assistance.</a:t>
            </a:r>
          </a:p>
          <a:p>
            <a:pPr lvl="1">
              <a:spcBef>
                <a:spcPts val="400"/>
              </a:spcBef>
              <a:spcAft>
                <a:spcPts val="400"/>
              </a:spcAft>
              <a:buFont typeface="Wingdings" pitchFamily="2" charset="2"/>
              <a:buChar char="§"/>
            </a:pPr>
            <a:r>
              <a:rPr lang="en-US" sz="2800" dirty="0" smtClean="0"/>
              <a:t>Use GIS technology - much easier to “see” risks. </a:t>
            </a:r>
          </a:p>
          <a:p>
            <a:pPr lvl="1">
              <a:spcBef>
                <a:spcPts val="400"/>
              </a:spcBef>
              <a:spcAft>
                <a:spcPts val="400"/>
              </a:spcAft>
              <a:buFont typeface="Wingdings" pitchFamily="2" charset="2"/>
              <a:buChar char="§"/>
            </a:pPr>
            <a:r>
              <a:rPr lang="en-US" sz="2800" dirty="0" smtClean="0"/>
              <a:t>Use data from reputable sources that is accurate, valid, reliable and complete.  </a:t>
            </a:r>
          </a:p>
          <a:p>
            <a:pPr lvl="1">
              <a:spcBef>
                <a:spcPts val="400"/>
              </a:spcBef>
              <a:spcAft>
                <a:spcPts val="400"/>
              </a:spcAft>
              <a:buFont typeface="Wingdings" pitchFamily="2" charset="2"/>
              <a:buChar char="§"/>
            </a:pPr>
            <a:endParaRPr lang="en-US" sz="2800" dirty="0" smtClean="0"/>
          </a:p>
          <a:p>
            <a:pPr>
              <a:lnSpc>
                <a:spcPct val="110000"/>
              </a:lnSpc>
              <a:spcBef>
                <a:spcPts val="600"/>
              </a:spcBef>
              <a:spcAft>
                <a:spcPts val="600"/>
              </a:spcAft>
            </a:pPr>
            <a:endParaRPr lang="en-US" sz="2400" dirty="0" smtClean="0"/>
          </a:p>
          <a:p>
            <a:pPr>
              <a:lnSpc>
                <a:spcPct val="110000"/>
              </a:lnSpc>
              <a:spcBef>
                <a:spcPts val="600"/>
              </a:spcBef>
              <a:spcAft>
                <a:spcPts val="600"/>
              </a:spcAft>
            </a:pPr>
            <a:endParaRPr lang="en-US" sz="2800" dirty="0" smtClean="0"/>
          </a:p>
          <a:p>
            <a:endParaRPr lang="en-US" dirty="0" smtClean="0"/>
          </a:p>
          <a:p>
            <a:endParaRPr lang="en-US" dirty="0" smtClean="0"/>
          </a:p>
          <a:p>
            <a:endParaRPr lang="en-US" dirty="0"/>
          </a:p>
        </p:txBody>
      </p:sp>
      <p:sp>
        <p:nvSpPr>
          <p:cNvPr id="3" name="Title 2"/>
          <p:cNvSpPr>
            <a:spLocks noGrp="1"/>
          </p:cNvSpPr>
          <p:nvPr>
            <p:ph type="title"/>
          </p:nvPr>
        </p:nvSpPr>
        <p:spPr>
          <a:xfrm>
            <a:off x="457200" y="0"/>
            <a:ext cx="8229600" cy="9906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839200" cy="4525962"/>
          </a:xfrm>
        </p:spPr>
        <p:txBody>
          <a:bodyPr/>
          <a:lstStyle/>
          <a:p>
            <a:pPr marL="342900" indent="-342900">
              <a:lnSpc>
                <a:spcPct val="115000"/>
              </a:lnSpc>
              <a:spcBef>
                <a:spcPts val="0"/>
              </a:spcBef>
              <a:spcAft>
                <a:spcPts val="1800"/>
              </a:spcAft>
              <a:buClr>
                <a:srgbClr val="2DA2BF"/>
              </a:buClr>
              <a:buNone/>
            </a:pPr>
            <a:r>
              <a:rPr lang="en-US" sz="3400" b="1" u="sng" dirty="0" smtClean="0">
                <a:solidFill>
                  <a:srgbClr val="0070C0"/>
                </a:solidFill>
              </a:rPr>
              <a:t>Community </a:t>
            </a:r>
            <a:r>
              <a:rPr lang="en-US" sz="3400" b="1" u="sng" dirty="0" err="1" smtClean="0">
                <a:solidFill>
                  <a:srgbClr val="0070C0"/>
                </a:solidFill>
              </a:rPr>
              <a:t>Con’t</a:t>
            </a:r>
            <a:r>
              <a:rPr lang="en-US" sz="3400" b="1" u="sng" dirty="0" smtClean="0">
                <a:solidFill>
                  <a:srgbClr val="0070C0"/>
                </a:solidFill>
              </a:rPr>
              <a:t>.</a:t>
            </a:r>
          </a:p>
          <a:p>
            <a:pPr>
              <a:lnSpc>
                <a:spcPct val="114000"/>
              </a:lnSpc>
              <a:spcBef>
                <a:spcPts val="600"/>
              </a:spcBef>
              <a:spcAft>
                <a:spcPts val="600"/>
              </a:spcAft>
              <a:buNone/>
            </a:pPr>
            <a:r>
              <a:rPr lang="en-US" sz="2800" b="1" dirty="0" smtClean="0"/>
              <a:t>Purpose of section:</a:t>
            </a:r>
          </a:p>
          <a:p>
            <a:pPr>
              <a:lnSpc>
                <a:spcPct val="114000"/>
              </a:lnSpc>
              <a:spcBef>
                <a:spcPts val="600"/>
              </a:spcBef>
              <a:spcAft>
                <a:spcPts val="600"/>
              </a:spcAft>
            </a:pPr>
            <a:r>
              <a:rPr lang="en-US" sz="2800" dirty="0" smtClean="0"/>
              <a:t>Facilitates learning about your community </a:t>
            </a:r>
          </a:p>
          <a:p>
            <a:pPr>
              <a:lnSpc>
                <a:spcPct val="114000"/>
              </a:lnSpc>
              <a:spcBef>
                <a:spcPts val="600"/>
              </a:spcBef>
              <a:spcAft>
                <a:spcPts val="600"/>
              </a:spcAft>
            </a:pPr>
            <a:r>
              <a:rPr lang="en-US" sz="2800" dirty="0" smtClean="0"/>
              <a:t>Sets the foundation for the data-driven CRR process </a:t>
            </a:r>
          </a:p>
          <a:p>
            <a:pPr>
              <a:lnSpc>
                <a:spcPct val="114000"/>
              </a:lnSpc>
              <a:spcBef>
                <a:spcPts val="600"/>
              </a:spcBef>
              <a:spcAft>
                <a:spcPts val="600"/>
              </a:spcAft>
            </a:pPr>
            <a:r>
              <a:rPr lang="en-US" sz="2800" dirty="0" smtClean="0"/>
              <a:t>Documents the critical information necessary for risk    and strategy selection</a:t>
            </a:r>
          </a:p>
          <a:p>
            <a:pPr>
              <a:lnSpc>
                <a:spcPct val="114000"/>
              </a:lnSpc>
              <a:spcBef>
                <a:spcPts val="600"/>
              </a:spcBef>
              <a:spcAft>
                <a:spcPts val="600"/>
              </a:spcAft>
            </a:pPr>
            <a:r>
              <a:rPr lang="en-US" sz="2800" dirty="0" smtClean="0"/>
              <a:t>Provides ideas for potential community partners</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4449762"/>
          </a:xfrm>
        </p:spPr>
        <p:txBody>
          <a:bodyPr/>
          <a:lstStyle/>
          <a:p>
            <a:pPr marL="0" indent="0">
              <a:lnSpc>
                <a:spcPct val="115000"/>
              </a:lnSpc>
              <a:spcBef>
                <a:spcPts val="0"/>
              </a:spcBef>
              <a:spcAft>
                <a:spcPts val="1200"/>
              </a:spcAft>
              <a:buClr>
                <a:srgbClr val="2DA2BF"/>
              </a:buClr>
              <a:buNone/>
            </a:pPr>
            <a:r>
              <a:rPr lang="en-US" sz="3400" b="1" u="sng" dirty="0" smtClean="0">
                <a:solidFill>
                  <a:srgbClr val="0070C0"/>
                </a:solidFill>
              </a:rPr>
              <a:t>Section 3.  Risks</a:t>
            </a:r>
          </a:p>
          <a:p>
            <a:pPr marL="365125" lvl="2" indent="-255588">
              <a:spcBef>
                <a:spcPts val="600"/>
              </a:spcBef>
              <a:spcAft>
                <a:spcPts val="1200"/>
              </a:spcAft>
              <a:buClr>
                <a:schemeClr val="accent1"/>
              </a:buClr>
              <a:buSzPct val="68000"/>
              <a:buNone/>
            </a:pPr>
            <a:r>
              <a:rPr lang="en-US" sz="2800" b="1" dirty="0" smtClean="0"/>
              <a:t>What’s in this section:</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Risks identified based on the community data and experiential input</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Prioritization of those risks based on as assessment of probability and impact.</a:t>
            </a:r>
          </a:p>
          <a:p>
            <a:pPr lvl="1">
              <a:lnSpc>
                <a:spcPct val="110000"/>
              </a:lnSpc>
              <a:spcBef>
                <a:spcPts val="200"/>
              </a:spcBef>
              <a:spcAft>
                <a:spcPts val="150"/>
              </a:spcAft>
              <a:buFont typeface="Wingdings" pitchFamily="2" charset="2"/>
              <a:buChar char="§"/>
            </a:pPr>
            <a:endParaRPr lang="en-US" sz="2800" dirty="0" smtClean="0"/>
          </a:p>
          <a:p>
            <a:pPr marL="649287" lvl="3" indent="-255588">
              <a:lnSpc>
                <a:spcPct val="114000"/>
              </a:lnSpc>
              <a:spcBef>
                <a:spcPts val="600"/>
              </a:spcBef>
              <a:spcAft>
                <a:spcPts val="600"/>
              </a:spcAft>
              <a:buClr>
                <a:schemeClr val="accent1"/>
              </a:buClr>
              <a:buSzPct val="68000"/>
              <a:buFont typeface="Wingdings" pitchFamily="2" charset="2"/>
              <a:buChar char="§"/>
            </a:pPr>
            <a:endParaRPr lang="en-US" sz="2800" dirty="0" smtClean="0"/>
          </a:p>
          <a:p>
            <a:endParaRPr lang="en-US" dirty="0" smtClean="0"/>
          </a:p>
          <a:p>
            <a:endParaRPr lang="en-US" dirty="0"/>
          </a:p>
        </p:txBody>
      </p:sp>
      <p:sp>
        <p:nvSpPr>
          <p:cNvPr id="3" name="Title 2"/>
          <p:cNvSpPr>
            <a:spLocks noGrp="1"/>
          </p:cNvSpPr>
          <p:nvPr>
            <p:ph type="title"/>
          </p:nvPr>
        </p:nvSpPr>
        <p:spPr>
          <a:xfrm>
            <a:off x="304800" y="0"/>
            <a:ext cx="83820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4449762"/>
          </a:xfrm>
        </p:spPr>
        <p:txBody>
          <a:bodyPr/>
          <a:lstStyle/>
          <a:p>
            <a:pPr marL="0" indent="0">
              <a:lnSpc>
                <a:spcPct val="115000"/>
              </a:lnSpc>
              <a:spcBef>
                <a:spcPts val="0"/>
              </a:spcBef>
              <a:spcAft>
                <a:spcPts val="1200"/>
              </a:spcAft>
              <a:buClr>
                <a:srgbClr val="2DA2BF"/>
              </a:buClr>
              <a:buNone/>
            </a:pPr>
            <a:r>
              <a:rPr lang="en-US" sz="3400" b="1" u="sng" dirty="0" smtClean="0">
                <a:solidFill>
                  <a:srgbClr val="0070C0"/>
                </a:solidFill>
              </a:rPr>
              <a:t>Risks </a:t>
            </a:r>
            <a:r>
              <a:rPr lang="en-US" sz="3400" b="1" u="sng" dirty="0" err="1" smtClean="0">
                <a:solidFill>
                  <a:srgbClr val="0070C0"/>
                </a:solidFill>
              </a:rPr>
              <a:t>Con’t</a:t>
            </a:r>
            <a:r>
              <a:rPr lang="en-US" sz="3400" b="1" u="sng" dirty="0" smtClean="0">
                <a:solidFill>
                  <a:srgbClr val="0070C0"/>
                </a:solidFill>
              </a:rPr>
              <a:t>.</a:t>
            </a:r>
          </a:p>
          <a:p>
            <a:pPr marL="365125" lvl="2" indent="-255588">
              <a:spcBef>
                <a:spcPts val="600"/>
              </a:spcBef>
              <a:spcAft>
                <a:spcPts val="1200"/>
              </a:spcAft>
              <a:buClr>
                <a:schemeClr val="accent1"/>
              </a:buClr>
              <a:buSzPct val="68000"/>
              <a:buNone/>
            </a:pPr>
            <a:r>
              <a:rPr lang="en-US" sz="2800" b="1" dirty="0" smtClean="0"/>
              <a:t>Purpose of this section:</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Walks you through the process of identifying and prioritizing risks</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Documents the risks selected and why those risks were selected. </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Makes it easy to share results and process with other interested parties</a:t>
            </a:r>
          </a:p>
          <a:p>
            <a:pPr lvl="1">
              <a:lnSpc>
                <a:spcPct val="110000"/>
              </a:lnSpc>
              <a:spcBef>
                <a:spcPts val="200"/>
              </a:spcBef>
              <a:spcAft>
                <a:spcPts val="150"/>
              </a:spcAft>
              <a:buFont typeface="Wingdings" pitchFamily="2" charset="2"/>
              <a:buChar char="§"/>
            </a:pPr>
            <a:endParaRPr lang="en-US" sz="2800" dirty="0" smtClean="0"/>
          </a:p>
          <a:p>
            <a:pPr marL="649287" lvl="3" indent="-255588">
              <a:lnSpc>
                <a:spcPct val="114000"/>
              </a:lnSpc>
              <a:spcBef>
                <a:spcPts val="600"/>
              </a:spcBef>
              <a:spcAft>
                <a:spcPts val="600"/>
              </a:spcAft>
              <a:buClr>
                <a:schemeClr val="accent1"/>
              </a:buClr>
              <a:buSzPct val="68000"/>
              <a:buFont typeface="Wingdings" pitchFamily="2" charset="2"/>
              <a:buChar char="§"/>
            </a:pPr>
            <a:endParaRPr lang="en-US" sz="2800" dirty="0" smtClean="0"/>
          </a:p>
          <a:p>
            <a:endParaRPr lang="en-US" dirty="0" smtClean="0"/>
          </a:p>
          <a:p>
            <a:endParaRPr lang="en-US" dirty="0"/>
          </a:p>
        </p:txBody>
      </p:sp>
      <p:sp>
        <p:nvSpPr>
          <p:cNvPr id="3" name="Title 2"/>
          <p:cNvSpPr>
            <a:spLocks noGrp="1"/>
          </p:cNvSpPr>
          <p:nvPr>
            <p:ph type="title"/>
          </p:nvPr>
        </p:nvSpPr>
        <p:spPr>
          <a:xfrm>
            <a:off x="304800" y="0"/>
            <a:ext cx="83820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4449762"/>
          </a:xfrm>
        </p:spPr>
        <p:txBody>
          <a:bodyPr/>
          <a:lstStyle/>
          <a:p>
            <a:pPr marL="0" indent="0">
              <a:lnSpc>
                <a:spcPct val="115000"/>
              </a:lnSpc>
              <a:spcBef>
                <a:spcPts val="0"/>
              </a:spcBef>
              <a:spcAft>
                <a:spcPts val="600"/>
              </a:spcAft>
              <a:buClr>
                <a:srgbClr val="2DA2BF"/>
              </a:buClr>
              <a:buNone/>
            </a:pPr>
            <a:r>
              <a:rPr lang="en-US" sz="3400" b="1" u="sng" dirty="0" smtClean="0">
                <a:solidFill>
                  <a:srgbClr val="0070C0"/>
                </a:solidFill>
              </a:rPr>
              <a:t>Risks  </a:t>
            </a:r>
            <a:r>
              <a:rPr lang="en-US" sz="3400" b="1" u="sng" dirty="0" err="1" smtClean="0">
                <a:solidFill>
                  <a:srgbClr val="0070C0"/>
                </a:solidFill>
              </a:rPr>
              <a:t>Con’t</a:t>
            </a:r>
            <a:r>
              <a:rPr lang="en-US" sz="3400" b="1" u="sng" dirty="0" smtClean="0">
                <a:solidFill>
                  <a:srgbClr val="0070C0"/>
                </a:solidFill>
              </a:rPr>
              <a:t>.</a:t>
            </a:r>
          </a:p>
          <a:p>
            <a:pPr marL="365125" lvl="2" indent="-255588">
              <a:spcBef>
                <a:spcPts val="600"/>
              </a:spcBef>
              <a:spcAft>
                <a:spcPts val="1200"/>
              </a:spcAft>
              <a:buClr>
                <a:schemeClr val="accent1"/>
              </a:buClr>
              <a:buSzPct val="68000"/>
              <a:buNone/>
            </a:pPr>
            <a:r>
              <a:rPr lang="en-US" sz="2800" b="1" dirty="0" smtClean="0"/>
              <a:t>Tips</a:t>
            </a:r>
          </a:p>
          <a:p>
            <a:pPr marL="649287" lvl="3" indent="-255588">
              <a:spcBef>
                <a:spcPts val="600"/>
              </a:spcBef>
              <a:spcAft>
                <a:spcPts val="600"/>
              </a:spcAft>
              <a:buClr>
                <a:schemeClr val="accent1"/>
              </a:buClr>
              <a:buSzPct val="68000"/>
              <a:buFont typeface="Wingdings" pitchFamily="2" charset="2"/>
              <a:buChar char="§"/>
            </a:pPr>
            <a:r>
              <a:rPr lang="en-US" sz="2800" dirty="0" smtClean="0"/>
              <a:t>Be inclusive about who looks at the data.  </a:t>
            </a:r>
          </a:p>
          <a:p>
            <a:pPr marL="649287" lvl="3" indent="-255588">
              <a:spcBef>
                <a:spcPts val="600"/>
              </a:spcBef>
              <a:spcAft>
                <a:spcPts val="600"/>
              </a:spcAft>
              <a:buClr>
                <a:schemeClr val="accent1"/>
              </a:buClr>
              <a:buSzPct val="68000"/>
              <a:buFont typeface="Wingdings" pitchFamily="2" charset="2"/>
              <a:buChar char="§"/>
            </a:pPr>
            <a:r>
              <a:rPr lang="en-US" sz="2800" dirty="0" smtClean="0"/>
              <a:t>Solicit feedback/input and encourage discussion on what the risks are and their priority</a:t>
            </a:r>
          </a:p>
          <a:p>
            <a:pPr marL="649287" lvl="3" indent="-255588">
              <a:spcBef>
                <a:spcPts val="600"/>
              </a:spcBef>
              <a:spcAft>
                <a:spcPts val="600"/>
              </a:spcAft>
              <a:buClr>
                <a:schemeClr val="accent1"/>
              </a:buClr>
              <a:buSzPct val="68000"/>
              <a:buFont typeface="Wingdings" pitchFamily="2" charset="2"/>
              <a:buChar char="§"/>
            </a:pPr>
            <a:r>
              <a:rPr lang="en-US" sz="2800" dirty="0" smtClean="0"/>
              <a:t>If identify many risks, consider using a  model or method for prioritization </a:t>
            </a:r>
          </a:p>
          <a:p>
            <a:pPr lvl="1">
              <a:lnSpc>
                <a:spcPct val="110000"/>
              </a:lnSpc>
              <a:spcBef>
                <a:spcPts val="200"/>
              </a:spcBef>
              <a:spcAft>
                <a:spcPts val="150"/>
              </a:spcAft>
              <a:buFont typeface="Wingdings" pitchFamily="2" charset="2"/>
              <a:buChar char="§"/>
            </a:pPr>
            <a:endParaRPr lang="en-US" sz="2800" dirty="0" smtClean="0"/>
          </a:p>
          <a:p>
            <a:pPr marL="649287" lvl="3" indent="-255588">
              <a:lnSpc>
                <a:spcPct val="114000"/>
              </a:lnSpc>
              <a:spcBef>
                <a:spcPts val="600"/>
              </a:spcBef>
              <a:spcAft>
                <a:spcPts val="600"/>
              </a:spcAft>
              <a:buClr>
                <a:schemeClr val="accent1"/>
              </a:buClr>
              <a:buSzPct val="68000"/>
              <a:buFont typeface="Wingdings" pitchFamily="2" charset="2"/>
              <a:buChar char="§"/>
            </a:pPr>
            <a:endParaRPr lang="en-US" sz="2800" dirty="0" smtClean="0"/>
          </a:p>
          <a:p>
            <a:endParaRPr lang="en-US" dirty="0" smtClean="0"/>
          </a:p>
          <a:p>
            <a:endParaRPr lang="en-US" dirty="0"/>
          </a:p>
        </p:txBody>
      </p:sp>
      <p:sp>
        <p:nvSpPr>
          <p:cNvPr id="3" name="Title 2"/>
          <p:cNvSpPr>
            <a:spLocks noGrp="1"/>
          </p:cNvSpPr>
          <p:nvPr>
            <p:ph type="title"/>
          </p:nvPr>
        </p:nvSpPr>
        <p:spPr>
          <a:xfrm>
            <a:off x="304800" y="0"/>
            <a:ext cx="83820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763000" cy="4449762"/>
          </a:xfrm>
        </p:spPr>
        <p:txBody>
          <a:bodyPr/>
          <a:lstStyle/>
          <a:p>
            <a:pPr marL="0" indent="0">
              <a:lnSpc>
                <a:spcPct val="115000"/>
              </a:lnSpc>
              <a:spcBef>
                <a:spcPts val="0"/>
              </a:spcBef>
              <a:spcAft>
                <a:spcPts val="1200"/>
              </a:spcAft>
              <a:buClr>
                <a:srgbClr val="2DA2BF"/>
              </a:buClr>
              <a:buNone/>
            </a:pPr>
            <a:r>
              <a:rPr lang="en-US" sz="3400" b="1" u="sng" dirty="0" smtClean="0">
                <a:solidFill>
                  <a:srgbClr val="0070C0"/>
                </a:solidFill>
              </a:rPr>
              <a:t>Risks </a:t>
            </a:r>
            <a:r>
              <a:rPr lang="en-US" sz="3400" b="1" u="sng" dirty="0" err="1" smtClean="0">
                <a:solidFill>
                  <a:srgbClr val="0070C0"/>
                </a:solidFill>
              </a:rPr>
              <a:t>Con’t</a:t>
            </a:r>
            <a:r>
              <a:rPr lang="en-US" sz="3400" b="1" u="sng" dirty="0" smtClean="0">
                <a:solidFill>
                  <a:srgbClr val="0070C0"/>
                </a:solidFill>
              </a:rPr>
              <a:t>.</a:t>
            </a:r>
          </a:p>
          <a:p>
            <a:pPr marL="365125" lvl="2" indent="-255588">
              <a:spcBef>
                <a:spcPts val="0"/>
              </a:spcBef>
              <a:spcAft>
                <a:spcPts val="1200"/>
              </a:spcAft>
              <a:buClr>
                <a:schemeClr val="accent1"/>
              </a:buClr>
              <a:buSzPct val="68000"/>
              <a:buNone/>
            </a:pPr>
            <a:r>
              <a:rPr lang="en-US" sz="2800" b="1" dirty="0" smtClean="0"/>
              <a:t>An easy method for prioritizing risks</a:t>
            </a:r>
          </a:p>
          <a:p>
            <a:pPr lvl="1">
              <a:lnSpc>
                <a:spcPct val="110000"/>
              </a:lnSpc>
              <a:spcBef>
                <a:spcPts val="200"/>
              </a:spcBef>
              <a:spcAft>
                <a:spcPts val="150"/>
              </a:spcAft>
              <a:buFont typeface="Wingdings" pitchFamily="2" charset="2"/>
              <a:buChar char="§"/>
            </a:pPr>
            <a:r>
              <a:rPr lang="en-US" sz="2000" dirty="0" smtClean="0"/>
              <a:t>Assess each risk’s probability of occurring (</a:t>
            </a:r>
            <a:r>
              <a:rPr lang="en-US" sz="2000" dirty="0" err="1" smtClean="0"/>
              <a:t>eg</a:t>
            </a:r>
            <a:r>
              <a:rPr lang="en-US" sz="2000" dirty="0" smtClean="0"/>
              <a:t>. High, Medium, Low) </a:t>
            </a:r>
          </a:p>
          <a:p>
            <a:pPr lvl="1">
              <a:lnSpc>
                <a:spcPct val="110000"/>
              </a:lnSpc>
              <a:spcBef>
                <a:spcPts val="200"/>
              </a:spcBef>
              <a:spcAft>
                <a:spcPts val="150"/>
              </a:spcAft>
              <a:buFont typeface="Wingdings" pitchFamily="2" charset="2"/>
              <a:buChar char="§"/>
            </a:pPr>
            <a:r>
              <a:rPr lang="en-US" sz="2000" dirty="0" smtClean="0"/>
              <a:t> Assess the seriousness of the risks impact if occurs (High Medium, Low) </a:t>
            </a:r>
          </a:p>
          <a:p>
            <a:pPr lvl="1">
              <a:lnSpc>
                <a:spcPct val="110000"/>
              </a:lnSpc>
              <a:spcBef>
                <a:spcPts val="200"/>
              </a:spcBef>
              <a:spcAft>
                <a:spcPts val="150"/>
              </a:spcAft>
              <a:buFont typeface="Wingdings" pitchFamily="2" charset="2"/>
              <a:buChar char="§"/>
            </a:pPr>
            <a:r>
              <a:rPr lang="en-US" sz="2000" dirty="0" smtClean="0"/>
              <a:t> Develop a grid and place each risk in the appropriate cell.  </a:t>
            </a:r>
          </a:p>
          <a:p>
            <a:pPr lvl="1">
              <a:lnSpc>
                <a:spcPct val="110000"/>
              </a:lnSpc>
              <a:spcBef>
                <a:spcPts val="200"/>
              </a:spcBef>
              <a:spcAft>
                <a:spcPts val="150"/>
              </a:spcAft>
              <a:buFont typeface="Wingdings" pitchFamily="2" charset="2"/>
              <a:buChar char="§"/>
            </a:pPr>
            <a:r>
              <a:rPr lang="en-US" sz="2000" dirty="0" smtClean="0"/>
              <a:t>Focus </a:t>
            </a:r>
            <a:r>
              <a:rPr lang="en-US" sz="2000" i="1" dirty="0" smtClean="0"/>
              <a:t>first </a:t>
            </a:r>
            <a:r>
              <a:rPr lang="en-US" sz="2000" dirty="0" smtClean="0"/>
              <a:t>on risks that fall in the High/High cell, then second on …</a:t>
            </a:r>
          </a:p>
          <a:p>
            <a:endParaRPr lang="en-US" dirty="0" smtClean="0"/>
          </a:p>
          <a:p>
            <a:endParaRPr lang="en-US" dirty="0"/>
          </a:p>
        </p:txBody>
      </p:sp>
      <p:sp>
        <p:nvSpPr>
          <p:cNvPr id="3" name="Title 2"/>
          <p:cNvSpPr>
            <a:spLocks noGrp="1"/>
          </p:cNvSpPr>
          <p:nvPr>
            <p:ph type="title"/>
          </p:nvPr>
        </p:nvSpPr>
        <p:spPr>
          <a:xfrm>
            <a:off x="304800" y="0"/>
            <a:ext cx="83820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8" name="Table 7"/>
          <p:cNvGraphicFramePr>
            <a:graphicFrameLocks noGrp="1"/>
          </p:cNvGraphicFramePr>
          <p:nvPr/>
        </p:nvGraphicFramePr>
        <p:xfrm>
          <a:off x="1905000" y="4114800"/>
          <a:ext cx="4343400" cy="1955800"/>
        </p:xfrm>
        <a:graphic>
          <a:graphicData uri="http://schemas.openxmlformats.org/drawingml/2006/table">
            <a:tbl>
              <a:tblPr firstRow="1" bandRow="1">
                <a:tableStyleId>{5C22544A-7EE6-4342-B048-85BDC9FD1C3A}</a:tableStyleId>
              </a:tblPr>
              <a:tblGrid>
                <a:gridCol w="685800"/>
                <a:gridCol w="990600"/>
                <a:gridCol w="685800"/>
                <a:gridCol w="1066800"/>
                <a:gridCol w="914400"/>
              </a:tblGrid>
              <a:tr h="391160">
                <a:tc rowSpan="5">
                  <a:txBody>
                    <a:bodyPr/>
                    <a:lstStyle/>
                    <a:p>
                      <a:pPr algn="ctr"/>
                      <a:r>
                        <a:rPr lang="en-US" dirty="0" smtClean="0"/>
                        <a:t>Probability</a:t>
                      </a:r>
                      <a:r>
                        <a:rPr lang="en-US" baseline="0" dirty="0" smtClean="0"/>
                        <a:t> of Occurring</a:t>
                      </a:r>
                      <a:endParaRPr lang="en-US" dirty="0"/>
                    </a:p>
                  </a:txBody>
                  <a:tcPr vert="vert270"/>
                </a:tc>
                <a:tc gridSpan="4">
                  <a:txBody>
                    <a:bodyPr/>
                    <a:lstStyle/>
                    <a:p>
                      <a:pPr algn="ctr"/>
                      <a:r>
                        <a:rPr lang="en-US" dirty="0" smtClean="0"/>
                        <a:t>Seriousness</a:t>
                      </a:r>
                      <a:r>
                        <a:rPr lang="en-US" baseline="0" dirty="0" smtClean="0"/>
                        <a:t> of Impact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91160">
                <a:tc vMerge="1">
                  <a:txBody>
                    <a:bodyPr/>
                    <a:lstStyle/>
                    <a:p>
                      <a:endParaRPr lang="en-US" dirty="0"/>
                    </a:p>
                  </a:txBody>
                  <a:tcPr/>
                </a:tc>
                <a:tc>
                  <a:txBody>
                    <a:bodyPr/>
                    <a:lstStyle/>
                    <a:p>
                      <a:endParaRPr lang="en-US" dirty="0"/>
                    </a:p>
                  </a:txBody>
                  <a:tcPr/>
                </a:tc>
                <a:tc>
                  <a:txBody>
                    <a:bodyPr/>
                    <a:lstStyle/>
                    <a:p>
                      <a:r>
                        <a:rPr lang="en-US" dirty="0" smtClean="0"/>
                        <a:t>Low</a:t>
                      </a:r>
                      <a:endParaRPr lang="en-US" dirty="0"/>
                    </a:p>
                  </a:txBody>
                  <a:tcPr/>
                </a:tc>
                <a:tc>
                  <a:txBody>
                    <a:bodyPr/>
                    <a:lstStyle/>
                    <a:p>
                      <a:r>
                        <a:rPr lang="en-US" dirty="0" smtClean="0"/>
                        <a:t>Medium</a:t>
                      </a:r>
                      <a:endParaRPr lang="en-US" dirty="0"/>
                    </a:p>
                  </a:txBody>
                  <a:tcPr/>
                </a:tc>
                <a:tc>
                  <a:txBody>
                    <a:bodyPr/>
                    <a:lstStyle/>
                    <a:p>
                      <a:r>
                        <a:rPr lang="en-US" dirty="0" smtClean="0"/>
                        <a:t>High</a:t>
                      </a:r>
                      <a:endParaRPr lang="en-US" dirty="0"/>
                    </a:p>
                  </a:txBody>
                  <a:tcPr/>
                </a:tc>
              </a:tr>
              <a:tr h="391160">
                <a:tc vMerge="1">
                  <a:txBody>
                    <a:bodyPr/>
                    <a:lstStyle/>
                    <a:p>
                      <a:endParaRPr lang="en-US" dirty="0"/>
                    </a:p>
                  </a:txBody>
                  <a:tcPr/>
                </a:tc>
                <a:tc>
                  <a:txBody>
                    <a:bodyPr/>
                    <a:lstStyle/>
                    <a:p>
                      <a:r>
                        <a:rPr lang="en-US" dirty="0" smtClean="0"/>
                        <a:t>Low</a:t>
                      </a:r>
                      <a:endParaRPr lang="en-US" dirty="0"/>
                    </a:p>
                  </a:txBody>
                  <a:tcPr/>
                </a:tc>
                <a:tc>
                  <a:txBody>
                    <a:bodyPr/>
                    <a:lstStyle/>
                    <a:p>
                      <a:pPr algn="ctr"/>
                      <a:r>
                        <a:rPr kumimoji="0" lang="en-US" sz="1200" i="1" kern="1200" dirty="0" smtClean="0">
                          <a:solidFill>
                            <a:schemeClr val="dk1"/>
                          </a:solidFill>
                          <a:latin typeface="+mn-lt"/>
                          <a:ea typeface="+mn-ea"/>
                          <a:cs typeface="+mn-cs"/>
                        </a:rPr>
                        <a:t>Fifth</a:t>
                      </a:r>
                    </a:p>
                  </a:txBody>
                  <a:tcPr anchor="ctr"/>
                </a:tc>
                <a:tc>
                  <a:txBody>
                    <a:bodyPr/>
                    <a:lstStyle/>
                    <a:p>
                      <a:pPr algn="ctr"/>
                      <a:r>
                        <a:rPr lang="en-US" sz="1200" i="1" dirty="0" smtClean="0"/>
                        <a:t>Fourth </a:t>
                      </a:r>
                      <a:endParaRPr lang="en-US" sz="1200" i="1" dirty="0"/>
                    </a:p>
                  </a:txBody>
                  <a:tcPr anchor="ctr"/>
                </a:tc>
                <a:tc>
                  <a:txBody>
                    <a:bodyPr/>
                    <a:lstStyle/>
                    <a:p>
                      <a:pPr algn="ctr"/>
                      <a:r>
                        <a:rPr lang="en-US" sz="1200" i="1" dirty="0" smtClean="0"/>
                        <a:t>Fourth </a:t>
                      </a:r>
                      <a:endParaRPr lang="en-US" sz="1200" i="1" dirty="0"/>
                    </a:p>
                  </a:txBody>
                  <a:tcPr anchor="ctr"/>
                </a:tc>
              </a:tr>
              <a:tr h="391160">
                <a:tc vMerge="1">
                  <a:txBody>
                    <a:bodyPr/>
                    <a:lstStyle/>
                    <a:p>
                      <a:endParaRPr lang="en-US" dirty="0"/>
                    </a:p>
                  </a:txBody>
                  <a:tcPr/>
                </a:tc>
                <a:tc>
                  <a:txBody>
                    <a:bodyPr/>
                    <a:lstStyle/>
                    <a:p>
                      <a:r>
                        <a:rPr lang="en-US" dirty="0" smtClean="0"/>
                        <a:t>Medium</a:t>
                      </a:r>
                      <a:endParaRPr lang="en-US" dirty="0"/>
                    </a:p>
                  </a:txBody>
                  <a:tcPr/>
                </a:tc>
                <a:tc>
                  <a:txBody>
                    <a:bodyPr/>
                    <a:lstStyle/>
                    <a:p>
                      <a:pPr algn="ctr"/>
                      <a:r>
                        <a:rPr lang="en-US" sz="1200" i="1" dirty="0" smtClean="0"/>
                        <a:t>Forth</a:t>
                      </a:r>
                      <a:endParaRPr lang="en-US" sz="1200" i="1" dirty="0"/>
                    </a:p>
                  </a:txBody>
                  <a:tcPr anchor="ctr"/>
                </a:tc>
                <a:tc>
                  <a:txBody>
                    <a:bodyPr/>
                    <a:lstStyle/>
                    <a:p>
                      <a:pPr algn="ctr"/>
                      <a:r>
                        <a:rPr lang="en-US" sz="1200" i="1" dirty="0" smtClean="0"/>
                        <a:t>Third </a:t>
                      </a:r>
                      <a:endParaRPr lang="en-US" sz="1200" i="1" dirty="0"/>
                    </a:p>
                  </a:txBody>
                  <a:tcPr anchor="ctr"/>
                </a:tc>
                <a:tc>
                  <a:txBody>
                    <a:bodyPr/>
                    <a:lstStyle/>
                    <a:p>
                      <a:pPr algn="ctr"/>
                      <a:r>
                        <a:rPr lang="en-US" sz="1200" i="1" dirty="0" smtClean="0"/>
                        <a:t>Second </a:t>
                      </a:r>
                      <a:endParaRPr lang="en-US" sz="1200" i="1" dirty="0"/>
                    </a:p>
                  </a:txBody>
                  <a:tcPr anchor="ctr"/>
                </a:tc>
              </a:tr>
              <a:tr h="391160">
                <a:tc vMerge="1">
                  <a:txBody>
                    <a:bodyPr/>
                    <a:lstStyle/>
                    <a:p>
                      <a:endParaRPr lang="en-US" dirty="0"/>
                    </a:p>
                  </a:txBody>
                  <a:tcPr/>
                </a:tc>
                <a:tc>
                  <a:txBody>
                    <a:bodyPr/>
                    <a:lstStyle/>
                    <a:p>
                      <a:r>
                        <a:rPr lang="en-US" dirty="0" smtClean="0"/>
                        <a:t>High</a:t>
                      </a:r>
                      <a:endParaRPr lang="en-US" dirty="0"/>
                    </a:p>
                  </a:txBody>
                  <a:tcPr/>
                </a:tc>
                <a:tc>
                  <a:txBody>
                    <a:bodyPr/>
                    <a:lstStyle/>
                    <a:p>
                      <a:pPr algn="ctr"/>
                      <a:r>
                        <a:rPr lang="en-US" sz="1200" i="1" dirty="0" smtClean="0"/>
                        <a:t>Fourth</a:t>
                      </a:r>
                      <a:endParaRPr lang="en-US" sz="1200" i="1" dirty="0"/>
                    </a:p>
                  </a:txBody>
                  <a:tcPr anchor="ctr"/>
                </a:tc>
                <a:tc>
                  <a:txBody>
                    <a:bodyPr/>
                    <a:lstStyle/>
                    <a:p>
                      <a:pPr algn="ctr"/>
                      <a:r>
                        <a:rPr lang="en-US" sz="1200" i="1" dirty="0" smtClean="0"/>
                        <a:t>Second</a:t>
                      </a:r>
                      <a:endParaRPr lang="en-US" sz="1200" i="1" dirty="0"/>
                    </a:p>
                  </a:txBody>
                  <a:tcPr anchor="ctr"/>
                </a:tc>
                <a:tc>
                  <a:txBody>
                    <a:bodyPr/>
                    <a:lstStyle/>
                    <a:p>
                      <a:pPr algn="ctr"/>
                      <a:r>
                        <a:rPr lang="en-US" sz="1200" i="1" dirty="0" smtClean="0"/>
                        <a:t>First</a:t>
                      </a:r>
                      <a:endParaRPr lang="en-US" sz="1200" i="1" dirty="0"/>
                    </a:p>
                  </a:txBody>
                  <a:tcPr anchor="ctr"/>
                </a:tc>
              </a:tr>
            </a:tbl>
          </a:graphicData>
        </a:graphic>
      </p:graphicFrame>
    </p:spTree>
    <p:extLst>
      <p:ext uri="{BB962C8B-B14F-4D97-AF65-F5344CB8AC3E}">
        <p14:creationId xmlns:p14="http://schemas.microsoft.com/office/powerpoint/2010/main" val="39300511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Section 4. Prevention/Mitigation Strategies</a:t>
            </a:r>
          </a:p>
          <a:p>
            <a:pPr marL="365125" lvl="2" indent="-255588">
              <a:lnSpc>
                <a:spcPct val="114000"/>
              </a:lnSpc>
              <a:spcBef>
                <a:spcPts val="1200"/>
              </a:spcBef>
              <a:spcAft>
                <a:spcPts val="600"/>
              </a:spcAft>
              <a:buClr>
                <a:schemeClr val="accent1"/>
              </a:buClr>
              <a:buSzPct val="68000"/>
              <a:buNone/>
            </a:pPr>
            <a:r>
              <a:rPr lang="en-US" sz="3000" b="1" dirty="0" smtClean="0"/>
              <a:t>What’s in this section:</a:t>
            </a:r>
          </a:p>
          <a:p>
            <a:pPr marL="649287" lvl="3" indent="-255588">
              <a:lnSpc>
                <a:spcPct val="114000"/>
              </a:lnSpc>
              <a:spcBef>
                <a:spcPts val="0"/>
              </a:spcBef>
              <a:spcAft>
                <a:spcPts val="600"/>
              </a:spcAft>
              <a:buClr>
                <a:schemeClr val="accent1"/>
              </a:buClr>
              <a:buSzPct val="68000"/>
              <a:buNone/>
            </a:pPr>
            <a:r>
              <a:rPr lang="en-US" sz="2400" b="1" dirty="0" smtClean="0"/>
              <a:t>At a minimum:</a:t>
            </a:r>
          </a:p>
          <a:p>
            <a:pPr marL="877887" lvl="4" indent="-255588">
              <a:lnSpc>
                <a:spcPct val="114000"/>
              </a:lnSpc>
              <a:spcBef>
                <a:spcPts val="600"/>
              </a:spcBef>
              <a:spcAft>
                <a:spcPts val="600"/>
              </a:spcAft>
              <a:buClr>
                <a:schemeClr val="accent1"/>
              </a:buClr>
              <a:buSzPct val="68000"/>
              <a:buFont typeface="Wingdings" pitchFamily="2" charset="2"/>
              <a:buChar char="§"/>
            </a:pPr>
            <a:r>
              <a:rPr lang="en-US" sz="2400" dirty="0" smtClean="0"/>
              <a:t>A list and brief description of the strategies to implement</a:t>
            </a:r>
          </a:p>
          <a:p>
            <a:pPr marL="649287" lvl="3" indent="-255588">
              <a:lnSpc>
                <a:spcPct val="114000"/>
              </a:lnSpc>
              <a:spcBef>
                <a:spcPts val="0"/>
              </a:spcBef>
              <a:spcAft>
                <a:spcPts val="600"/>
              </a:spcAft>
              <a:buClr>
                <a:schemeClr val="accent1"/>
              </a:buClr>
              <a:buSzPct val="68000"/>
              <a:buNone/>
            </a:pPr>
            <a:r>
              <a:rPr lang="en-US" sz="2400" b="1" dirty="0" smtClean="0"/>
              <a:t>Ideally:</a:t>
            </a:r>
          </a:p>
          <a:p>
            <a:pPr marL="877887" lvl="4" indent="-255588">
              <a:spcBef>
                <a:spcPts val="400"/>
              </a:spcBef>
              <a:spcAft>
                <a:spcPts val="400"/>
              </a:spcAft>
              <a:buClr>
                <a:schemeClr val="accent1"/>
              </a:buClr>
              <a:buSzPct val="68000"/>
              <a:buFont typeface="Wingdings" pitchFamily="2" charset="2"/>
              <a:buChar char="§"/>
            </a:pPr>
            <a:r>
              <a:rPr lang="en-US" sz="2400" dirty="0" smtClean="0"/>
              <a:t>Identification of possible strategies </a:t>
            </a:r>
          </a:p>
          <a:p>
            <a:pPr marL="877887" lvl="4" indent="-255588">
              <a:spcBef>
                <a:spcPts val="400"/>
              </a:spcBef>
              <a:spcAft>
                <a:spcPts val="400"/>
              </a:spcAft>
              <a:buClr>
                <a:schemeClr val="accent1"/>
              </a:buClr>
              <a:buSzPct val="68000"/>
              <a:buFont typeface="Wingdings" pitchFamily="2" charset="2"/>
              <a:buChar char="§"/>
            </a:pPr>
            <a:r>
              <a:rPr lang="en-US" sz="2400" dirty="0" smtClean="0"/>
              <a:t>Method of assessing strategies</a:t>
            </a:r>
          </a:p>
          <a:p>
            <a:pPr marL="877887" lvl="4" indent="-255588">
              <a:spcBef>
                <a:spcPts val="400"/>
              </a:spcBef>
              <a:spcAft>
                <a:spcPts val="400"/>
              </a:spcAft>
              <a:buClr>
                <a:schemeClr val="accent1"/>
              </a:buClr>
              <a:buSzPct val="68000"/>
              <a:buFont typeface="Wingdings" pitchFamily="2" charset="2"/>
              <a:buChar char="§"/>
            </a:pPr>
            <a:r>
              <a:rPr lang="en-US" sz="2400" dirty="0" smtClean="0"/>
              <a:t>Results of assessments</a:t>
            </a:r>
          </a:p>
          <a:p>
            <a:pPr marL="877887" lvl="4" indent="-255588">
              <a:spcBef>
                <a:spcPts val="400"/>
              </a:spcBef>
              <a:spcAft>
                <a:spcPts val="400"/>
              </a:spcAft>
              <a:buClr>
                <a:schemeClr val="accent1"/>
              </a:buClr>
              <a:buSzPct val="68000"/>
              <a:buFont typeface="Wingdings" pitchFamily="2" charset="2"/>
              <a:buChar char="§"/>
            </a:pPr>
            <a:r>
              <a:rPr lang="en-US" sz="2400" dirty="0" smtClean="0"/>
              <a:t>List and brief description of selected strategies</a:t>
            </a:r>
          </a:p>
          <a:p>
            <a:pPr marL="649287" lvl="3" indent="-255588">
              <a:lnSpc>
                <a:spcPct val="114000"/>
              </a:lnSpc>
              <a:spcBef>
                <a:spcPts val="600"/>
              </a:spcBef>
              <a:spcAft>
                <a:spcPts val="600"/>
              </a:spcAft>
              <a:buClr>
                <a:schemeClr val="accent1"/>
              </a:buClr>
              <a:buSzPct val="68000"/>
              <a:buFont typeface="Wingdings" pitchFamily="2" charset="2"/>
              <a:buChar char="§"/>
            </a:pPr>
            <a:endParaRPr lang="en-US" sz="2800" dirty="0" smtClean="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solidFill>
                  <a:schemeClr val="bg1">
                    <a:lumMod val="50000"/>
                  </a:schemeClr>
                </a:solidFill>
              </a:rPr>
              <a:t>CRR – Plan</a:t>
            </a:r>
            <a:br>
              <a:rPr lang="en-US" dirty="0" smtClean="0">
                <a:solidFill>
                  <a:schemeClr val="bg1">
                    <a:lumMod val="50000"/>
                  </a:schemeClr>
                </a:solidFill>
              </a:rPr>
            </a:br>
            <a:endParaRPr lang="en-US" dirty="0">
              <a:solidFill>
                <a:schemeClr val="bg1">
                  <a:lumMod val="50000"/>
                </a:schemeClr>
              </a:solidFill>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Strategies </a:t>
            </a:r>
            <a:r>
              <a:rPr lang="en-US" sz="3200" b="1" u="sng" dirty="0" err="1" smtClean="0">
                <a:solidFill>
                  <a:srgbClr val="0070C0"/>
                </a:solidFill>
              </a:rPr>
              <a:t>Con’t</a:t>
            </a:r>
            <a:r>
              <a:rPr lang="en-US" sz="3200" b="1" u="sng" dirty="0" smtClean="0">
                <a:solidFill>
                  <a:srgbClr val="0070C0"/>
                </a:solidFill>
              </a:rPr>
              <a:t>.</a:t>
            </a:r>
          </a:p>
          <a:p>
            <a:pPr marL="649287" lvl="3" indent="-255588">
              <a:lnSpc>
                <a:spcPct val="114000"/>
              </a:lnSpc>
              <a:spcBef>
                <a:spcPts val="600"/>
              </a:spcBef>
              <a:spcAft>
                <a:spcPts val="600"/>
              </a:spcAft>
              <a:buClr>
                <a:schemeClr val="accent1"/>
              </a:buClr>
              <a:buSzPct val="68000"/>
              <a:buNone/>
            </a:pPr>
            <a:r>
              <a:rPr lang="en-US" sz="2800" b="1" dirty="0" smtClean="0"/>
              <a:t>Purpose of this section:</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Walks you through the process of brainstorming and prioritizing strategies</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Documents the strategies selected and makes the case for why you chose those particular strategies. </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800" dirty="0" smtClean="0"/>
              <a:t>Makes it easy to share results and process with other interested parties</a:t>
            </a:r>
          </a:p>
          <a:p>
            <a:pPr marL="649287" lvl="3" indent="-255588">
              <a:lnSpc>
                <a:spcPct val="114000"/>
              </a:lnSpc>
              <a:spcBef>
                <a:spcPts val="600"/>
              </a:spcBef>
              <a:spcAft>
                <a:spcPts val="600"/>
              </a:spcAft>
              <a:buClr>
                <a:schemeClr val="accent1"/>
              </a:buClr>
              <a:buSzPct val="68000"/>
              <a:buFont typeface="Wingdings" pitchFamily="2" charset="2"/>
              <a:buChar char="§"/>
            </a:pPr>
            <a:endParaRPr lang="en-US" sz="2800"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610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Strategies </a:t>
            </a:r>
            <a:r>
              <a:rPr lang="en-US" sz="3200" b="1" u="sng" dirty="0" err="1" smtClean="0">
                <a:solidFill>
                  <a:srgbClr val="0070C0"/>
                </a:solidFill>
              </a:rPr>
              <a:t>Con’t</a:t>
            </a:r>
            <a:r>
              <a:rPr lang="en-US" sz="3200" b="1" u="sng" dirty="0" smtClean="0">
                <a:solidFill>
                  <a:srgbClr val="0070C0"/>
                </a:solidFill>
              </a:rPr>
              <a:t>.</a:t>
            </a:r>
          </a:p>
          <a:p>
            <a:pPr marL="0" lvl="0" indent="0">
              <a:lnSpc>
                <a:spcPct val="115000"/>
              </a:lnSpc>
              <a:spcBef>
                <a:spcPts val="600"/>
              </a:spcBef>
              <a:spcAft>
                <a:spcPts val="400"/>
              </a:spcAft>
              <a:buClr>
                <a:srgbClr val="2DA2BF"/>
              </a:buClr>
              <a:buNone/>
            </a:pPr>
            <a:r>
              <a:rPr lang="en-US" sz="3200" b="1" dirty="0" smtClean="0"/>
              <a:t>Steps of the Ideal Process:</a:t>
            </a:r>
          </a:p>
          <a:p>
            <a:pPr marL="514350" lvl="0" indent="-514350">
              <a:spcAft>
                <a:spcPts val="400"/>
              </a:spcAft>
              <a:buClr>
                <a:srgbClr val="2DA2BF"/>
              </a:buClr>
              <a:buFont typeface="+mj-lt"/>
              <a:buAutoNum type="arabicPeriod"/>
            </a:pPr>
            <a:r>
              <a:rPr lang="en-US" sz="2800" dirty="0" smtClean="0"/>
              <a:t>Include station-level staff, community partner(s) and other agency staff in this process </a:t>
            </a:r>
          </a:p>
          <a:p>
            <a:pPr marL="514350" lvl="0" indent="-514350">
              <a:spcAft>
                <a:spcPts val="400"/>
              </a:spcAft>
              <a:buClr>
                <a:srgbClr val="2DA2BF"/>
              </a:buClr>
              <a:buFont typeface="+mj-lt"/>
              <a:buAutoNum type="arabicPeriod"/>
            </a:pPr>
            <a:r>
              <a:rPr lang="en-US" sz="2800" dirty="0" smtClean="0"/>
              <a:t>Flesh out more about each prioritized risks</a:t>
            </a:r>
          </a:p>
          <a:p>
            <a:pPr marL="514350" lvl="0" indent="-514350">
              <a:spcAft>
                <a:spcPts val="400"/>
              </a:spcAft>
              <a:buClr>
                <a:srgbClr val="2DA2BF"/>
              </a:buClr>
              <a:buFont typeface="+mj-lt"/>
              <a:buAutoNum type="arabicPeriod"/>
            </a:pPr>
            <a:r>
              <a:rPr lang="en-US" sz="2800" dirty="0" smtClean="0"/>
              <a:t>Use the 5 E’s framework to brainstorm strategies</a:t>
            </a:r>
          </a:p>
          <a:p>
            <a:pPr marL="514350" lvl="0" indent="-514350">
              <a:spcAft>
                <a:spcPts val="400"/>
              </a:spcAft>
              <a:buClr>
                <a:srgbClr val="2DA2BF"/>
              </a:buClr>
              <a:buFont typeface="+mj-lt"/>
              <a:buAutoNum type="arabicPeriod"/>
            </a:pPr>
            <a:r>
              <a:rPr lang="en-US" sz="2800" dirty="0" smtClean="0"/>
              <a:t>Assess strategies</a:t>
            </a:r>
          </a:p>
          <a:p>
            <a:pPr marL="514350" lvl="0" indent="-514350">
              <a:spcAft>
                <a:spcPts val="400"/>
              </a:spcAft>
              <a:buClr>
                <a:srgbClr val="2DA2BF"/>
              </a:buClr>
              <a:buFont typeface="+mj-lt"/>
              <a:buAutoNum type="arabicPeriod"/>
            </a:pPr>
            <a:r>
              <a:rPr lang="en-US" sz="2800" dirty="0" smtClean="0"/>
              <a:t>Prioritize and select strategies to implement</a:t>
            </a:r>
            <a:endParaRPr lang="en-US" sz="2800"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solidFill>
                  <a:schemeClr val="bg1">
                    <a:lumMod val="50000"/>
                  </a:schemeClr>
                </a:solidFill>
              </a:rPr>
              <a:t>CRR – Plan</a:t>
            </a:r>
            <a:br>
              <a:rPr lang="en-US" dirty="0" smtClean="0">
                <a:solidFill>
                  <a:schemeClr val="bg1">
                    <a:lumMod val="50000"/>
                  </a:schemeClr>
                </a:solidFill>
              </a:rPr>
            </a:b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Strategies </a:t>
            </a:r>
            <a:r>
              <a:rPr lang="en-US" sz="3200" b="1" u="sng" dirty="0" err="1" smtClean="0">
                <a:solidFill>
                  <a:srgbClr val="0070C0"/>
                </a:solidFill>
              </a:rPr>
              <a:t>Con’t</a:t>
            </a:r>
            <a:r>
              <a:rPr lang="en-US" sz="3200" b="1" u="sng" dirty="0" smtClean="0">
                <a:solidFill>
                  <a:srgbClr val="0070C0"/>
                </a:solidFill>
              </a:rPr>
              <a:t>.</a:t>
            </a:r>
            <a:endParaRPr lang="en-US" sz="3200" b="1" u="sng" dirty="0">
              <a:solidFill>
                <a:srgbClr val="0070C0"/>
              </a:solidFill>
            </a:endParaRPr>
          </a:p>
          <a:p>
            <a:pPr>
              <a:spcBef>
                <a:spcPts val="2400"/>
              </a:spcBef>
              <a:spcAft>
                <a:spcPts val="1200"/>
              </a:spcAft>
              <a:buNone/>
            </a:pPr>
            <a:r>
              <a:rPr lang="en-US" sz="2800" b="1" dirty="0" smtClean="0"/>
              <a:t>Ideal Step 1:  Involves a mix of station, department and community organization staff. </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600" dirty="0" smtClean="0"/>
              <a:t>Solicit feedback/input and encourage discussion on possible strategies and the pros and cons of each</a:t>
            </a:r>
          </a:p>
          <a:p>
            <a:pPr marL="649287" lvl="3" indent="-255588">
              <a:lnSpc>
                <a:spcPct val="114000"/>
              </a:lnSpc>
              <a:spcBef>
                <a:spcPts val="600"/>
              </a:spcBef>
              <a:spcAft>
                <a:spcPts val="600"/>
              </a:spcAft>
              <a:buClr>
                <a:schemeClr val="accent1"/>
              </a:buClr>
              <a:buSzPct val="68000"/>
              <a:buFont typeface="Wingdings" pitchFamily="2" charset="2"/>
              <a:buChar char="§"/>
            </a:pPr>
            <a:r>
              <a:rPr lang="en-US" sz="2600" dirty="0" smtClean="0"/>
              <a:t>Make it clear that this work requires balancing complex demands and making hard choices about strategies to pursue</a:t>
            </a:r>
          </a:p>
          <a:p>
            <a:pPr>
              <a:spcBef>
                <a:spcPts val="2400"/>
              </a:spcBef>
              <a:spcAft>
                <a:spcPts val="1200"/>
              </a:spcAft>
              <a:buNone/>
            </a:pPr>
            <a:endParaRPr lang="en-US" sz="2800" b="1"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eaLnBrk="1" fontAlgn="auto" hangingPunct="1">
              <a:spcAft>
                <a:spcPts val="0"/>
              </a:spcAft>
              <a:defRPr/>
            </a:pPr>
            <a:r>
              <a:rPr lang="en-US" sz="4000" dirty="0" smtClean="0">
                <a:solidFill>
                  <a:schemeClr val="tx1">
                    <a:lumMod val="65000"/>
                    <a:lumOff val="35000"/>
                  </a:schemeClr>
                </a:solidFill>
              </a:rPr>
              <a:t>CRR -Introduction</a:t>
            </a:r>
            <a:endParaRPr lang="en-US" sz="4000" dirty="0">
              <a:solidFill>
                <a:schemeClr val="tx1">
                  <a:lumMod val="65000"/>
                  <a:lumOff val="35000"/>
                </a:schemeClr>
              </a:solidFill>
            </a:endParaRPr>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
        <p:nvSpPr>
          <p:cNvPr id="5" name="Content Placeholder 4"/>
          <p:cNvSpPr>
            <a:spLocks noGrp="1"/>
          </p:cNvSpPr>
          <p:nvPr>
            <p:ph idx="1"/>
          </p:nvPr>
        </p:nvSpPr>
        <p:spPr/>
        <p:txBody>
          <a:bodyPr/>
          <a:lstStyle/>
          <a:p>
            <a:pPr>
              <a:spcBef>
                <a:spcPts val="600"/>
              </a:spcBef>
              <a:spcAft>
                <a:spcPts val="600"/>
              </a:spcAft>
              <a:buNone/>
            </a:pPr>
            <a:r>
              <a:rPr lang="en-US" sz="3600" b="1" dirty="0" smtClean="0">
                <a:solidFill>
                  <a:srgbClr val="FF0000"/>
                </a:solidFill>
              </a:rPr>
              <a:t>History of CRR:</a:t>
            </a:r>
          </a:p>
          <a:p>
            <a:pPr>
              <a:spcBef>
                <a:spcPts val="1200"/>
              </a:spcBef>
              <a:spcAft>
                <a:spcPts val="600"/>
              </a:spcAft>
            </a:pPr>
            <a:r>
              <a:rPr lang="en-US" sz="3200" dirty="0" smtClean="0"/>
              <a:t>CRR is not a new concept</a:t>
            </a:r>
          </a:p>
          <a:p>
            <a:pPr>
              <a:spcBef>
                <a:spcPts val="1200"/>
              </a:spcBef>
              <a:spcAft>
                <a:spcPts val="600"/>
              </a:spcAft>
            </a:pPr>
            <a:r>
              <a:rPr lang="en-US" sz="3200" dirty="0" smtClean="0"/>
              <a:t>Implemented in UK, AU, &amp; NZ for several years now with much success </a:t>
            </a:r>
          </a:p>
          <a:p>
            <a:pPr>
              <a:spcBef>
                <a:spcPts val="1200"/>
              </a:spcBef>
              <a:spcAft>
                <a:spcPts val="600"/>
              </a:spcAft>
            </a:pPr>
            <a:r>
              <a:rPr lang="en-US" sz="3200" dirty="0" smtClean="0"/>
              <a:t>Also been done in the US – although sporadically and on a much smaller scale.</a:t>
            </a:r>
            <a:endParaRPr lang="en-US" sz="3200" dirty="0"/>
          </a:p>
        </p:txBody>
      </p:sp>
    </p:spTree>
    <p:extLst>
      <p:ext uri="{BB962C8B-B14F-4D97-AF65-F5344CB8AC3E}">
        <p14:creationId xmlns:p14="http://schemas.microsoft.com/office/powerpoint/2010/main" val="23820753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Strategies </a:t>
            </a:r>
            <a:r>
              <a:rPr lang="en-US" sz="3200" b="1" u="sng" dirty="0" err="1" smtClean="0">
                <a:solidFill>
                  <a:srgbClr val="0070C0"/>
                </a:solidFill>
              </a:rPr>
              <a:t>Con’t</a:t>
            </a:r>
            <a:r>
              <a:rPr lang="en-US" sz="3200" b="1" u="sng" dirty="0" smtClean="0">
                <a:solidFill>
                  <a:srgbClr val="0070C0"/>
                </a:solidFill>
              </a:rPr>
              <a:t>.</a:t>
            </a:r>
            <a:endParaRPr lang="en-US" sz="3200" b="1" u="sng" dirty="0">
              <a:solidFill>
                <a:srgbClr val="0070C0"/>
              </a:solidFill>
            </a:endParaRPr>
          </a:p>
          <a:p>
            <a:pPr>
              <a:spcBef>
                <a:spcPts val="2400"/>
              </a:spcBef>
              <a:spcAft>
                <a:spcPts val="1200"/>
              </a:spcAft>
              <a:buNone/>
            </a:pPr>
            <a:r>
              <a:rPr lang="en-US" sz="2800" b="1" dirty="0" smtClean="0"/>
              <a:t>Ideal Step 2:  For each prioritized risk, ask:</a:t>
            </a:r>
          </a:p>
          <a:p>
            <a:pPr lvl="1">
              <a:lnSpc>
                <a:spcPct val="110000"/>
              </a:lnSpc>
              <a:spcBef>
                <a:spcPts val="200"/>
              </a:spcBef>
              <a:spcAft>
                <a:spcPts val="150"/>
              </a:spcAft>
              <a:buFont typeface="Wingdings" pitchFamily="2" charset="2"/>
              <a:buChar char="§"/>
            </a:pPr>
            <a:r>
              <a:rPr lang="en-US" sz="2800" dirty="0" smtClean="0"/>
              <a:t>Why is it occurring?</a:t>
            </a:r>
          </a:p>
          <a:p>
            <a:pPr lvl="1">
              <a:lnSpc>
                <a:spcPct val="110000"/>
              </a:lnSpc>
              <a:spcBef>
                <a:spcPts val="200"/>
              </a:spcBef>
              <a:spcAft>
                <a:spcPts val="150"/>
              </a:spcAft>
              <a:buFont typeface="Wingdings" pitchFamily="2" charset="2"/>
              <a:buChar char="§"/>
            </a:pPr>
            <a:r>
              <a:rPr lang="en-US" sz="2800" dirty="0" smtClean="0"/>
              <a:t>Who is it affecting?</a:t>
            </a:r>
          </a:p>
          <a:p>
            <a:pPr lvl="1">
              <a:lnSpc>
                <a:spcPct val="110000"/>
              </a:lnSpc>
              <a:spcBef>
                <a:spcPts val="200"/>
              </a:spcBef>
              <a:spcAft>
                <a:spcPts val="150"/>
              </a:spcAft>
              <a:buFont typeface="Wingdings" pitchFamily="2" charset="2"/>
              <a:buChar char="§"/>
            </a:pPr>
            <a:r>
              <a:rPr lang="en-US" sz="2800" dirty="0" smtClean="0"/>
              <a:t>When is it occurring</a:t>
            </a:r>
          </a:p>
          <a:p>
            <a:pPr lvl="1">
              <a:lnSpc>
                <a:spcPct val="110000"/>
              </a:lnSpc>
              <a:spcBef>
                <a:spcPts val="200"/>
              </a:spcBef>
              <a:spcAft>
                <a:spcPts val="150"/>
              </a:spcAft>
              <a:buFont typeface="Wingdings" pitchFamily="2" charset="2"/>
              <a:buChar char="§"/>
            </a:pPr>
            <a:r>
              <a:rPr lang="en-US" sz="2800" dirty="0" smtClean="0"/>
              <a:t>Where  is it occurring?</a:t>
            </a:r>
          </a:p>
          <a:p>
            <a:pPr>
              <a:spcBef>
                <a:spcPts val="1200"/>
              </a:spcBef>
              <a:buNone/>
            </a:pPr>
            <a:r>
              <a:rPr lang="en-US" sz="2800" dirty="0" smtClean="0"/>
              <a:t>Answering these questions will help you brainstorm strategies to reduce that particular risk</a:t>
            </a:r>
            <a:r>
              <a:rPr lang="en-US" dirty="0" smtClean="0"/>
              <a:t>.</a:t>
            </a:r>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CRR – Plan</a:t>
            </a:r>
            <a:endParaRPr lang="en-US" dirty="0">
              <a:solidFill>
                <a:schemeClr val="bg1">
                  <a:lumMod val="50000"/>
                </a:schemeClr>
              </a:solidFill>
            </a:endParaRPr>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930051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Strategies </a:t>
            </a:r>
            <a:r>
              <a:rPr lang="en-US" sz="3200" b="1" u="sng" dirty="0" err="1" smtClean="0">
                <a:solidFill>
                  <a:srgbClr val="0070C0"/>
                </a:solidFill>
              </a:rPr>
              <a:t>Con’t</a:t>
            </a:r>
            <a:r>
              <a:rPr lang="en-US" sz="3200" b="1" u="sng" dirty="0" smtClean="0">
                <a:solidFill>
                  <a:srgbClr val="0070C0"/>
                </a:solidFill>
              </a:rPr>
              <a:t>.</a:t>
            </a:r>
            <a:endParaRPr lang="en-US" sz="3200" b="1" u="sng" dirty="0">
              <a:solidFill>
                <a:srgbClr val="0070C0"/>
              </a:solidFill>
            </a:endParaRPr>
          </a:p>
          <a:p>
            <a:pPr>
              <a:spcBef>
                <a:spcPts val="2400"/>
              </a:spcBef>
            </a:pPr>
            <a:r>
              <a:rPr lang="en-US" sz="2800" b="1" dirty="0" smtClean="0"/>
              <a:t>Ideal Step 3:  Use the five E’s Framework to brainstorm strategies.  </a:t>
            </a:r>
            <a:r>
              <a:rPr lang="en-US" sz="2800" i="1" dirty="0" smtClean="0"/>
              <a:t>Ask: Could something be done in terms of E______ to help reduce the risk?</a:t>
            </a:r>
          </a:p>
          <a:p>
            <a:pPr lvl="3">
              <a:spcBef>
                <a:spcPts val="1800"/>
              </a:spcBef>
            </a:pPr>
            <a:r>
              <a:rPr lang="en-US" sz="2800" b="1" dirty="0" smtClean="0"/>
              <a:t>E</a:t>
            </a:r>
            <a:r>
              <a:rPr lang="en-US" sz="2800" dirty="0" smtClean="0"/>
              <a:t>mergency Response</a:t>
            </a:r>
          </a:p>
          <a:p>
            <a:pPr lvl="3"/>
            <a:r>
              <a:rPr lang="en-US" sz="2800" b="1" dirty="0" smtClean="0"/>
              <a:t>E</a:t>
            </a:r>
            <a:r>
              <a:rPr lang="en-US" sz="2800" dirty="0" smtClean="0"/>
              <a:t>ngineering</a:t>
            </a:r>
          </a:p>
          <a:p>
            <a:pPr lvl="3"/>
            <a:r>
              <a:rPr lang="en-US" sz="2800" b="1" dirty="0" smtClean="0"/>
              <a:t>E</a:t>
            </a:r>
            <a:r>
              <a:rPr lang="en-US" sz="2800" dirty="0" smtClean="0"/>
              <a:t>ducation</a:t>
            </a:r>
          </a:p>
          <a:p>
            <a:pPr lvl="3"/>
            <a:r>
              <a:rPr lang="en-US" sz="2800" b="1" dirty="0" smtClean="0"/>
              <a:t>E</a:t>
            </a:r>
            <a:r>
              <a:rPr lang="en-US" sz="2800" dirty="0" smtClean="0"/>
              <a:t>conomic Incentives</a:t>
            </a:r>
          </a:p>
          <a:p>
            <a:pPr lvl="3"/>
            <a:r>
              <a:rPr lang="en-US" sz="2800" b="1" dirty="0" smtClean="0"/>
              <a:t>E</a:t>
            </a:r>
            <a:r>
              <a:rPr lang="en-US" sz="2800" dirty="0" smtClean="0"/>
              <a:t>nforcement</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What is a CRR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229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Strategies </a:t>
            </a:r>
            <a:r>
              <a:rPr lang="en-US" sz="3200" b="1" u="sng" dirty="0" err="1" smtClean="0">
                <a:solidFill>
                  <a:srgbClr val="0070C0"/>
                </a:solidFill>
              </a:rPr>
              <a:t>Con’t</a:t>
            </a:r>
            <a:r>
              <a:rPr lang="en-US" sz="3200" b="1" u="sng" dirty="0" smtClean="0">
                <a:solidFill>
                  <a:srgbClr val="0070C0"/>
                </a:solidFill>
              </a:rPr>
              <a:t>.</a:t>
            </a:r>
            <a:endParaRPr lang="en-US" sz="3200" b="1" u="sng" dirty="0">
              <a:solidFill>
                <a:srgbClr val="0070C0"/>
              </a:solidFill>
            </a:endParaRPr>
          </a:p>
          <a:p>
            <a:pPr>
              <a:spcBef>
                <a:spcPts val="1200"/>
              </a:spcBef>
              <a:buNone/>
            </a:pPr>
            <a:r>
              <a:rPr lang="en-US" sz="3200" b="1" dirty="0" smtClean="0"/>
              <a:t>Ideal Step 4:  Assess key brainstormed strategies:</a:t>
            </a:r>
          </a:p>
          <a:p>
            <a:pPr lvl="1">
              <a:spcBef>
                <a:spcPts val="1200"/>
              </a:spcBef>
              <a:spcAft>
                <a:spcPts val="600"/>
              </a:spcAft>
              <a:buFont typeface="Wingdings" pitchFamily="2" charset="2"/>
              <a:buChar char="§"/>
            </a:pPr>
            <a:r>
              <a:rPr lang="en-US" sz="2800" dirty="0" smtClean="0"/>
              <a:t> </a:t>
            </a:r>
            <a:r>
              <a:rPr lang="en-US" sz="3200" dirty="0" smtClean="0"/>
              <a:t>Identify pros and cons for each option or identify and use assessment criteria.</a:t>
            </a:r>
          </a:p>
          <a:p>
            <a:pPr lvl="1">
              <a:spcBef>
                <a:spcPts val="1200"/>
              </a:spcBef>
              <a:spcAft>
                <a:spcPts val="600"/>
              </a:spcAft>
              <a:buFont typeface="Wingdings" pitchFamily="2" charset="2"/>
              <a:buChar char="§"/>
            </a:pPr>
            <a:r>
              <a:rPr lang="en-US" sz="3200" dirty="0" smtClean="0"/>
              <a:t>Consider feasibility (financial, political, logistical, organizational, and cultural)</a:t>
            </a:r>
          </a:p>
          <a:p>
            <a:pPr lvl="1">
              <a:spcBef>
                <a:spcPts val="1200"/>
              </a:spcBef>
              <a:spcAft>
                <a:spcPts val="600"/>
              </a:spcAft>
              <a:buFont typeface="Wingdings" pitchFamily="2" charset="2"/>
              <a:buChar char="§"/>
            </a:pPr>
            <a:r>
              <a:rPr lang="en-US" sz="3200" dirty="0" smtClean="0"/>
              <a:t>Assign a weight or think about the degree of importance of each key point.  </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What is a CRR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10600" cy="4525962"/>
          </a:xfrm>
        </p:spPr>
        <p:txBody>
          <a:bodyPr/>
          <a:lstStyle/>
          <a:p>
            <a:pPr marL="0" lvl="0" indent="0">
              <a:lnSpc>
                <a:spcPct val="115000"/>
              </a:lnSpc>
              <a:spcBef>
                <a:spcPts val="0"/>
              </a:spcBef>
              <a:spcAft>
                <a:spcPts val="400"/>
              </a:spcAft>
              <a:buClr>
                <a:srgbClr val="2DA2BF"/>
              </a:buClr>
              <a:buNone/>
            </a:pPr>
            <a:r>
              <a:rPr lang="en-US" sz="3200" b="1" u="sng" dirty="0" smtClean="0">
                <a:solidFill>
                  <a:srgbClr val="0070C0"/>
                </a:solidFill>
              </a:rPr>
              <a:t>Strategies </a:t>
            </a:r>
            <a:r>
              <a:rPr lang="en-US" sz="3200" b="1" u="sng" dirty="0" err="1" smtClean="0">
                <a:solidFill>
                  <a:srgbClr val="0070C0"/>
                </a:solidFill>
              </a:rPr>
              <a:t>Con’t</a:t>
            </a:r>
            <a:r>
              <a:rPr lang="en-US" sz="3200" b="1" u="sng" dirty="0" smtClean="0">
                <a:solidFill>
                  <a:srgbClr val="0070C0"/>
                </a:solidFill>
              </a:rPr>
              <a:t>.</a:t>
            </a:r>
            <a:endParaRPr lang="en-US" sz="3200" b="1" u="sng" dirty="0">
              <a:solidFill>
                <a:srgbClr val="0070C0"/>
              </a:solidFill>
            </a:endParaRPr>
          </a:p>
          <a:p>
            <a:pPr>
              <a:spcBef>
                <a:spcPts val="1200"/>
              </a:spcBef>
              <a:buNone/>
            </a:pPr>
            <a:r>
              <a:rPr lang="en-US" sz="3200" b="1" dirty="0" smtClean="0"/>
              <a:t>Ideal Steps 5 &amp; 6:  Prioritize &amp; Select Strategies:</a:t>
            </a:r>
          </a:p>
          <a:p>
            <a:pPr lvl="1">
              <a:spcBef>
                <a:spcPts val="1200"/>
              </a:spcBef>
              <a:spcAft>
                <a:spcPts val="600"/>
              </a:spcAft>
              <a:buFont typeface="Wingdings" pitchFamily="2" charset="2"/>
              <a:buChar char="§"/>
            </a:pPr>
            <a:r>
              <a:rPr lang="en-US" sz="3200" dirty="0" smtClean="0"/>
              <a:t>Assign a weight or think about the degree of importance of each key point.  </a:t>
            </a:r>
          </a:p>
          <a:p>
            <a:pPr lvl="1">
              <a:spcBef>
                <a:spcPts val="1200"/>
              </a:spcBef>
              <a:spcAft>
                <a:spcPts val="600"/>
              </a:spcAft>
              <a:buFont typeface="Wingdings" pitchFamily="2" charset="2"/>
              <a:buChar char="§"/>
            </a:pPr>
            <a:r>
              <a:rPr lang="en-US" sz="3200" dirty="0" smtClean="0"/>
              <a:t>Rank Strategies</a:t>
            </a:r>
          </a:p>
          <a:p>
            <a:pPr lvl="1">
              <a:spcBef>
                <a:spcPts val="1200"/>
              </a:spcBef>
              <a:spcAft>
                <a:spcPts val="600"/>
              </a:spcAft>
              <a:buFont typeface="Wingdings" pitchFamily="2" charset="2"/>
              <a:buChar char="§"/>
            </a:pPr>
            <a:r>
              <a:rPr lang="en-US" sz="3200" dirty="0" smtClean="0"/>
              <a:t>Select top strategies or ones on list have the most agreement/enthusiasm on to pursue</a:t>
            </a:r>
          </a:p>
          <a:p>
            <a:endParaRPr lang="en-US" dirty="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82296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Section 5:  Implementation</a:t>
            </a:r>
          </a:p>
          <a:p>
            <a:pPr eaLnBrk="1" hangingPunct="1">
              <a:spcBef>
                <a:spcPts val="600"/>
              </a:spcBef>
              <a:spcAft>
                <a:spcPts val="600"/>
              </a:spcAft>
              <a:buNone/>
            </a:pPr>
            <a:r>
              <a:rPr lang="en-US" sz="2800" b="1" dirty="0" smtClean="0"/>
              <a:t>What’s in this section:</a:t>
            </a:r>
          </a:p>
          <a:p>
            <a:pPr lvl="1" eaLnBrk="1" hangingPunct="1">
              <a:spcBef>
                <a:spcPts val="600"/>
              </a:spcBef>
              <a:buNone/>
            </a:pPr>
            <a:r>
              <a:rPr lang="en-US" sz="2600" b="1" dirty="0" smtClean="0"/>
              <a:t>At a minimum</a:t>
            </a:r>
          </a:p>
          <a:p>
            <a:pPr lvl="3" eaLnBrk="1" hangingPunct="1">
              <a:buFont typeface="Wingdings" pitchFamily="2" charset="2"/>
              <a:buChar char="§"/>
            </a:pPr>
            <a:r>
              <a:rPr lang="en-US" sz="2400" dirty="0" smtClean="0"/>
              <a:t>Brief identification of resources likely to be required – FTEs, Supplies, Materials</a:t>
            </a:r>
          </a:p>
          <a:p>
            <a:pPr lvl="1" eaLnBrk="1" hangingPunct="1">
              <a:buNone/>
            </a:pPr>
            <a:r>
              <a:rPr lang="en-US" sz="2600" b="1" dirty="0" smtClean="0"/>
              <a:t>Ideally</a:t>
            </a:r>
          </a:p>
          <a:p>
            <a:pPr lvl="3" eaLnBrk="1" hangingPunct="1">
              <a:spcBef>
                <a:spcPts val="400"/>
              </a:spcBef>
              <a:spcAft>
                <a:spcPts val="400"/>
              </a:spcAft>
              <a:buFont typeface="Wingdings" pitchFamily="2" charset="2"/>
              <a:buChar char="§"/>
            </a:pPr>
            <a:r>
              <a:rPr lang="en-US" sz="2400" dirty="0" smtClean="0"/>
              <a:t>Resource needs (detailed staff, supplies, equipment)</a:t>
            </a:r>
          </a:p>
          <a:p>
            <a:pPr lvl="3" eaLnBrk="1" hangingPunct="1">
              <a:spcBef>
                <a:spcPts val="400"/>
              </a:spcBef>
              <a:spcAft>
                <a:spcPts val="400"/>
              </a:spcAft>
              <a:buFont typeface="Wingdings" pitchFamily="2" charset="2"/>
              <a:buChar char="§"/>
            </a:pPr>
            <a:r>
              <a:rPr lang="en-US" sz="2400" dirty="0" smtClean="0"/>
              <a:t>Timeline of tasks, who is involved, and who’s responsible, start and end dates.   </a:t>
            </a:r>
          </a:p>
          <a:p>
            <a:pPr lvl="3" eaLnBrk="1" hangingPunct="1">
              <a:spcBef>
                <a:spcPts val="400"/>
              </a:spcBef>
              <a:spcAft>
                <a:spcPts val="400"/>
              </a:spcAft>
              <a:buFont typeface="Wingdings" pitchFamily="2" charset="2"/>
              <a:buChar char="§"/>
            </a:pPr>
            <a:r>
              <a:rPr lang="en-US" sz="2400" dirty="0" smtClean="0"/>
              <a:t>Timeline includes development of training,  communication materials, and data collection, storage &amp; reporting  </a:t>
            </a:r>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Implementation </a:t>
            </a:r>
            <a:r>
              <a:rPr lang="en-US" sz="3400" b="1" u="sng" dirty="0" err="1" smtClean="0">
                <a:solidFill>
                  <a:srgbClr val="0070C0"/>
                </a:solidFill>
              </a:rPr>
              <a:t>Con’t</a:t>
            </a:r>
            <a:endParaRPr lang="en-US" sz="3400" b="1" u="sng" dirty="0" smtClean="0">
              <a:solidFill>
                <a:srgbClr val="0070C0"/>
              </a:solidFill>
            </a:endParaRPr>
          </a:p>
          <a:p>
            <a:pPr marL="0" lvl="0" indent="0">
              <a:lnSpc>
                <a:spcPct val="115000"/>
              </a:lnSpc>
              <a:spcBef>
                <a:spcPts val="1200"/>
              </a:spcBef>
              <a:spcAft>
                <a:spcPts val="400"/>
              </a:spcAft>
              <a:buClr>
                <a:srgbClr val="2DA2BF"/>
              </a:buClr>
              <a:buNone/>
            </a:pPr>
            <a:r>
              <a:rPr lang="en-US" sz="2800" b="1" dirty="0" smtClean="0"/>
              <a:t>Purpose of this section</a:t>
            </a:r>
          </a:p>
          <a:p>
            <a:pPr lvl="1" eaLnBrk="1" hangingPunct="1">
              <a:spcBef>
                <a:spcPts val="600"/>
              </a:spcBef>
              <a:spcAft>
                <a:spcPts val="600"/>
              </a:spcAft>
              <a:buFont typeface="Wingdings" pitchFamily="2" charset="2"/>
              <a:buChar char="§"/>
            </a:pPr>
            <a:r>
              <a:rPr lang="en-US" sz="2800" dirty="0" smtClean="0"/>
              <a:t>Makes you think through and plan how to best implement the strategies </a:t>
            </a:r>
          </a:p>
          <a:p>
            <a:pPr lvl="1" eaLnBrk="1" hangingPunct="1">
              <a:spcBef>
                <a:spcPts val="600"/>
              </a:spcBef>
              <a:spcAft>
                <a:spcPts val="600"/>
              </a:spcAft>
              <a:buFont typeface="Wingdings" pitchFamily="2" charset="2"/>
              <a:buChar char="§"/>
            </a:pPr>
            <a:r>
              <a:rPr lang="en-US" sz="2800" dirty="0" smtClean="0"/>
              <a:t>Lets you know what needs to be done by when so you can keep on task and be successful</a:t>
            </a:r>
          </a:p>
          <a:p>
            <a:pPr lvl="1" eaLnBrk="1" hangingPunct="1">
              <a:spcBef>
                <a:spcPts val="600"/>
              </a:spcBef>
              <a:spcAft>
                <a:spcPts val="600"/>
              </a:spcAft>
              <a:buFont typeface="Wingdings" pitchFamily="2" charset="2"/>
              <a:buChar char="§"/>
            </a:pPr>
            <a:r>
              <a:rPr lang="en-US" sz="2800" dirty="0" smtClean="0"/>
              <a:t>Enables you to think more about the resources /costs required</a:t>
            </a:r>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82296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Section 6: Monitoring &amp; Evaluation</a:t>
            </a:r>
          </a:p>
          <a:p>
            <a:pPr marL="0" lvl="0" indent="0">
              <a:lnSpc>
                <a:spcPct val="115000"/>
              </a:lnSpc>
              <a:spcBef>
                <a:spcPts val="1200"/>
              </a:spcBef>
              <a:spcAft>
                <a:spcPts val="400"/>
              </a:spcAft>
              <a:buClr>
                <a:srgbClr val="2DA2BF"/>
              </a:buClr>
              <a:buNone/>
            </a:pPr>
            <a:r>
              <a:rPr lang="en-US" sz="3200" b="1" dirty="0" smtClean="0">
                <a:solidFill>
                  <a:prstClr val="black"/>
                </a:solidFill>
                <a:cs typeface="Times New Roman"/>
              </a:rPr>
              <a:t>Ideally:</a:t>
            </a:r>
          </a:p>
          <a:p>
            <a:pPr lvl="1">
              <a:buFont typeface="Wingdings" pitchFamily="2" charset="2"/>
              <a:buChar char="§"/>
            </a:pPr>
            <a:r>
              <a:rPr lang="en-US" sz="2700" dirty="0" smtClean="0"/>
              <a:t>Define what success would look like</a:t>
            </a:r>
          </a:p>
          <a:p>
            <a:pPr lvl="1">
              <a:buFont typeface="Wingdings" pitchFamily="2" charset="2"/>
              <a:buChar char="§"/>
            </a:pPr>
            <a:r>
              <a:rPr lang="en-US" sz="2700" dirty="0" smtClean="0"/>
              <a:t>Identify key process/output measures that can be readily collected and used to track progress </a:t>
            </a:r>
          </a:p>
          <a:p>
            <a:pPr lvl="1">
              <a:buFont typeface="Wingdings" pitchFamily="2" charset="2"/>
              <a:buChar char="§"/>
            </a:pPr>
            <a:r>
              <a:rPr lang="en-US" sz="2700" dirty="0" smtClean="0"/>
              <a:t>Identify key outcome measures </a:t>
            </a:r>
          </a:p>
          <a:p>
            <a:pPr>
              <a:spcBef>
                <a:spcPts val="1200"/>
              </a:spcBef>
              <a:buNone/>
            </a:pPr>
            <a:r>
              <a:rPr lang="en-US" sz="3200" b="1" dirty="0" smtClean="0">
                <a:solidFill>
                  <a:prstClr val="black"/>
                </a:solidFill>
                <a:cs typeface="Times New Roman"/>
              </a:rPr>
              <a:t>Minimally:</a:t>
            </a:r>
          </a:p>
          <a:p>
            <a:pPr lvl="1">
              <a:buFont typeface="Wingdings" pitchFamily="2" charset="2"/>
              <a:buChar char="§"/>
            </a:pPr>
            <a:r>
              <a:rPr lang="en-US" sz="2700" dirty="0" smtClean="0"/>
              <a:t>Think about how you can track and record activity</a:t>
            </a:r>
          </a:p>
          <a:p>
            <a:pPr lvl="1">
              <a:buFont typeface="Wingdings" pitchFamily="2" charset="2"/>
              <a:buChar char="§"/>
            </a:pPr>
            <a:r>
              <a:rPr lang="en-US" sz="2700" dirty="0" smtClean="0"/>
              <a:t>Think about what you would expect if this effort were successful</a:t>
            </a:r>
          </a:p>
          <a:p>
            <a:pPr lvl="1" eaLnBrk="1" hangingPunct="1"/>
            <a:endParaRPr lang="en-US"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79248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Monitoring &amp; Evaluation </a:t>
            </a:r>
            <a:r>
              <a:rPr lang="en-US" sz="3400" b="1" u="sng" dirty="0" err="1" smtClean="0">
                <a:solidFill>
                  <a:srgbClr val="0070C0"/>
                </a:solidFill>
              </a:rPr>
              <a:t>Con’t</a:t>
            </a:r>
            <a:r>
              <a:rPr lang="en-US" sz="3400" b="1" u="sng" dirty="0" smtClean="0">
                <a:solidFill>
                  <a:srgbClr val="0070C0"/>
                </a:solidFill>
              </a:rPr>
              <a:t>.</a:t>
            </a:r>
          </a:p>
          <a:p>
            <a:pPr>
              <a:spcBef>
                <a:spcPts val="1200"/>
              </a:spcBef>
              <a:spcAft>
                <a:spcPts val="1200"/>
              </a:spcAft>
              <a:buNone/>
            </a:pPr>
            <a:r>
              <a:rPr lang="en-US" sz="3200" b="1" dirty="0" smtClean="0">
                <a:solidFill>
                  <a:prstClr val="black"/>
                </a:solidFill>
                <a:cs typeface="Times New Roman"/>
              </a:rPr>
              <a:t>ALL: Commit to:</a:t>
            </a:r>
          </a:p>
          <a:p>
            <a:pPr lvl="1">
              <a:spcBef>
                <a:spcPts val="1200"/>
              </a:spcBef>
              <a:spcAft>
                <a:spcPts val="600"/>
              </a:spcAft>
              <a:buFont typeface="Wingdings" pitchFamily="2" charset="2"/>
              <a:buChar char="§"/>
            </a:pPr>
            <a:r>
              <a:rPr lang="en-US" sz="3200" dirty="0" smtClean="0"/>
              <a:t>Incorporate lessons learned into the next activity cycle</a:t>
            </a:r>
          </a:p>
          <a:p>
            <a:pPr lvl="1">
              <a:spcBef>
                <a:spcPts val="1200"/>
              </a:spcBef>
              <a:spcAft>
                <a:spcPts val="600"/>
              </a:spcAft>
              <a:buFont typeface="Wingdings" pitchFamily="2" charset="2"/>
              <a:buChar char="§"/>
            </a:pPr>
            <a:r>
              <a:rPr lang="en-US" sz="3200" dirty="0" smtClean="0"/>
              <a:t>Share successes with staff and community at large</a:t>
            </a:r>
          </a:p>
          <a:p>
            <a:pPr lvl="1">
              <a:spcBef>
                <a:spcPts val="1200"/>
              </a:spcBef>
              <a:spcAft>
                <a:spcPts val="600"/>
              </a:spcAft>
              <a:buFont typeface="Wingdings" pitchFamily="2" charset="2"/>
              <a:buChar char="§"/>
            </a:pPr>
            <a:r>
              <a:rPr lang="en-US" sz="3200" dirty="0" smtClean="0"/>
              <a:t>Build on, expand, and/or try to sustain what works</a:t>
            </a:r>
          </a:p>
          <a:p>
            <a:pPr lvl="1" eaLnBrk="1" hangingPunct="1"/>
            <a:endParaRPr lang="en-US"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4525962"/>
          </a:xfrm>
        </p:spPr>
        <p:txBody>
          <a:bodyPr/>
          <a:lstStyle/>
          <a:p>
            <a:pPr marL="0" lvl="0" indent="0">
              <a:spcBef>
                <a:spcPts val="0"/>
              </a:spcBef>
              <a:spcAft>
                <a:spcPts val="400"/>
              </a:spcAft>
              <a:buClr>
                <a:srgbClr val="2DA2BF"/>
              </a:buClr>
              <a:buNone/>
            </a:pPr>
            <a:r>
              <a:rPr lang="en-US" sz="3200" b="1" u="sng" dirty="0" smtClean="0">
                <a:solidFill>
                  <a:srgbClr val="0070C0"/>
                </a:solidFill>
              </a:rPr>
              <a:t>Monitoring and Evaluation </a:t>
            </a:r>
            <a:r>
              <a:rPr lang="en-US" sz="3200" b="1" u="sng" dirty="0" err="1" smtClean="0">
                <a:solidFill>
                  <a:srgbClr val="0070C0"/>
                </a:solidFill>
              </a:rPr>
              <a:t>Con’t</a:t>
            </a:r>
            <a:r>
              <a:rPr lang="en-US" sz="3200" b="1" u="sng" dirty="0" smtClean="0">
                <a:solidFill>
                  <a:srgbClr val="0070C0"/>
                </a:solidFill>
              </a:rPr>
              <a:t>. </a:t>
            </a:r>
          </a:p>
          <a:p>
            <a:pPr marL="0" lvl="0" indent="0">
              <a:spcBef>
                <a:spcPts val="0"/>
              </a:spcBef>
              <a:spcAft>
                <a:spcPts val="400"/>
              </a:spcAft>
              <a:buClr>
                <a:srgbClr val="2DA2BF"/>
              </a:buClr>
              <a:buNone/>
            </a:pPr>
            <a:endParaRPr lang="en-US" sz="1000" dirty="0" smtClean="0">
              <a:solidFill>
                <a:prstClr val="black"/>
              </a:solidFill>
              <a:ea typeface="Calibri"/>
              <a:cs typeface="Times New Roman"/>
            </a:endParaRPr>
          </a:p>
          <a:p>
            <a:pPr marL="0" lvl="0" indent="0">
              <a:spcBef>
                <a:spcPts val="0"/>
              </a:spcBef>
              <a:spcAft>
                <a:spcPts val="600"/>
              </a:spcAft>
              <a:buClr>
                <a:srgbClr val="2DA2BF"/>
              </a:buClr>
              <a:buNone/>
            </a:pPr>
            <a:r>
              <a:rPr lang="en-US" sz="2800" b="1" dirty="0" smtClean="0">
                <a:solidFill>
                  <a:prstClr val="black"/>
                </a:solidFill>
                <a:ea typeface="Calibri"/>
                <a:cs typeface="Times New Roman"/>
              </a:rPr>
              <a:t>Purpose of this section:</a:t>
            </a:r>
            <a:endParaRPr lang="en-US" sz="2800" b="1" dirty="0" smtClean="0"/>
          </a:p>
          <a:p>
            <a:pPr lvl="1">
              <a:spcBef>
                <a:spcPts val="300"/>
              </a:spcBef>
              <a:spcAft>
                <a:spcPts val="300"/>
              </a:spcAft>
              <a:buFont typeface="Wingdings" pitchFamily="2" charset="2"/>
              <a:buChar char="§"/>
            </a:pPr>
            <a:r>
              <a:rPr lang="en-US" sz="2600" dirty="0" smtClean="0"/>
              <a:t>Enable you to improve your service through timely problem identification and adjustment</a:t>
            </a:r>
          </a:p>
          <a:p>
            <a:pPr lvl="1">
              <a:spcBef>
                <a:spcPts val="300"/>
              </a:spcBef>
              <a:spcAft>
                <a:spcPts val="300"/>
              </a:spcAft>
              <a:buFont typeface="Wingdings" pitchFamily="2" charset="2"/>
              <a:buChar char="§"/>
            </a:pPr>
            <a:r>
              <a:rPr lang="en-US" sz="2600" dirty="0" smtClean="0"/>
              <a:t>Help you develop useful data collection tools, processes &amp; systems</a:t>
            </a:r>
          </a:p>
          <a:p>
            <a:pPr lvl="1">
              <a:spcBef>
                <a:spcPts val="300"/>
              </a:spcBef>
              <a:spcAft>
                <a:spcPts val="300"/>
              </a:spcAft>
              <a:buFont typeface="Wingdings" pitchFamily="2" charset="2"/>
              <a:buChar char="§"/>
            </a:pPr>
            <a:r>
              <a:rPr lang="en-US" sz="2600" dirty="0" smtClean="0"/>
              <a:t>Allow you to determine if are really achieving what you set out to achieve</a:t>
            </a:r>
          </a:p>
          <a:p>
            <a:pPr lvl="1">
              <a:spcBef>
                <a:spcPts val="300"/>
              </a:spcBef>
              <a:spcAft>
                <a:spcPts val="300"/>
              </a:spcAft>
              <a:buFont typeface="Wingdings" pitchFamily="2" charset="2"/>
              <a:buChar char="§"/>
            </a:pPr>
            <a:r>
              <a:rPr lang="en-US" sz="2600" dirty="0" smtClean="0"/>
              <a:t>Document what you accomplished/show your value/success</a:t>
            </a:r>
          </a:p>
          <a:p>
            <a:endParaRPr lang="en-US" dirty="0" smtClean="0"/>
          </a:p>
          <a:p>
            <a:endParaRPr lang="en-US" dirty="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Monitoring &amp; Evaluation </a:t>
            </a:r>
            <a:r>
              <a:rPr lang="en-US" sz="3400" b="1" u="sng" dirty="0" err="1" smtClean="0">
                <a:solidFill>
                  <a:srgbClr val="0070C0"/>
                </a:solidFill>
              </a:rPr>
              <a:t>Con’t</a:t>
            </a:r>
            <a:r>
              <a:rPr lang="en-US" sz="3400" b="1" u="sng" dirty="0" smtClean="0">
                <a:solidFill>
                  <a:srgbClr val="0070C0"/>
                </a:solidFill>
              </a:rPr>
              <a:t>.</a:t>
            </a:r>
          </a:p>
          <a:p>
            <a:pPr>
              <a:spcBef>
                <a:spcPts val="1200"/>
              </a:spcBef>
              <a:spcAft>
                <a:spcPts val="600"/>
              </a:spcAft>
              <a:buNone/>
            </a:pPr>
            <a:r>
              <a:rPr lang="en-US" sz="3200" b="1" dirty="0" smtClean="0">
                <a:solidFill>
                  <a:prstClr val="black"/>
                </a:solidFill>
                <a:cs typeface="Times New Roman"/>
              </a:rPr>
              <a:t>Ideal Step 1:  Define Success – Some Examples:</a:t>
            </a:r>
          </a:p>
          <a:p>
            <a:pPr marL="849313" lvl="1" indent="-457200" eaLnBrk="1" hangingPunct="1">
              <a:spcBef>
                <a:spcPts val="600"/>
              </a:spcBef>
              <a:spcAft>
                <a:spcPts val="600"/>
              </a:spcAft>
              <a:buAutoNum type="arabicPeriod"/>
            </a:pPr>
            <a:r>
              <a:rPr lang="en-US" sz="2500" b="1" dirty="0" smtClean="0"/>
              <a:t>For</a:t>
            </a:r>
            <a:r>
              <a:rPr lang="en-US" b="1" dirty="0" smtClean="0"/>
              <a:t> </a:t>
            </a:r>
            <a:r>
              <a:rPr lang="en-US" sz="2500" b="1" dirty="0" smtClean="0"/>
              <a:t>a Home Visit Program: </a:t>
            </a:r>
          </a:p>
          <a:p>
            <a:pPr marL="1371600" lvl="3" indent="-457200" eaLnBrk="1" hangingPunct="1">
              <a:buFont typeface="Wingdings" pitchFamily="2" charset="2"/>
              <a:buChar char="§"/>
            </a:pPr>
            <a:r>
              <a:rPr lang="en-US" dirty="0" smtClean="0"/>
              <a:t>More high risk households would have smoke alarm protection which would reduce their risk of fire-related injuries, death and loss. They would also know  more about preventing fire and what to do in the event of a fire.</a:t>
            </a:r>
          </a:p>
          <a:p>
            <a:pPr marL="849313" lvl="1" indent="-457200" eaLnBrk="1" hangingPunct="1">
              <a:spcBef>
                <a:spcPts val="600"/>
              </a:spcBef>
              <a:spcAft>
                <a:spcPts val="600"/>
              </a:spcAft>
              <a:buAutoNum type="arabicPeriod"/>
            </a:pPr>
            <a:r>
              <a:rPr lang="en-US" sz="2500" b="1" dirty="0" smtClean="0"/>
              <a:t>For a Social and Health Referral System:  </a:t>
            </a:r>
          </a:p>
          <a:p>
            <a:pPr marL="1371600" lvl="3" indent="-457200" eaLnBrk="1" hangingPunct="1">
              <a:buFont typeface="Wingdings" pitchFamily="2" charset="2"/>
              <a:buChar char="§"/>
            </a:pPr>
            <a:r>
              <a:rPr lang="en-US" dirty="0" smtClean="0"/>
              <a:t>More high risk residents would be hooked up with needed social and health services so they would be less dependent on the FD for acute care and would turn to more appropriate providers for service.</a:t>
            </a:r>
          </a:p>
          <a:p>
            <a:pPr lvl="1" eaLnBrk="1" hangingPunct="1"/>
            <a:endParaRPr lang="en-US" dirty="0" smtClean="0"/>
          </a:p>
          <a:p>
            <a:pPr lvl="1" eaLnBrk="1" hangingPunct="1"/>
            <a:endParaRPr lang="en-US"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 </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eaLnBrk="1" fontAlgn="auto" hangingPunct="1">
              <a:spcAft>
                <a:spcPts val="0"/>
              </a:spcAft>
              <a:defRPr/>
            </a:pPr>
            <a:r>
              <a:rPr lang="en-US" sz="3200" dirty="0" smtClean="0"/>
              <a:t>CRR - Introduction</a:t>
            </a:r>
            <a:endParaRPr lang="en-US" sz="3200" dirty="0"/>
          </a:p>
        </p:txBody>
      </p:sp>
      <p:pic>
        <p:nvPicPr>
          <p:cNvPr id="7"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
        <p:nvSpPr>
          <p:cNvPr id="5" name="Content Placeholder 4"/>
          <p:cNvSpPr>
            <a:spLocks noGrp="1"/>
          </p:cNvSpPr>
          <p:nvPr>
            <p:ph idx="1"/>
          </p:nvPr>
        </p:nvSpPr>
        <p:spPr/>
        <p:txBody>
          <a:bodyPr/>
          <a:lstStyle/>
          <a:p>
            <a:pPr>
              <a:spcAft>
                <a:spcPts val="2400"/>
              </a:spcAft>
              <a:buNone/>
            </a:pPr>
            <a:r>
              <a:rPr lang="en-US" sz="3600" b="1" dirty="0" smtClean="0">
                <a:solidFill>
                  <a:srgbClr val="FF0000"/>
                </a:solidFill>
              </a:rPr>
              <a:t>Great Example of CRR at work:         </a:t>
            </a:r>
            <a:r>
              <a:rPr lang="en-US" sz="3600" b="1" dirty="0" smtClean="0"/>
              <a:t>Merseyside Fire &amp; Rescue, UK</a:t>
            </a:r>
          </a:p>
          <a:p>
            <a:pPr>
              <a:spcBef>
                <a:spcPts val="600"/>
              </a:spcBef>
              <a:spcAft>
                <a:spcPts val="600"/>
              </a:spcAft>
            </a:pPr>
            <a:r>
              <a:rPr lang="en-US" sz="3200" dirty="0" smtClean="0"/>
              <a:t>Merseyside has been doing CRR for </a:t>
            </a:r>
            <a:r>
              <a:rPr lang="en-US" sz="3200" b="1" dirty="0" smtClean="0">
                <a:solidFill>
                  <a:srgbClr val="0070C0"/>
                </a:solidFill>
              </a:rPr>
              <a:t>X</a:t>
            </a:r>
            <a:r>
              <a:rPr lang="en-US" sz="3200" dirty="0" smtClean="0"/>
              <a:t> years now (called IRM there)</a:t>
            </a:r>
          </a:p>
          <a:p>
            <a:pPr>
              <a:spcBef>
                <a:spcPts val="600"/>
              </a:spcBef>
              <a:spcAft>
                <a:spcPts val="600"/>
              </a:spcAft>
            </a:pPr>
            <a:r>
              <a:rPr lang="en-US" sz="3200" dirty="0" smtClean="0"/>
              <a:t>Nationally mandated for the last </a:t>
            </a:r>
            <a:r>
              <a:rPr lang="en-US" sz="3200" b="1" dirty="0" smtClean="0">
                <a:solidFill>
                  <a:srgbClr val="0070C0"/>
                </a:solidFill>
              </a:rPr>
              <a:t>X</a:t>
            </a:r>
            <a:r>
              <a:rPr lang="en-US" sz="3200" dirty="0" smtClean="0"/>
              <a:t> years</a:t>
            </a:r>
          </a:p>
          <a:p>
            <a:pPr>
              <a:spcBef>
                <a:spcPts val="600"/>
              </a:spcBef>
              <a:spcAft>
                <a:spcPts val="600"/>
              </a:spcAft>
            </a:pPr>
            <a:r>
              <a:rPr lang="en-US" sz="3200" dirty="0" smtClean="0"/>
              <a:t>Strategy includes home visits and referrals to other health and social services.</a:t>
            </a:r>
          </a:p>
          <a:p>
            <a:pPr>
              <a:spcBef>
                <a:spcPts val="600"/>
              </a:spcBef>
              <a:spcAft>
                <a:spcPts val="600"/>
              </a:spcAft>
            </a:pPr>
            <a:r>
              <a:rPr lang="en-US" sz="3200" dirty="0" smtClean="0"/>
              <a:t>Experiencing 40% reduction in fire loss</a:t>
            </a:r>
            <a:r>
              <a:rPr lang="en-US" sz="3200" b="1" dirty="0" smtClean="0">
                <a:solidFill>
                  <a:srgbClr val="7030A0"/>
                </a:solidFill>
              </a:rPr>
              <a:t>???</a:t>
            </a:r>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23820753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Monitoring &amp; Evaluation </a:t>
            </a:r>
            <a:r>
              <a:rPr lang="en-US" sz="3400" b="1" u="sng" dirty="0" err="1" smtClean="0">
                <a:solidFill>
                  <a:srgbClr val="0070C0"/>
                </a:solidFill>
              </a:rPr>
              <a:t>Con’t</a:t>
            </a:r>
            <a:r>
              <a:rPr lang="en-US" sz="3400" b="1" u="sng" dirty="0" smtClean="0">
                <a:solidFill>
                  <a:srgbClr val="0070C0"/>
                </a:solidFill>
              </a:rPr>
              <a:t>.</a:t>
            </a:r>
          </a:p>
          <a:p>
            <a:pPr>
              <a:spcBef>
                <a:spcPts val="1200"/>
              </a:spcBef>
              <a:buNone/>
            </a:pPr>
            <a:r>
              <a:rPr lang="en-US" sz="3200" b="1" dirty="0" smtClean="0">
                <a:solidFill>
                  <a:prstClr val="black"/>
                </a:solidFill>
                <a:cs typeface="Times New Roman"/>
              </a:rPr>
              <a:t>Ideal Step 2: Identify Outcome Measures:</a:t>
            </a:r>
          </a:p>
          <a:p>
            <a:pPr>
              <a:spcBef>
                <a:spcPts val="1200"/>
              </a:spcBef>
            </a:pPr>
            <a:r>
              <a:rPr lang="en-US" u="sng" dirty="0" smtClean="0"/>
              <a:t>Definition:</a:t>
            </a:r>
            <a:r>
              <a:rPr lang="en-US" dirty="0" smtClean="0"/>
              <a:t>  Measures that let you know if you achieved your goal. Often long-term, may take years to see true impact.</a:t>
            </a:r>
          </a:p>
          <a:p>
            <a:pPr>
              <a:spcBef>
                <a:spcPts val="1200"/>
              </a:spcBef>
            </a:pPr>
            <a:r>
              <a:rPr lang="en-US" u="sng" dirty="0" smtClean="0"/>
              <a:t>Examples:</a:t>
            </a:r>
          </a:p>
          <a:p>
            <a:pPr lvl="1" eaLnBrk="1" hangingPunct="1">
              <a:buFont typeface="Wingdings" pitchFamily="2" charset="2"/>
              <a:buChar char="§"/>
            </a:pPr>
            <a:r>
              <a:rPr lang="en-US" dirty="0" smtClean="0"/>
              <a:t>Reduction in residential fires per 1000 citizens</a:t>
            </a:r>
          </a:p>
          <a:p>
            <a:pPr lvl="1" eaLnBrk="1" hangingPunct="1">
              <a:buFont typeface="Wingdings" pitchFamily="2" charset="2"/>
              <a:buChar char="§"/>
            </a:pPr>
            <a:r>
              <a:rPr lang="en-US" dirty="0" smtClean="0"/>
              <a:t>Reduction in fire fatalities per 1000 citizens</a:t>
            </a:r>
          </a:p>
          <a:p>
            <a:pPr lvl="1" eaLnBrk="1" hangingPunct="1">
              <a:buFont typeface="Wingdings" pitchFamily="2" charset="2"/>
              <a:buChar char="§"/>
            </a:pPr>
            <a:r>
              <a:rPr lang="en-US" dirty="0" smtClean="0"/>
              <a:t>Reduction in estimated property loss per 1000 citizens</a:t>
            </a:r>
          </a:p>
          <a:p>
            <a:pPr lvl="1" eaLnBrk="1" hangingPunct="1"/>
            <a:endParaRPr lang="en-US" dirty="0" smtClean="0"/>
          </a:p>
          <a:p>
            <a:pPr lvl="1" eaLnBrk="1" hangingPunct="1"/>
            <a:endParaRPr lang="en-US" dirty="0" smtClean="0"/>
          </a:p>
          <a:p>
            <a:pPr lvl="1" eaLnBrk="1" hangingPunct="1"/>
            <a:endParaRPr lang="en-US"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Monitoring &amp; Evaluation </a:t>
            </a:r>
            <a:r>
              <a:rPr lang="en-US" sz="3400" b="1" u="sng" dirty="0" err="1" smtClean="0">
                <a:solidFill>
                  <a:srgbClr val="0070C0"/>
                </a:solidFill>
              </a:rPr>
              <a:t>Con’t</a:t>
            </a:r>
            <a:r>
              <a:rPr lang="en-US" sz="3400" b="1" u="sng" dirty="0" smtClean="0">
                <a:solidFill>
                  <a:srgbClr val="0070C0"/>
                </a:solidFill>
              </a:rPr>
              <a:t>.</a:t>
            </a:r>
          </a:p>
          <a:p>
            <a:pPr marL="0" lvl="0" indent="0">
              <a:lnSpc>
                <a:spcPct val="115000"/>
              </a:lnSpc>
              <a:spcBef>
                <a:spcPts val="1200"/>
              </a:spcBef>
              <a:spcAft>
                <a:spcPts val="400"/>
              </a:spcAft>
              <a:buClr>
                <a:srgbClr val="2DA2BF"/>
              </a:buClr>
              <a:buNone/>
            </a:pPr>
            <a:r>
              <a:rPr lang="en-US" sz="3200" b="1" dirty="0" smtClean="0">
                <a:solidFill>
                  <a:prstClr val="black"/>
                </a:solidFill>
                <a:cs typeface="Times New Roman"/>
              </a:rPr>
              <a:t>Ideal Step 3:  Process measures</a:t>
            </a:r>
          </a:p>
          <a:p>
            <a:r>
              <a:rPr lang="en-US" u="sng" dirty="0" smtClean="0"/>
              <a:t>Definition:</a:t>
            </a:r>
            <a:r>
              <a:rPr lang="en-US" dirty="0" smtClean="0"/>
              <a:t>  Measure performance of the process on the assumption that if the process goes well the desired outcomes will be achieved.  Measures may be milestones/steps to the goal or tracking activity,</a:t>
            </a:r>
          </a:p>
          <a:p>
            <a:r>
              <a:rPr lang="en-US" u="sng" dirty="0" smtClean="0"/>
              <a:t>Examples</a:t>
            </a:r>
          </a:p>
          <a:p>
            <a:pPr lvl="2" eaLnBrk="1" hangingPunct="1">
              <a:buFont typeface="Wingdings" pitchFamily="2" charset="2"/>
              <a:buChar char="§"/>
            </a:pPr>
            <a:r>
              <a:rPr lang="en-US" dirty="0" smtClean="0"/>
              <a:t>Number of Homes visited</a:t>
            </a:r>
          </a:p>
          <a:p>
            <a:pPr lvl="2" eaLnBrk="1" hangingPunct="1">
              <a:buFont typeface="Wingdings" pitchFamily="2" charset="2"/>
              <a:buChar char="§"/>
            </a:pPr>
            <a:r>
              <a:rPr lang="en-US" dirty="0" smtClean="0"/>
              <a:t>Number of Alarms Installed</a:t>
            </a:r>
          </a:p>
          <a:p>
            <a:pPr lvl="2" eaLnBrk="1" hangingPunct="1">
              <a:buFont typeface="Wingdings" pitchFamily="2" charset="2"/>
              <a:buChar char="§"/>
            </a:pPr>
            <a:r>
              <a:rPr lang="en-US" dirty="0" smtClean="0"/>
              <a:t>Identification of Target area</a:t>
            </a:r>
          </a:p>
          <a:p>
            <a:pPr lvl="2" eaLnBrk="1" hangingPunct="1">
              <a:buFont typeface="Wingdings" pitchFamily="2" charset="2"/>
              <a:buChar char="§"/>
            </a:pPr>
            <a:r>
              <a:rPr lang="en-US" dirty="0" smtClean="0"/>
              <a:t>Preparation of flyer in 3 languages</a:t>
            </a:r>
          </a:p>
          <a:p>
            <a:pPr lvl="1" eaLnBrk="1" hangingPunct="1"/>
            <a:endParaRPr lang="en-US" dirty="0" smtClean="0"/>
          </a:p>
        </p:txBody>
      </p:sp>
      <p:sp>
        <p:nvSpPr>
          <p:cNvPr id="3" name="Title 2"/>
          <p:cNvSpPr>
            <a:spLocks noGrp="1"/>
          </p:cNvSpPr>
          <p:nvPr>
            <p:ph type="title"/>
          </p:nvPr>
        </p:nvSpPr>
        <p:spPr>
          <a:xfrm>
            <a:off x="457200" y="0"/>
            <a:ext cx="8229600" cy="1143000"/>
          </a:xfrm>
        </p:spPr>
        <p:txBody>
          <a:bodyPr>
            <a:normAutofit/>
          </a:bodyPr>
          <a:lstStyle/>
          <a:p>
            <a:r>
              <a:rPr lang="en-US" dirty="0" smtClean="0">
                <a:solidFill>
                  <a:schemeClr val="bg1">
                    <a:lumMod val="50000"/>
                  </a:schemeClr>
                </a:solidFill>
              </a:rPr>
              <a:t>CRR – Plan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7620000" cy="4525962"/>
          </a:xfrm>
        </p:spPr>
        <p:txBody>
          <a:bodyPr/>
          <a:lstStyle/>
          <a:p>
            <a:pPr marL="0" lvl="0" indent="0">
              <a:lnSpc>
                <a:spcPct val="115000"/>
              </a:lnSpc>
              <a:spcBef>
                <a:spcPts val="0"/>
              </a:spcBef>
              <a:spcAft>
                <a:spcPts val="400"/>
              </a:spcAft>
              <a:buClr>
                <a:srgbClr val="2DA2BF"/>
              </a:buClr>
              <a:buNone/>
            </a:pPr>
            <a:r>
              <a:rPr lang="en-US" sz="3400" b="1" u="sng" dirty="0" smtClean="0">
                <a:solidFill>
                  <a:srgbClr val="0070C0"/>
                </a:solidFill>
              </a:rPr>
              <a:t>Summary of CRR Plans</a:t>
            </a:r>
          </a:p>
          <a:p>
            <a:pPr marL="0" lvl="0" indent="0">
              <a:lnSpc>
                <a:spcPct val="115000"/>
              </a:lnSpc>
              <a:spcBef>
                <a:spcPts val="1200"/>
              </a:spcBef>
              <a:spcAft>
                <a:spcPts val="400"/>
              </a:spcAft>
              <a:buClr>
                <a:srgbClr val="2DA2BF"/>
              </a:buClr>
              <a:buNone/>
            </a:pPr>
            <a:r>
              <a:rPr lang="en-US" b="1" dirty="0" smtClean="0"/>
              <a:t>What’s the same across all CRR planning:</a:t>
            </a:r>
          </a:p>
          <a:p>
            <a:pPr marL="493713" lvl="2" indent="0">
              <a:lnSpc>
                <a:spcPct val="115000"/>
              </a:lnSpc>
              <a:spcBef>
                <a:spcPts val="300"/>
              </a:spcBef>
              <a:spcAft>
                <a:spcPts val="300"/>
              </a:spcAft>
              <a:buClr>
                <a:srgbClr val="2DA2BF"/>
              </a:buClr>
              <a:buFont typeface="Wingdings" pitchFamily="2" charset="2"/>
              <a:buChar char="§"/>
            </a:pPr>
            <a:r>
              <a:rPr lang="en-US" dirty="0" smtClean="0"/>
              <a:t>Focuses locally – at the neighborhood level</a:t>
            </a:r>
          </a:p>
          <a:p>
            <a:pPr marL="493713" lvl="2" indent="0">
              <a:lnSpc>
                <a:spcPct val="115000"/>
              </a:lnSpc>
              <a:spcBef>
                <a:spcPts val="300"/>
              </a:spcBef>
              <a:spcAft>
                <a:spcPts val="300"/>
              </a:spcAft>
              <a:buClr>
                <a:srgbClr val="2DA2BF"/>
              </a:buClr>
              <a:buFont typeface="Wingdings" pitchFamily="2" charset="2"/>
              <a:buChar char="§"/>
            </a:pPr>
            <a:r>
              <a:rPr lang="en-US" dirty="0" smtClean="0"/>
              <a:t>Determines what is going to be done and why</a:t>
            </a:r>
          </a:p>
          <a:p>
            <a:pPr marL="493713" lvl="2" indent="0">
              <a:lnSpc>
                <a:spcPct val="115000"/>
              </a:lnSpc>
              <a:spcBef>
                <a:spcPts val="300"/>
              </a:spcBef>
              <a:spcAft>
                <a:spcPts val="300"/>
              </a:spcAft>
              <a:buClr>
                <a:srgbClr val="2DA2BF"/>
              </a:buClr>
              <a:buFont typeface="Wingdings" pitchFamily="2" charset="2"/>
              <a:buChar char="§"/>
            </a:pPr>
            <a:r>
              <a:rPr lang="en-US" dirty="0" smtClean="0"/>
              <a:t>Seeks to reduce fire and EMS risk</a:t>
            </a:r>
          </a:p>
          <a:p>
            <a:pPr marL="0" lvl="0" indent="0">
              <a:lnSpc>
                <a:spcPct val="115000"/>
              </a:lnSpc>
              <a:spcBef>
                <a:spcPts val="1200"/>
              </a:spcBef>
              <a:spcAft>
                <a:spcPts val="400"/>
              </a:spcAft>
              <a:buClr>
                <a:srgbClr val="2DA2BF"/>
              </a:buClr>
              <a:buNone/>
            </a:pPr>
            <a:r>
              <a:rPr lang="en-US" b="1" dirty="0" smtClean="0"/>
              <a:t>What varies across CRR planning:</a:t>
            </a:r>
          </a:p>
          <a:p>
            <a:pPr marL="493713" lvl="2" indent="0">
              <a:spcBef>
                <a:spcPts val="300"/>
              </a:spcBef>
              <a:spcAft>
                <a:spcPts val="300"/>
              </a:spcAft>
              <a:buClr>
                <a:srgbClr val="2DA2BF"/>
              </a:buClr>
              <a:buFont typeface="Wingdings" pitchFamily="2" charset="2"/>
              <a:buChar char="§"/>
            </a:pPr>
            <a:r>
              <a:rPr lang="en-US" dirty="0" smtClean="0"/>
              <a:t>  Content –ability to include all model sections</a:t>
            </a:r>
          </a:p>
          <a:p>
            <a:pPr marL="493713" lvl="2" indent="0">
              <a:spcBef>
                <a:spcPts val="300"/>
              </a:spcBef>
              <a:spcAft>
                <a:spcPts val="300"/>
              </a:spcAft>
              <a:buClr>
                <a:srgbClr val="2DA2BF"/>
              </a:buClr>
              <a:buFont typeface="Wingdings" pitchFamily="2" charset="2"/>
              <a:buChar char="§"/>
            </a:pPr>
            <a:r>
              <a:rPr lang="en-US" dirty="0" smtClean="0"/>
              <a:t>  Level of sophistication reg. steps in each section</a:t>
            </a:r>
          </a:p>
          <a:p>
            <a:pPr marL="493713" lvl="2" indent="0">
              <a:spcBef>
                <a:spcPts val="300"/>
              </a:spcBef>
              <a:spcAft>
                <a:spcPts val="300"/>
              </a:spcAft>
              <a:buClr>
                <a:srgbClr val="2DA2BF"/>
              </a:buClr>
              <a:buFont typeface="Wingdings" pitchFamily="2" charset="2"/>
              <a:buChar char="§"/>
            </a:pPr>
            <a:r>
              <a:rPr lang="en-US" dirty="0" smtClean="0"/>
              <a:t>  Who’s involved in the planning</a:t>
            </a:r>
          </a:p>
          <a:p>
            <a:pPr lvl="1" eaLnBrk="1" hangingPunct="1"/>
            <a:endParaRPr lang="en-US"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 Plan</a:t>
            </a:r>
            <a:endParaRPr lang="en-US" dirty="0">
              <a:solidFill>
                <a:schemeClr val="bg1">
                  <a:lumMod val="50000"/>
                </a:schemeClr>
              </a:solidFill>
            </a:endParaRPr>
          </a:p>
        </p:txBody>
      </p:sp>
      <p:grpSp>
        <p:nvGrpSpPr>
          <p:cNvPr id="4" name="Group 5"/>
          <p:cNvGrpSpPr>
            <a:grpSpLocks/>
          </p:cNvGrpSpPr>
          <p:nvPr/>
        </p:nvGrpSpPr>
        <p:grpSpPr bwMode="auto">
          <a:xfrm>
            <a:off x="6400800" y="5867400"/>
            <a:ext cx="2593975" cy="846138"/>
            <a:chOff x="109751824" y="113062147"/>
            <a:chExt cx="2593386" cy="845786"/>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824" y="113062147"/>
              <a:ext cx="876995" cy="845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49748" y="113062560"/>
              <a:ext cx="1495462" cy="844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3930051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7620000" cy="3657600"/>
          </a:xfrm>
        </p:spPr>
        <p:txBody>
          <a:bodyPr/>
          <a:lstStyle/>
          <a:p>
            <a:pPr lvl="1" algn="ctr" eaLnBrk="1" hangingPunct="1">
              <a:buNone/>
            </a:pPr>
            <a:endParaRPr lang="en-US" sz="6000" b="1" dirty="0" smtClean="0"/>
          </a:p>
          <a:p>
            <a:pPr lvl="1" algn="ctr" eaLnBrk="1" hangingPunct="1">
              <a:buNone/>
            </a:pPr>
            <a:endParaRPr lang="en-US" sz="6000" b="1" dirty="0" smtClean="0"/>
          </a:p>
          <a:p>
            <a:pPr lvl="1" algn="ctr" eaLnBrk="1" hangingPunct="1">
              <a:buNone/>
            </a:pPr>
            <a:r>
              <a:rPr lang="en-US" sz="6000" b="1" dirty="0" smtClean="0"/>
              <a:t>VI. Implementation</a:t>
            </a:r>
          </a:p>
          <a:p>
            <a:pPr lvl="1" algn="ctr" eaLnBrk="1" hangingPunct="1"/>
            <a:endParaRPr lang="en-US" sz="6000"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Community Risk Reduction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8229600" cy="4525962"/>
          </a:xfrm>
        </p:spPr>
        <p:txBody>
          <a:bodyPr/>
          <a:lstStyle/>
          <a:p>
            <a:pPr marL="0" lvl="0" indent="0">
              <a:lnSpc>
                <a:spcPct val="115000"/>
              </a:lnSpc>
              <a:spcBef>
                <a:spcPts val="600"/>
              </a:spcBef>
              <a:spcAft>
                <a:spcPts val="600"/>
              </a:spcAft>
              <a:buClr>
                <a:srgbClr val="2DA2BF"/>
              </a:buClr>
              <a:buNone/>
            </a:pPr>
            <a:r>
              <a:rPr lang="en-US" sz="3400" b="1" dirty="0" smtClean="0">
                <a:solidFill>
                  <a:srgbClr val="0070C0"/>
                </a:solidFill>
              </a:rPr>
              <a:t>Key Elements of </a:t>
            </a:r>
            <a:r>
              <a:rPr lang="en-US" sz="3400" b="1" dirty="0" err="1" smtClean="0">
                <a:solidFill>
                  <a:srgbClr val="0070C0"/>
                </a:solidFill>
              </a:rPr>
              <a:t>Implemention</a:t>
            </a:r>
            <a:r>
              <a:rPr lang="en-US" sz="3400" b="1" dirty="0" smtClean="0">
                <a:solidFill>
                  <a:srgbClr val="0070C0"/>
                </a:solidFill>
              </a:rPr>
              <a:t>:</a:t>
            </a:r>
          </a:p>
          <a:p>
            <a:pPr lvl="1" eaLnBrk="1" hangingPunct="1">
              <a:spcBef>
                <a:spcPts val="600"/>
              </a:spcBef>
              <a:spcAft>
                <a:spcPts val="600"/>
              </a:spcAft>
              <a:buFont typeface="Wingdings" pitchFamily="2" charset="2"/>
              <a:buChar char="§"/>
            </a:pPr>
            <a:r>
              <a:rPr lang="en-US" sz="2800" dirty="0" smtClean="0"/>
              <a:t>Identify &amp; allocate/purchase necessary resources </a:t>
            </a:r>
          </a:p>
          <a:p>
            <a:pPr lvl="1" eaLnBrk="1" hangingPunct="1">
              <a:spcBef>
                <a:spcPts val="600"/>
              </a:spcBef>
              <a:spcAft>
                <a:spcPts val="600"/>
              </a:spcAft>
              <a:buFont typeface="Wingdings" pitchFamily="2" charset="2"/>
              <a:buChar char="§"/>
            </a:pPr>
            <a:r>
              <a:rPr lang="en-US" sz="2800" dirty="0" smtClean="0"/>
              <a:t>Identify, develop &amp; arrange for any necessary training </a:t>
            </a:r>
          </a:p>
          <a:p>
            <a:pPr lvl="1" eaLnBrk="1" hangingPunct="1">
              <a:spcBef>
                <a:spcPts val="600"/>
              </a:spcBef>
              <a:spcAft>
                <a:spcPts val="600"/>
              </a:spcAft>
              <a:buFont typeface="Wingdings" pitchFamily="2" charset="2"/>
              <a:buChar char="§"/>
            </a:pPr>
            <a:r>
              <a:rPr lang="en-US" sz="2800" dirty="0" smtClean="0"/>
              <a:t>Identify, develop &amp; arrange for the distribution of communication materials</a:t>
            </a:r>
          </a:p>
          <a:p>
            <a:pPr lvl="1" eaLnBrk="1" hangingPunct="1">
              <a:spcBef>
                <a:spcPts val="600"/>
              </a:spcBef>
              <a:spcAft>
                <a:spcPts val="600"/>
              </a:spcAft>
              <a:buFont typeface="Wingdings" pitchFamily="2" charset="2"/>
              <a:buChar char="§"/>
            </a:pPr>
            <a:r>
              <a:rPr lang="en-US" sz="2800" dirty="0" smtClean="0"/>
              <a:t>Keep on schedule</a:t>
            </a:r>
          </a:p>
          <a:p>
            <a:pPr lvl="1" eaLnBrk="1" hangingPunct="1">
              <a:spcBef>
                <a:spcPts val="600"/>
              </a:spcBef>
              <a:spcAft>
                <a:spcPts val="600"/>
              </a:spcAft>
              <a:buFont typeface="Wingdings" pitchFamily="2" charset="2"/>
              <a:buChar char="§"/>
            </a:pPr>
            <a:r>
              <a:rPr lang="en-US" sz="2800" dirty="0" smtClean="0"/>
              <a:t>Remember to revise plan as needed – be open to continuous improvement</a:t>
            </a:r>
          </a:p>
          <a:p>
            <a:pPr lvl="1" eaLnBrk="1" hangingPunct="1">
              <a:buNone/>
            </a:pPr>
            <a:endParaRPr lang="en-US" sz="2600" b="1" dirty="0" smtClean="0"/>
          </a:p>
        </p:txBody>
      </p:sp>
      <p:sp>
        <p:nvSpPr>
          <p:cNvPr id="3" name="Title 2"/>
          <p:cNvSpPr>
            <a:spLocks noGrp="1"/>
          </p:cNvSpPr>
          <p:nvPr>
            <p:ph type="title"/>
          </p:nvPr>
        </p:nvSpPr>
        <p:spPr>
          <a:xfrm>
            <a:off x="457200" y="0"/>
            <a:ext cx="8229600" cy="1143000"/>
          </a:xfrm>
        </p:spPr>
        <p:txBody>
          <a:bodyPr/>
          <a:lstStyle/>
          <a:p>
            <a:r>
              <a:rPr lang="en-US" dirty="0" smtClean="0">
                <a:solidFill>
                  <a:schemeClr val="bg1">
                    <a:lumMod val="50000"/>
                  </a:schemeClr>
                </a:solidFill>
              </a:rPr>
              <a:t>CRR -Implementation</a:t>
            </a:r>
            <a:endParaRPr lang="en-US" dirty="0">
              <a:solidFill>
                <a:schemeClr val="bg1">
                  <a:lumMod val="50000"/>
                </a:schemeClr>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973" y="5867813"/>
            <a:ext cx="1495802" cy="84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300511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5400" b="1" dirty="0" smtClean="0"/>
          </a:p>
          <a:p>
            <a:pPr>
              <a:buNone/>
            </a:pPr>
            <a:r>
              <a:rPr lang="en-US" sz="5400" b="1" dirty="0" smtClean="0">
                <a:solidFill>
                  <a:srgbClr val="009999"/>
                </a:solidFill>
              </a:rPr>
              <a:t>Activities 4 &amp; 5: Participant Exercises – Putting it all together</a:t>
            </a:r>
            <a:endParaRPr lang="en-US" sz="2400" dirty="0" smtClean="0">
              <a:solidFill>
                <a:srgbClr val="009999"/>
              </a:solidFill>
            </a:endParaRPr>
          </a:p>
          <a:p>
            <a:pPr>
              <a:buNone/>
            </a:pPr>
            <a:endParaRPr lang="en-US" sz="2400" b="1" dirty="0"/>
          </a:p>
        </p:txBody>
      </p:sp>
      <p:sp>
        <p:nvSpPr>
          <p:cNvPr id="3" name="Title 2"/>
          <p:cNvSpPr>
            <a:spLocks noGrp="1"/>
          </p:cNvSpPr>
          <p:nvPr>
            <p:ph type="title"/>
          </p:nvPr>
        </p:nvSpPr>
        <p:spPr/>
        <p:txBody>
          <a:bodyPr/>
          <a:lstStyle/>
          <a:p>
            <a:r>
              <a:rPr lang="en-US" sz="4400" dirty="0" smtClean="0"/>
              <a:t>Community Risk Reduction</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3820753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4800" b="1" dirty="0" smtClean="0">
                <a:solidFill>
                  <a:srgbClr val="FF0000"/>
                </a:solidFill>
              </a:rPr>
              <a:t>Exercise #4 Instructions:</a:t>
            </a:r>
            <a:endParaRPr lang="en-US" sz="4800" dirty="0">
              <a:solidFill>
                <a:srgbClr val="FF0000"/>
              </a:solidFill>
            </a:endParaRPr>
          </a:p>
          <a:p>
            <a:pPr marL="852487" indent="-742950">
              <a:spcBef>
                <a:spcPts val="600"/>
              </a:spcBef>
              <a:spcAft>
                <a:spcPts val="600"/>
              </a:spcAft>
              <a:buNone/>
            </a:pPr>
            <a:r>
              <a:rPr lang="en-US" sz="3200" dirty="0" smtClean="0"/>
              <a:t>1</a:t>
            </a:r>
            <a:r>
              <a:rPr lang="en-US" sz="2800" dirty="0" smtClean="0"/>
              <a:t>.  Break up into groups</a:t>
            </a:r>
          </a:p>
          <a:p>
            <a:pPr marL="852487" indent="-742950">
              <a:spcBef>
                <a:spcPts val="600"/>
              </a:spcBef>
              <a:spcAft>
                <a:spcPts val="600"/>
              </a:spcAft>
              <a:buNone/>
            </a:pPr>
            <a:r>
              <a:rPr lang="en-US" sz="2800" dirty="0" smtClean="0"/>
              <a:t>2.  Read the case study</a:t>
            </a:r>
          </a:p>
          <a:p>
            <a:pPr marL="852487" indent="-742950">
              <a:spcBef>
                <a:spcPts val="600"/>
              </a:spcBef>
              <a:spcAft>
                <a:spcPts val="600"/>
              </a:spcAft>
              <a:buNone/>
            </a:pPr>
            <a:r>
              <a:rPr lang="en-US" sz="2800" dirty="0" smtClean="0"/>
              <a:t>3.  Complete the Participant Case Study Worksheet</a:t>
            </a:r>
          </a:p>
          <a:p>
            <a:pPr marL="852487" indent="-742950">
              <a:spcBef>
                <a:spcPts val="600"/>
              </a:spcBef>
              <a:spcAft>
                <a:spcPts val="600"/>
              </a:spcAft>
              <a:buNone/>
            </a:pPr>
            <a:r>
              <a:rPr lang="en-US" sz="2800" dirty="0" smtClean="0"/>
              <a:t>4.  Work as a team to “sell” the CRR strategies to the person/group randomly selected.</a:t>
            </a:r>
          </a:p>
          <a:p>
            <a:pPr marL="852487" indent="-742950">
              <a:spcBef>
                <a:spcPts val="600"/>
              </a:spcBef>
              <a:spcAft>
                <a:spcPts val="600"/>
              </a:spcAft>
              <a:buNone/>
            </a:pPr>
            <a:r>
              <a:rPr lang="en-US" sz="2800" dirty="0" smtClean="0"/>
              <a:t>5.  Present your persuasive presentation to the class. You have 3 minutes.</a:t>
            </a:r>
          </a:p>
          <a:p>
            <a:pPr>
              <a:buNone/>
            </a:pPr>
            <a:endParaRPr lang="en-US" sz="2400" dirty="0"/>
          </a:p>
          <a:p>
            <a:pPr marL="109537" indent="0">
              <a:buNone/>
            </a:pPr>
            <a:endParaRPr lang="en-US" sz="2800" b="1" dirty="0" smtClean="0"/>
          </a:p>
          <a:p>
            <a:pPr marL="109537" indent="0">
              <a:buNone/>
            </a:pPr>
            <a:endParaRPr lang="en-US" sz="2800" dirty="0">
              <a:latin typeface="Times New Roman"/>
            </a:endParaRPr>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The Benefits of Community </a:t>
            </a:r>
            <a:r>
              <a:rPr lang="en-US" sz="3200" dirty="0"/>
              <a:t>Risk </a:t>
            </a:r>
            <a:r>
              <a:rPr lang="en-US" sz="3200" dirty="0" smtClean="0"/>
              <a:t>Reduction</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31991625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533400"/>
          </a:xfrm>
        </p:spPr>
        <p:txBody>
          <a:bodyPr/>
          <a:lstStyle/>
          <a:p>
            <a:pPr marL="109537" indent="0">
              <a:buNone/>
            </a:pPr>
            <a:r>
              <a:rPr lang="en-US" sz="4800" b="1" dirty="0" smtClean="0">
                <a:solidFill>
                  <a:srgbClr val="FF0000"/>
                </a:solidFill>
              </a:rPr>
              <a:t>Exercise #5 Instructions</a:t>
            </a:r>
          </a:p>
          <a:p>
            <a:pPr marL="109537" indent="0">
              <a:buNone/>
            </a:pPr>
            <a:endParaRPr lang="en-US" sz="4800" b="1" dirty="0" smtClean="0">
              <a:solidFill>
                <a:srgbClr val="FF0000"/>
              </a:solidFill>
            </a:endParaRPr>
          </a:p>
          <a:p>
            <a:pPr marL="109537" indent="0">
              <a:buNone/>
            </a:pPr>
            <a:endParaRPr lang="en-US" sz="4800" b="1" dirty="0" smtClean="0">
              <a:solidFill>
                <a:srgbClr val="FF0000"/>
              </a:solidFill>
            </a:endParaRPr>
          </a:p>
          <a:p>
            <a:pPr marL="109537" indent="0">
              <a:buNone/>
            </a:pPr>
            <a:endParaRPr lang="en-US" sz="3200" dirty="0">
              <a:solidFill>
                <a:srgbClr val="FF0000"/>
              </a:solidFill>
              <a:latin typeface="Times New Roman"/>
            </a:endParaRPr>
          </a:p>
          <a:p>
            <a:pPr eaLnBrk="1" hangingPunct="1">
              <a:buFont typeface="Wingdings 3" pitchFamily="18" charset="2"/>
              <a:buNone/>
            </a:pPr>
            <a:endParaRPr lang="en-US" sz="2800" b="1" dirty="0" smtClean="0">
              <a:solidFill>
                <a:srgbClr val="FF0000"/>
              </a:solidFill>
            </a:endParaRPr>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smtClean="0"/>
              <a:t>Community </a:t>
            </a:r>
            <a:r>
              <a:rPr lang="en-US" sz="3200" dirty="0"/>
              <a:t>Risk </a:t>
            </a:r>
            <a:r>
              <a:rPr lang="en-US" sz="3200" dirty="0" smtClean="0"/>
              <a:t>Reduction – GO!</a:t>
            </a:r>
            <a:endParaRPr lang="en-US" sz="3200"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
        <p:nvSpPr>
          <p:cNvPr id="2" name="Rectangle 1"/>
          <p:cNvSpPr/>
          <p:nvPr/>
        </p:nvSpPr>
        <p:spPr>
          <a:xfrm>
            <a:off x="533400" y="2057400"/>
            <a:ext cx="8153400" cy="3216265"/>
          </a:xfrm>
          <a:prstGeom prst="rect">
            <a:avLst/>
          </a:prstGeom>
        </p:spPr>
        <p:txBody>
          <a:bodyPr wrap="square">
            <a:spAutoFit/>
          </a:bodyPr>
          <a:lstStyle/>
          <a:p>
            <a:endParaRPr lang="en-US" dirty="0" smtClean="0"/>
          </a:p>
          <a:p>
            <a:pPr marL="342900" indent="-342900">
              <a:spcBef>
                <a:spcPts val="600"/>
              </a:spcBef>
              <a:spcAft>
                <a:spcPts val="600"/>
              </a:spcAft>
              <a:buFont typeface="+mj-lt"/>
              <a:buAutoNum type="arabicPeriod"/>
            </a:pPr>
            <a:r>
              <a:rPr lang="en-US" sz="2800" dirty="0" smtClean="0"/>
              <a:t> Stay in the same group</a:t>
            </a:r>
          </a:p>
          <a:p>
            <a:pPr marL="342900" indent="-342900">
              <a:spcBef>
                <a:spcPts val="600"/>
              </a:spcBef>
              <a:spcAft>
                <a:spcPts val="600"/>
              </a:spcAft>
              <a:buFont typeface="+mj-lt"/>
              <a:buAutoNum type="arabicPeriod"/>
            </a:pPr>
            <a:r>
              <a:rPr lang="en-US" sz="2800" dirty="0" smtClean="0"/>
              <a:t> Read </a:t>
            </a:r>
            <a:r>
              <a:rPr lang="en-US" sz="2800" dirty="0"/>
              <a:t>the </a:t>
            </a:r>
            <a:r>
              <a:rPr lang="en-US" sz="2800" dirty="0" smtClean="0"/>
              <a:t>SCENARIO</a:t>
            </a:r>
          </a:p>
          <a:p>
            <a:pPr marL="342900" indent="-342900">
              <a:spcBef>
                <a:spcPts val="600"/>
              </a:spcBef>
              <a:spcAft>
                <a:spcPts val="600"/>
              </a:spcAft>
              <a:buFont typeface="+mj-lt"/>
              <a:buAutoNum type="arabicPeriod"/>
            </a:pPr>
            <a:r>
              <a:rPr lang="en-US" sz="2800" dirty="0" smtClean="0"/>
              <a:t> List information/data needed</a:t>
            </a:r>
            <a:endParaRPr lang="en-US" sz="2800" dirty="0"/>
          </a:p>
          <a:p>
            <a:pPr marL="342900" indent="-342900">
              <a:spcBef>
                <a:spcPts val="600"/>
              </a:spcBef>
              <a:spcAft>
                <a:spcPts val="600"/>
              </a:spcAft>
              <a:buFont typeface="+mj-lt"/>
              <a:buAutoNum type="arabicPeriod"/>
            </a:pPr>
            <a:r>
              <a:rPr lang="en-US" sz="2800" dirty="0" smtClean="0"/>
              <a:t> Identify </a:t>
            </a:r>
            <a:r>
              <a:rPr lang="en-US" sz="2800" dirty="0" smtClean="0">
                <a:solidFill>
                  <a:srgbClr val="7030A0"/>
                </a:solidFill>
              </a:rPr>
              <a:t>(potential?)</a:t>
            </a:r>
            <a:r>
              <a:rPr lang="en-US" sz="2800" dirty="0" smtClean="0"/>
              <a:t> community partners   </a:t>
            </a:r>
          </a:p>
          <a:p>
            <a:pPr marL="342900" indent="-342900">
              <a:spcBef>
                <a:spcPts val="600"/>
              </a:spcBef>
              <a:spcAft>
                <a:spcPts val="600"/>
              </a:spcAft>
              <a:buFont typeface="+mj-lt"/>
              <a:buAutoNum type="arabicPeriod"/>
            </a:pPr>
            <a:r>
              <a:rPr lang="en-US" sz="2800" dirty="0" smtClean="0"/>
              <a:t> How would </a:t>
            </a:r>
            <a:r>
              <a:rPr lang="en-US" sz="2800" dirty="0"/>
              <a:t>you measure outcomes?</a:t>
            </a:r>
          </a:p>
        </p:txBody>
      </p:sp>
    </p:spTree>
    <p:extLst>
      <p:ext uri="{BB962C8B-B14F-4D97-AF65-F5344CB8AC3E}">
        <p14:creationId xmlns:p14="http://schemas.microsoft.com/office/powerpoint/2010/main" val="34221761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5400" b="1" dirty="0" smtClean="0"/>
              <a:t>IX. So you want to know 	more?</a:t>
            </a:r>
          </a:p>
        </p:txBody>
      </p:sp>
      <p:sp>
        <p:nvSpPr>
          <p:cNvPr id="3" name="Title 2"/>
          <p:cNvSpPr>
            <a:spLocks noGrp="1"/>
          </p:cNvSpPr>
          <p:nvPr>
            <p:ph type="title"/>
          </p:nvPr>
        </p:nvSpPr>
        <p:spPr/>
        <p:txBody>
          <a:bodyPr/>
          <a:lstStyle/>
          <a:p>
            <a:r>
              <a:rPr lang="en-US" sz="4400" dirty="0" smtClean="0"/>
              <a:t>Community Risk Reduction</a:t>
            </a:r>
            <a:endParaRPr lang="en-US" dirty="0"/>
          </a:p>
        </p:txBody>
      </p:sp>
      <p:pic>
        <p:nvPicPr>
          <p:cNvPr id="5"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3820753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5400" b="1" dirty="0" smtClean="0"/>
              <a:t>Resources to turn to</a:t>
            </a:r>
          </a:p>
          <a:p>
            <a:r>
              <a:rPr lang="en-US" sz="3200" b="1" dirty="0" err="1" smtClean="0"/>
              <a:t>Tridata</a:t>
            </a:r>
            <a:r>
              <a:rPr lang="en-US" sz="3200" b="1" dirty="0" smtClean="0"/>
              <a:t> Reports</a:t>
            </a:r>
          </a:p>
          <a:p>
            <a:r>
              <a:rPr lang="en-US" sz="3200" b="1" dirty="0" smtClean="0"/>
              <a:t>Vision 20/29  Website with Case Studies</a:t>
            </a:r>
          </a:p>
          <a:p>
            <a:r>
              <a:rPr lang="en-US" sz="3200" b="1" dirty="0" smtClean="0"/>
              <a:t>NFA Courses</a:t>
            </a:r>
          </a:p>
          <a:p>
            <a:r>
              <a:rPr lang="en-US" sz="3200" b="1" dirty="0" smtClean="0"/>
              <a:t>Other?</a:t>
            </a:r>
            <a:endParaRPr lang="en-US" sz="3200" b="1" dirty="0"/>
          </a:p>
        </p:txBody>
      </p:sp>
      <p:sp>
        <p:nvSpPr>
          <p:cNvPr id="3" name="Title 2"/>
          <p:cNvSpPr>
            <a:spLocks noGrp="1"/>
          </p:cNvSpPr>
          <p:nvPr>
            <p:ph type="title"/>
          </p:nvPr>
        </p:nvSpPr>
        <p:spPr/>
        <p:txBody>
          <a:bodyPr>
            <a:normAutofit/>
          </a:bodyPr>
          <a:lstStyle/>
          <a:p>
            <a:r>
              <a:rPr lang="en-US" sz="4400" dirty="0" smtClean="0"/>
              <a:t>CRR - Resources</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38207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304800"/>
            <a:ext cx="8229600" cy="1143000"/>
          </a:xfrm>
        </p:spPr>
        <p:txBody>
          <a:bodyPr>
            <a:normAutofit/>
          </a:bodyPr>
          <a:lstStyle/>
          <a:p>
            <a:pPr eaLnBrk="1" fontAlgn="auto" hangingPunct="1">
              <a:spcAft>
                <a:spcPts val="0"/>
              </a:spcAft>
              <a:defRPr/>
            </a:pPr>
            <a:r>
              <a:rPr lang="en-US" sz="4000" dirty="0" smtClean="0"/>
              <a:t>CRR – Introduction</a:t>
            </a:r>
            <a:endParaRPr lang="en-US" sz="4000" dirty="0"/>
          </a:p>
        </p:txBody>
      </p:sp>
      <p:pic>
        <p:nvPicPr>
          <p:cNvPr id="6" name="Merseyside Part 1.wmv">
            <a:hlinkClick r:id="" action="ppaction://media"/>
          </p:cNvPr>
          <p:cNvPicPr>
            <a:picLocks noGrp="1" noRot="1" noChangeAspect="1"/>
          </p:cNvPicPr>
          <p:nvPr>
            <p:ph idx="1"/>
            <a:videoFile r:link="rId1"/>
          </p:nvPr>
        </p:nvPicPr>
        <p:blipFill>
          <a:blip r:embed="rId3" cstate="print"/>
          <a:stretch>
            <a:fillRect/>
          </a:stretch>
        </p:blipFill>
        <p:spPr>
          <a:xfrm>
            <a:off x="3352800" y="2828925"/>
            <a:ext cx="2743200" cy="2057400"/>
          </a:xfrm>
          <a:prstGeom prst="rect">
            <a:avLst/>
          </a:prstGeom>
        </p:spPr>
      </p:pic>
      <p:pic>
        <p:nvPicPr>
          <p:cNvPr id="7" name="Picture 2" descr="C:\Users\Ed\Documents\writer-tech\logos\vision 2020\Symposium logo croppe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15648" y="6172200"/>
            <a:ext cx="899752" cy="509214"/>
          </a:xfrm>
          <a:prstGeom prst="rect">
            <a:avLst/>
          </a:prstGeom>
          <a:noFill/>
        </p:spPr>
      </p:pic>
      <p:sp>
        <p:nvSpPr>
          <p:cNvPr id="5" name="Rectangle 4"/>
          <p:cNvSpPr/>
          <p:nvPr/>
        </p:nvSpPr>
        <p:spPr>
          <a:xfrm>
            <a:off x="609601" y="1676400"/>
            <a:ext cx="8001000" cy="1200329"/>
          </a:xfrm>
          <a:prstGeom prst="rect">
            <a:avLst/>
          </a:prstGeom>
        </p:spPr>
        <p:txBody>
          <a:bodyPr wrap="square">
            <a:spAutoFit/>
          </a:bodyPr>
          <a:lstStyle/>
          <a:p>
            <a:r>
              <a:rPr lang="en-US" sz="3600" b="1" dirty="0" smtClean="0">
                <a:solidFill>
                  <a:srgbClr val="009999"/>
                </a:solidFill>
              </a:rPr>
              <a:t>ACTIVITY 2:  </a:t>
            </a:r>
          </a:p>
          <a:p>
            <a:r>
              <a:rPr lang="en-US" sz="3600" b="1" dirty="0" smtClean="0">
                <a:solidFill>
                  <a:srgbClr val="009999"/>
                </a:solidFill>
              </a:rPr>
              <a:t>Merseyside Fire and Rescue, Video</a:t>
            </a:r>
          </a:p>
        </p:txBody>
      </p:sp>
    </p:spTree>
    <p:extLst>
      <p:ext uri="{BB962C8B-B14F-4D97-AF65-F5344CB8AC3E}">
        <p14:creationId xmlns:p14="http://schemas.microsoft.com/office/powerpoint/2010/main" val="2382075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600" b="1" dirty="0" smtClean="0">
                <a:solidFill>
                  <a:srgbClr val="FF0000"/>
                </a:solidFill>
              </a:rPr>
              <a:t>US Fire Departments already doing some CRR:</a:t>
            </a:r>
          </a:p>
          <a:p>
            <a:pPr lvl="2"/>
            <a:r>
              <a:rPr lang="en-US" sz="2200" b="1" dirty="0" smtClean="0"/>
              <a:t>Chicago, IL - ???</a:t>
            </a:r>
          </a:p>
          <a:p>
            <a:pPr lvl="2"/>
            <a:r>
              <a:rPr lang="en-US" sz="2200" b="1" dirty="0" smtClean="0"/>
              <a:t>Dallas, TX – partnership with Injury Prevention Center</a:t>
            </a:r>
          </a:p>
          <a:p>
            <a:pPr lvl="2"/>
            <a:r>
              <a:rPr lang="en-US" sz="2200" b="1" dirty="0" smtClean="0"/>
              <a:t>Madison, WI –??</a:t>
            </a:r>
          </a:p>
          <a:p>
            <a:pPr lvl="2"/>
            <a:r>
              <a:rPr lang="en-US" sz="2200" b="1" dirty="0" smtClean="0"/>
              <a:t>Oklahoma City, OK</a:t>
            </a:r>
          </a:p>
          <a:p>
            <a:pPr lvl="2"/>
            <a:r>
              <a:rPr lang="en-US" sz="2200" b="1" dirty="0" err="1" smtClean="0"/>
              <a:t>Philidelphia</a:t>
            </a:r>
            <a:r>
              <a:rPr lang="en-US" sz="2200" b="1" dirty="0" smtClean="0"/>
              <a:t>, PA - ??</a:t>
            </a:r>
          </a:p>
          <a:p>
            <a:pPr lvl="2"/>
            <a:r>
              <a:rPr lang="en-US" sz="2200" b="1" dirty="0" err="1" smtClean="0"/>
              <a:t>Tualapin</a:t>
            </a:r>
            <a:r>
              <a:rPr lang="en-US" sz="2200" b="1" dirty="0" smtClean="0"/>
              <a:t>?? Valley, OR -??</a:t>
            </a:r>
          </a:p>
          <a:p>
            <a:pPr lvl="2"/>
            <a:r>
              <a:rPr lang="en-US" sz="2200" b="1" dirty="0" smtClean="0"/>
              <a:t>Tucson, AZ – community partner CRR program</a:t>
            </a:r>
          </a:p>
          <a:p>
            <a:pPr lvl="2"/>
            <a:r>
              <a:rPr lang="en-US" sz="2200" b="1" dirty="0" smtClean="0"/>
              <a:t>Vancouver, WA – station based CRR</a:t>
            </a:r>
          </a:p>
          <a:p>
            <a:pPr lvl="2"/>
            <a:r>
              <a:rPr lang="en-US" sz="2200" b="1" dirty="0" smtClean="0"/>
              <a:t>Wilmington, NC – pilot station based CRR</a:t>
            </a:r>
          </a:p>
          <a:p>
            <a:pPr>
              <a:buNone/>
            </a:pPr>
            <a:endParaRPr lang="en-US" sz="5400" b="1" dirty="0" smtClean="0"/>
          </a:p>
        </p:txBody>
      </p:sp>
      <p:sp>
        <p:nvSpPr>
          <p:cNvPr id="3" name="Title 2"/>
          <p:cNvSpPr>
            <a:spLocks noGrp="1"/>
          </p:cNvSpPr>
          <p:nvPr>
            <p:ph type="title"/>
          </p:nvPr>
        </p:nvSpPr>
        <p:spPr/>
        <p:txBody>
          <a:bodyPr>
            <a:normAutofit/>
          </a:bodyPr>
          <a:lstStyle/>
          <a:p>
            <a:r>
              <a:rPr lang="en-US" sz="4400" dirty="0" smtClean="0"/>
              <a:t>CRR - Resources</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23820753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219200"/>
            <a:ext cx="8458200" cy="4525962"/>
          </a:xfrm>
        </p:spPr>
        <p:txBody>
          <a:bodyPr/>
          <a:lstStyle/>
          <a:p>
            <a:pPr marL="109537" indent="0">
              <a:buNone/>
            </a:pPr>
            <a:r>
              <a:rPr lang="en-US" sz="2800" b="1" dirty="0" smtClean="0"/>
              <a:t>Conclusion</a:t>
            </a:r>
          </a:p>
          <a:p>
            <a:pPr marL="109537" indent="0">
              <a:buNone/>
            </a:pPr>
            <a:endParaRPr lang="en-US" sz="1400" dirty="0"/>
          </a:p>
          <a:p>
            <a:pPr>
              <a:lnSpc>
                <a:spcPct val="114000"/>
              </a:lnSpc>
              <a:buNone/>
            </a:pPr>
            <a:r>
              <a:rPr lang="en-US" sz="2800" dirty="0" smtClean="0"/>
              <a:t>“Any person who is at all conversant with fire safety knows that at least 85% of [fires] could be prevented. It is the duty of the Fire Chief to assume leadership… he must be up and doing and prevent fires from starting, if he is to be successful in reducing the loss.” </a:t>
            </a:r>
          </a:p>
          <a:p>
            <a:pPr algn="r">
              <a:spcBef>
                <a:spcPts val="1800"/>
              </a:spcBef>
              <a:buNone/>
            </a:pPr>
            <a:r>
              <a:rPr lang="en-US" sz="2400" i="1" dirty="0" smtClean="0"/>
              <a:t>Chief W. D. </a:t>
            </a:r>
            <a:r>
              <a:rPr lang="en-US" sz="2400" i="1" dirty="0" err="1" smtClean="0"/>
              <a:t>Brosnan</a:t>
            </a:r>
            <a:r>
              <a:rPr lang="en-US" sz="2400" i="1" dirty="0" smtClean="0"/>
              <a:t> of Albany, Georgia, </a:t>
            </a:r>
          </a:p>
          <a:p>
            <a:pPr algn="r">
              <a:spcBef>
                <a:spcPts val="0"/>
              </a:spcBef>
              <a:buNone/>
            </a:pPr>
            <a:r>
              <a:rPr lang="en-US" sz="2400" i="1" dirty="0" smtClean="0"/>
              <a:t>First Annual Meeting, Southeastern Association of Fire Chiefs</a:t>
            </a:r>
          </a:p>
          <a:p>
            <a:pPr algn="r">
              <a:spcBef>
                <a:spcPts val="0"/>
              </a:spcBef>
              <a:buNone/>
            </a:pPr>
            <a:r>
              <a:rPr lang="en-US" sz="2400" i="1" dirty="0" smtClean="0"/>
              <a:t>1928</a:t>
            </a:r>
          </a:p>
          <a:p>
            <a:pPr algn="r">
              <a:spcBef>
                <a:spcPts val="0"/>
              </a:spcBef>
              <a:buNone/>
            </a:pPr>
            <a:r>
              <a:rPr lang="en-US" sz="32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81000" y="914400"/>
            <a:ext cx="8458200" cy="5943600"/>
          </a:xfrm>
        </p:spPr>
        <p:txBody>
          <a:bodyPr/>
          <a:lstStyle/>
          <a:p>
            <a:pPr marL="109537" indent="0">
              <a:buNone/>
            </a:pPr>
            <a:endParaRPr lang="en-US" sz="1400" dirty="0"/>
          </a:p>
          <a:p>
            <a:pPr>
              <a:buNone/>
            </a:pPr>
            <a:endParaRPr lang="en-US" sz="3600" dirty="0" smtClean="0"/>
          </a:p>
          <a:p>
            <a:pPr>
              <a:buNone/>
            </a:pPr>
            <a:r>
              <a:rPr lang="en-US" sz="4000" dirty="0" smtClean="0"/>
              <a:t>Let each of us be UP and DOING – Community Risk Reduction and preventing loss…</a:t>
            </a:r>
          </a:p>
          <a:p>
            <a:pPr>
              <a:buNone/>
            </a:pPr>
            <a:endParaRPr lang="en-US" sz="3200" dirty="0" smtClean="0"/>
          </a:p>
          <a:p>
            <a:pPr>
              <a:buNone/>
            </a:pPr>
            <a:r>
              <a:rPr lang="en-US" sz="3200" dirty="0" smtClean="0"/>
              <a:t> </a:t>
            </a:r>
          </a:p>
          <a:p>
            <a:pPr marL="109537" indent="0">
              <a:buNone/>
            </a:pPr>
            <a:endParaRPr lang="en-US" sz="2800" dirty="0"/>
          </a:p>
          <a:p>
            <a:pPr eaLnBrk="1" hangingPunct="1">
              <a:buFont typeface="Wingdings 3" pitchFamily="18" charset="2"/>
              <a:buNone/>
            </a:pPr>
            <a:endParaRPr lang="en-US" b="1" dirty="0" smtClean="0"/>
          </a:p>
        </p:txBody>
      </p:sp>
      <p:sp>
        <p:nvSpPr>
          <p:cNvPr id="3" name="Title 2"/>
          <p:cNvSpPr>
            <a:spLocks noGrp="1"/>
          </p:cNvSpPr>
          <p:nvPr>
            <p:ph type="title"/>
          </p:nvPr>
        </p:nvSpPr>
        <p:spPr>
          <a:xfrm>
            <a:off x="112594" y="76200"/>
            <a:ext cx="8229600" cy="1143000"/>
          </a:xfrm>
        </p:spPr>
        <p:txBody>
          <a:bodyPr>
            <a:normAutofit/>
          </a:bodyPr>
          <a:lstStyle/>
          <a:p>
            <a:pPr eaLnBrk="1" fontAlgn="auto" hangingPunct="1">
              <a:spcAft>
                <a:spcPts val="0"/>
              </a:spcAft>
              <a:defRPr/>
            </a:pPr>
            <a:r>
              <a:rPr lang="en-US" sz="3200" dirty="0"/>
              <a:t>Community Risk </a:t>
            </a:r>
            <a:r>
              <a:rPr lang="en-US" sz="3200" dirty="0" smtClean="0"/>
              <a:t>Reduction</a:t>
            </a:r>
            <a:endParaRPr lang="en-US" sz="3200"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Tree>
    <p:extLst>
      <p:ext uri="{BB962C8B-B14F-4D97-AF65-F5344CB8AC3E}">
        <p14:creationId xmlns:p14="http://schemas.microsoft.com/office/powerpoint/2010/main" val="30510467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800" dirty="0" smtClean="0"/>
          </a:p>
          <a:p>
            <a:pPr algn="ctr">
              <a:buNone/>
            </a:pPr>
            <a:endParaRPr lang="en-US" sz="4800" dirty="0" smtClean="0"/>
          </a:p>
          <a:p>
            <a:pPr algn="ctr">
              <a:buNone/>
            </a:pPr>
            <a:r>
              <a:rPr lang="en-US" sz="6000" b="1" dirty="0" smtClean="0"/>
              <a:t>The End</a:t>
            </a:r>
            <a:endParaRPr lang="en-US" sz="6000" b="1" dirty="0"/>
          </a:p>
        </p:txBody>
      </p:sp>
      <p:sp>
        <p:nvSpPr>
          <p:cNvPr id="3" name="Title 2"/>
          <p:cNvSpPr>
            <a:spLocks noGrp="1"/>
          </p:cNvSpPr>
          <p:nvPr>
            <p:ph type="title"/>
          </p:nvPr>
        </p:nvSpPr>
        <p:spPr/>
        <p:txBody>
          <a:bodyPr/>
          <a:lstStyle/>
          <a:p>
            <a:r>
              <a:rPr lang="en-US" sz="4400" dirty="0" smtClean="0"/>
              <a:t> </a:t>
            </a:r>
            <a:endParaRPr lang="en-US" dirty="0"/>
          </a:p>
        </p:txBody>
      </p:sp>
      <p:pic>
        <p:nvPicPr>
          <p:cNvPr id="4" name="Picture 2" descr="C:\Users\Ed\Documents\writer-tech\logos\vision 2020\Symposium logo croppe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96200" y="5991409"/>
            <a:ext cx="1219200" cy="690005"/>
          </a:xfrm>
          <a:prstGeom prst="rect">
            <a:avLst/>
          </a:prstGeom>
          <a:noFill/>
        </p:spPr>
      </p:pic>
      <p:sp>
        <p:nvSpPr>
          <p:cNvPr id="5" name="Title 2"/>
          <p:cNvSpPr txBox="1">
            <a:spLocks/>
          </p:cNvSpPr>
          <p:nvPr/>
        </p:nvSpPr>
        <p:spPr>
          <a:xfrm>
            <a:off x="112594" y="762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Community Risk Reduction</a:t>
            </a:r>
            <a:endPar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7844A8AEBA940AAAAA2DFDDA000DD" ma:contentTypeVersion="0" ma:contentTypeDescription="Create a new document." ma:contentTypeScope="" ma:versionID="7b44242485abf8c47a48dcc38478674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6B284F-64F6-45D4-ABC7-6A120E1E0406}"/>
</file>

<file path=customXml/itemProps2.xml><?xml version="1.0" encoding="utf-8"?>
<ds:datastoreItem xmlns:ds="http://schemas.openxmlformats.org/officeDocument/2006/customXml" ds:itemID="{41A636A8-636D-4EB1-9F5A-F4A7E52D305A}"/>
</file>

<file path=customXml/itemProps3.xml><?xml version="1.0" encoding="utf-8"?>
<ds:datastoreItem xmlns:ds="http://schemas.openxmlformats.org/officeDocument/2006/customXml" ds:itemID="{3585D80A-30CA-4F85-B3E1-C777F8E39DAC}"/>
</file>

<file path=docProps/app.xml><?xml version="1.0" encoding="utf-8"?>
<Properties xmlns="http://schemas.openxmlformats.org/officeDocument/2006/extended-properties" xmlns:vt="http://schemas.openxmlformats.org/officeDocument/2006/docPropsVTypes">
  <Template>Concourse</Template>
  <TotalTime>4260</TotalTime>
  <Words>3836</Words>
  <Application>Microsoft Office PowerPoint</Application>
  <PresentationFormat>On-screen Show (4:3)</PresentationFormat>
  <Paragraphs>787</Paragraphs>
  <Slides>93</Slides>
  <Notes>2</Notes>
  <HiddenSlides>0</HiddenSlides>
  <MMClips>1</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Concourse</vt:lpstr>
      <vt:lpstr>Community Risk Reduction (CRR) for Fire Department Leaders </vt:lpstr>
      <vt:lpstr>Community Risk Reduction </vt:lpstr>
      <vt:lpstr>CRR - Introduction</vt:lpstr>
      <vt:lpstr>CRR - Introduction</vt:lpstr>
      <vt:lpstr>CRR - Introduction</vt:lpstr>
      <vt:lpstr>CRR - Introduction </vt:lpstr>
      <vt:lpstr>CRR -Introduction</vt:lpstr>
      <vt:lpstr>CRR - Introduction</vt:lpstr>
      <vt:lpstr>CRR – Introduction</vt:lpstr>
      <vt:lpstr>Community Risk Reduction</vt:lpstr>
      <vt:lpstr>Community Risk Reduction</vt:lpstr>
      <vt:lpstr>CRR – Lesson Goals &amp; Objectives</vt:lpstr>
      <vt:lpstr>CRR – Lesson Goals &amp; Objectives</vt:lpstr>
      <vt:lpstr>CRR – Lesson Goals &amp; Objectives</vt:lpstr>
      <vt:lpstr>CRR – Lesson Goals &amp; Objectives</vt:lpstr>
      <vt:lpstr>Community Risk Reduction</vt:lpstr>
      <vt:lpstr>CRR – Terminology</vt:lpstr>
      <vt:lpstr>CRR - Terminology</vt:lpstr>
      <vt:lpstr>CRR - Terminology</vt:lpstr>
      <vt:lpstr>CRR - Terminology</vt:lpstr>
      <vt:lpstr>CRR -Terminology</vt:lpstr>
      <vt:lpstr>CRR Terminology - Mitigation</vt:lpstr>
      <vt:lpstr>Community Risk Reduction</vt:lpstr>
      <vt:lpstr> CRR – Identifying &amp; Prioritizing Risk </vt:lpstr>
      <vt:lpstr> CRR – Identifying &amp; Prioritizing Risk </vt:lpstr>
      <vt:lpstr> CRR – Identifying &amp; Prioritizing Risk </vt:lpstr>
      <vt:lpstr> CRR Risk…  Wilmington </vt:lpstr>
      <vt:lpstr> CRR Risk…  Wilmington </vt:lpstr>
      <vt:lpstr>CRR - Risk</vt:lpstr>
      <vt:lpstr>CRR – Identifying and Prioritizing Risks</vt:lpstr>
      <vt:lpstr>CRR – Identifying and Prioritizing Risks</vt:lpstr>
      <vt:lpstr>CRR – Identifying and Prioritizing Risks</vt:lpstr>
      <vt:lpstr>CRR – Identifying and Prioritizing Risks</vt:lpstr>
      <vt:lpstr>CRR- Identifying Risks</vt:lpstr>
      <vt:lpstr>CRR – Identifying Risks</vt:lpstr>
      <vt:lpstr>CRR – Identifying &amp; Prioritizing Risks</vt:lpstr>
      <vt:lpstr>CRR - Risks</vt:lpstr>
      <vt:lpstr>Community Risk Reduction</vt:lpstr>
      <vt:lpstr>CRR- Strategies</vt:lpstr>
      <vt:lpstr>CRR – Strategies</vt:lpstr>
      <vt:lpstr>CRR- Strategies</vt:lpstr>
      <vt:lpstr>CRR - Strategies</vt:lpstr>
      <vt:lpstr>CRR - Strategies</vt:lpstr>
      <vt:lpstr>CRR -  Strategies</vt:lpstr>
      <vt:lpstr>CRR  – Strategies</vt:lpstr>
      <vt:lpstr>CRR- Strategies</vt:lpstr>
      <vt:lpstr>CRR- Strategies</vt:lpstr>
      <vt:lpstr>CRR –Strategies</vt:lpstr>
      <vt:lpstr>CRR – Strategies</vt:lpstr>
      <vt:lpstr>CRR – Strategies</vt:lpstr>
      <vt:lpstr>Community Risk Reduction</vt:lpstr>
      <vt:lpstr>CRR - Plan</vt:lpstr>
      <vt:lpstr>CRR - Plan</vt:lpstr>
      <vt:lpstr>CRR - Plan</vt:lpstr>
      <vt:lpstr>CRR - Plan</vt:lpstr>
      <vt:lpstr>CRR - Plan</vt:lpstr>
      <vt:lpstr>CRR - Plan </vt:lpstr>
      <vt:lpstr>CRR – Plan </vt:lpstr>
      <vt:lpstr>CRR - Plan</vt:lpstr>
      <vt:lpstr>CRR - Plan</vt:lpstr>
      <vt:lpstr>CRR - Plan?</vt:lpstr>
      <vt:lpstr>CRR - Plan</vt:lpstr>
      <vt:lpstr>CRR - Plan</vt:lpstr>
      <vt:lpstr>CRR - Plan</vt:lpstr>
      <vt:lpstr>CRR - Plan</vt:lpstr>
      <vt:lpstr>CRR – Plan </vt:lpstr>
      <vt:lpstr>CRR - Plan</vt:lpstr>
      <vt:lpstr>CRR – Plan </vt:lpstr>
      <vt:lpstr>CRR - Plan</vt:lpstr>
      <vt:lpstr>CRR – Plan</vt:lpstr>
      <vt:lpstr>What is a CRR Plan?</vt:lpstr>
      <vt:lpstr>What is a CRR Plan?</vt:lpstr>
      <vt:lpstr>CRR - Plan</vt:lpstr>
      <vt:lpstr>CRR – Plan</vt:lpstr>
      <vt:lpstr>CRR - Plan</vt:lpstr>
      <vt:lpstr>CRR - Plan</vt:lpstr>
      <vt:lpstr>CRR - Plan</vt:lpstr>
      <vt:lpstr>CRR – Plan</vt:lpstr>
      <vt:lpstr>CRR – Plan </vt:lpstr>
      <vt:lpstr>CRR - Plan</vt:lpstr>
      <vt:lpstr>CRR – Plan</vt:lpstr>
      <vt:lpstr>CRR - Plan</vt:lpstr>
      <vt:lpstr>Community Risk Reduction</vt:lpstr>
      <vt:lpstr>CRR -Implementation</vt:lpstr>
      <vt:lpstr>Community Risk Reduction</vt:lpstr>
      <vt:lpstr>The Benefits of Community Risk Reduction</vt:lpstr>
      <vt:lpstr>Community Risk Reduction – GO!</vt:lpstr>
      <vt:lpstr>Community Risk Reduction</vt:lpstr>
      <vt:lpstr>CRR - Resources</vt:lpstr>
      <vt:lpstr>CRR - Resources</vt:lpstr>
      <vt:lpstr>Community Risk Reduction</vt:lpstr>
      <vt:lpstr>Community Risk Reduction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Performance Measures and Integrated Risk Management</dc:title>
  <dc:creator>Jamie</dc:creator>
  <cp:lastModifiedBy>Jim</cp:lastModifiedBy>
  <cp:revision>227</cp:revision>
  <cp:lastPrinted>2011-04-01T20:37:25Z</cp:lastPrinted>
  <dcterms:created xsi:type="dcterms:W3CDTF">2010-12-21T16:21:32Z</dcterms:created>
  <dcterms:modified xsi:type="dcterms:W3CDTF">2011-04-05T18:11:59Z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0x010100CF77844A8AEBA940AAAAA2DFDDA000DD</vt:lpwstr>
  </property>
</Properties>
</file>