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activeX/activeX2.xml" ContentType="application/vnd.ms-office.activeX+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activeX/activeX7.xml" ContentType="application/vnd.ms-office.activeX+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activeX"/>
  <Override PartName="/ppt/activeX/activeX5.xml" ContentType="application/vnd.ms-office.activeX+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activeX/activeX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activeX/activeX8.xml" ContentType="application/vnd.ms-office.activeX+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activeX/activeX6.xml" ContentType="application/vnd.ms-office.activeX+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activeX/activeX4.xml" ContentType="application/vnd.ms-office.activeX+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75"/>
  </p:notesMasterIdLst>
  <p:sldIdLst>
    <p:sldId id="256" r:id="rId2"/>
    <p:sldId id="257" r:id="rId3"/>
    <p:sldId id="258" r:id="rId4"/>
    <p:sldId id="269" r:id="rId5"/>
    <p:sldId id="284" r:id="rId6"/>
    <p:sldId id="273" r:id="rId7"/>
    <p:sldId id="329" r:id="rId8"/>
    <p:sldId id="274" r:id="rId9"/>
    <p:sldId id="275" r:id="rId10"/>
    <p:sldId id="309" r:id="rId11"/>
    <p:sldId id="277" r:id="rId12"/>
    <p:sldId id="279" r:id="rId13"/>
    <p:sldId id="281" r:id="rId14"/>
    <p:sldId id="282" r:id="rId15"/>
    <p:sldId id="328" r:id="rId16"/>
    <p:sldId id="280" r:id="rId17"/>
    <p:sldId id="331" r:id="rId18"/>
    <p:sldId id="278" r:id="rId19"/>
    <p:sldId id="283" r:id="rId20"/>
    <p:sldId id="296" r:id="rId21"/>
    <p:sldId id="267" r:id="rId22"/>
    <p:sldId id="268" r:id="rId23"/>
    <p:sldId id="285" r:id="rId24"/>
    <p:sldId id="259" r:id="rId25"/>
    <p:sldId id="286" r:id="rId26"/>
    <p:sldId id="333" r:id="rId27"/>
    <p:sldId id="287" r:id="rId28"/>
    <p:sldId id="288" r:id="rId29"/>
    <p:sldId id="289" r:id="rId30"/>
    <p:sldId id="291" r:id="rId31"/>
    <p:sldId id="290" r:id="rId32"/>
    <p:sldId id="292" r:id="rId33"/>
    <p:sldId id="314" r:id="rId34"/>
    <p:sldId id="299" r:id="rId35"/>
    <p:sldId id="293" r:id="rId36"/>
    <p:sldId id="330" r:id="rId37"/>
    <p:sldId id="302" r:id="rId38"/>
    <p:sldId id="264" r:id="rId39"/>
    <p:sldId id="265" r:id="rId40"/>
    <p:sldId id="294" r:id="rId41"/>
    <p:sldId id="295" r:id="rId42"/>
    <p:sldId id="332" r:id="rId43"/>
    <p:sldId id="324" r:id="rId44"/>
    <p:sldId id="325" r:id="rId45"/>
    <p:sldId id="297" r:id="rId46"/>
    <p:sldId id="298" r:id="rId47"/>
    <p:sldId id="301" r:id="rId48"/>
    <p:sldId id="308" r:id="rId49"/>
    <p:sldId id="313" r:id="rId50"/>
    <p:sldId id="316" r:id="rId51"/>
    <p:sldId id="318" r:id="rId52"/>
    <p:sldId id="300" r:id="rId53"/>
    <p:sldId id="334" r:id="rId54"/>
    <p:sldId id="270" r:id="rId55"/>
    <p:sldId id="271" r:id="rId56"/>
    <p:sldId id="272" r:id="rId57"/>
    <p:sldId id="319" r:id="rId58"/>
    <p:sldId id="266" r:id="rId59"/>
    <p:sldId id="303" r:id="rId60"/>
    <p:sldId id="320" r:id="rId61"/>
    <p:sldId id="321" r:id="rId62"/>
    <p:sldId id="322" r:id="rId63"/>
    <p:sldId id="307" r:id="rId64"/>
    <p:sldId id="306" r:id="rId65"/>
    <p:sldId id="305" r:id="rId66"/>
    <p:sldId id="335" r:id="rId67"/>
    <p:sldId id="336" r:id="rId68"/>
    <p:sldId id="317" r:id="rId69"/>
    <p:sldId id="323" r:id="rId70"/>
    <p:sldId id="326" r:id="rId71"/>
    <p:sldId id="327" r:id="rId72"/>
    <p:sldId id="315" r:id="rId73"/>
    <p:sldId id="312"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ax:ocx xmlns:ax="http://schemas.microsoft.com/office/2006/activeX" xmlns:r="http://schemas.openxmlformats.org/officeDocument/2006/relationships" ax:classid="{5512D11C-5CC6-11CF-8D67-00AA00BDCE1D}" r:id="rId1"/>
</file>

<file path=ppt/activeX/activeX2.xml><?xml version="1.0" encoding="utf-8"?>
<ax:ocx xmlns:ax="http://schemas.microsoft.com/office/2006/activeX" xmlns:r="http://schemas.openxmlformats.org/officeDocument/2006/relationships" ax:classid="{5512D11C-5CC6-11CF-8D67-00AA00BDCE1D}" r:id="rId1"/>
</file>

<file path=ppt/activeX/activeX3.xml><?xml version="1.0" encoding="utf-8"?>
<ax:ocx xmlns:ax="http://schemas.microsoft.com/office/2006/activeX" xmlns:r="http://schemas.openxmlformats.org/officeDocument/2006/relationships" ax:classid="{5512D11C-5CC6-11CF-8D67-00AA00BDCE1D}" r:id="rId1"/>
</file>

<file path=ppt/activeX/activeX4.xml><?xml version="1.0" encoding="utf-8"?>
<ax:ocx xmlns:ax="http://schemas.microsoft.com/office/2006/activeX" xmlns:r="http://schemas.openxmlformats.org/officeDocument/2006/relationships" ax:classid="{5512D11C-5CC6-11CF-8D67-00AA00BDCE1D}" r:id="rId1"/>
</file>

<file path=ppt/activeX/activeX5.xml><?xml version="1.0" encoding="utf-8"?>
<ax:ocx xmlns:ax="http://schemas.microsoft.com/office/2006/activeX" xmlns:r="http://schemas.openxmlformats.org/officeDocument/2006/relationships" ax:classid="{5512D11C-5CC6-11CF-8D67-00AA00BDCE1D}" r:id="rId1"/>
</file>

<file path=ppt/activeX/activeX6.xml><?xml version="1.0" encoding="utf-8"?>
<ax:ocx xmlns:ax="http://schemas.microsoft.com/office/2006/activeX" xmlns:r="http://schemas.openxmlformats.org/officeDocument/2006/relationships" ax:classid="{5512D11C-5CC6-11CF-8D67-00AA00BDCE1D}" r:id="rId1"/>
</file>

<file path=ppt/activeX/activeX7.xml><?xml version="1.0" encoding="utf-8"?>
<ax:ocx xmlns:ax="http://schemas.microsoft.com/office/2006/activeX" xmlns:r="http://schemas.openxmlformats.org/officeDocument/2006/relationships" ax:classid="{5512D11C-5CC6-11CF-8D67-00AA00BDCE1D}" r:id="rId1"/>
</file>

<file path=ppt/activeX/activeX8.xml><?xml version="1.0" encoding="utf-8"?>
<ax:ocx xmlns:ax="http://schemas.microsoft.com/office/2006/activeX" xmlns:r="http://schemas.openxmlformats.org/officeDocument/2006/relationships" ax:classid="{5512D11C-5CC6-11CF-8D67-00AA00BDCE1D}" r:id="rId1"/>
</file>

<file path=ppt/drawings/_rels/vmlDrawing1.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5" Type="http://schemas.openxmlformats.org/officeDocument/2006/relationships/image" Target="../media/image92.wmf"/><Relationship Id="rId4" Type="http://schemas.openxmlformats.org/officeDocument/2006/relationships/image" Target="../media/image9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41F9BB-B015-4D68-81AE-9262441424D8}" type="datetimeFigureOut">
              <a:rPr lang="en-US" smtClean="0"/>
              <a:pPr/>
              <a:t>2/23/2015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EA206D-C92B-4D56-A9E3-25B6863EC267}" type="slidenum">
              <a:rPr lang="en-US" smtClean="0"/>
              <a:pPr/>
              <a:t>‹#›</a:t>
            </a:fld>
            <a:endParaRPr lang="en-US"/>
          </a:p>
        </p:txBody>
      </p:sp>
    </p:spTree>
    <p:extLst>
      <p:ext uri="{BB962C8B-B14F-4D97-AF65-F5344CB8AC3E}">
        <p14:creationId xmlns="" xmlns:p14="http://schemas.microsoft.com/office/powerpoint/2010/main" val="1020206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ADC8F3-C0E3-466B-9190-6589494EDAF2}" type="datetime1">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E3012-CEC3-405E-8125-B7769B8431F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D580F5-FEFA-4AC8-9270-3B39C9E1D446}" type="datetime1">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E3012-CEC3-405E-8125-B7769B8431F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17D78-91B6-448E-B764-FB282DFBF41A}" type="datetime1">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E3012-CEC3-405E-8125-B7769B8431F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1D2738E-8A32-4362-91F4-F0A6EF699AFF}" type="datetime1">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E3012-CEC3-405E-8125-B7769B8431F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2D9AB-6E36-4817-BEA7-356732C5DED7}" type="datetime1">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E3012-CEC3-405E-8125-B7769B8431F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ADB26B-83BD-46A7-8B44-AF710C939757}" type="datetime1">
              <a:rPr lang="en-US" smtClean="0"/>
              <a:pPr/>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E3012-CEC3-405E-8125-B7769B8431F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1DA990-5F58-4282-9295-9BA4463AF3DF}" type="datetime1">
              <a:rPr lang="en-US" smtClean="0"/>
              <a:pPr/>
              <a:t>2/23/2015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E3012-CEC3-405E-8125-B7769B8431F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8CE494-BE82-4B75-896C-24861F96F0E4}" type="datetime1">
              <a:rPr lang="en-US" smtClean="0"/>
              <a:pPr/>
              <a:t>2/23/2015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E3012-CEC3-405E-8125-B7769B8431F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7B04F-02BA-4590-95D2-47C6BA7E6D0C}" type="datetime1">
              <a:rPr lang="en-US" smtClean="0"/>
              <a:pPr/>
              <a:t>2/23/2015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E3012-CEC3-405E-8125-B7769B8431F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F63035-3013-4DA5-80C7-39184C13B7AC}" type="datetime1">
              <a:rPr lang="en-US" smtClean="0"/>
              <a:pPr/>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E3012-CEC3-405E-8125-B7769B8431F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9BCEBD-1483-4F51-A3C4-98CD93181286}" type="datetime1">
              <a:rPr lang="en-US" smtClean="0"/>
              <a:pPr/>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E3012-CEC3-405E-8125-B7769B8431F2}" type="slidenum">
              <a:rPr lang="en-US" smtClean="0"/>
              <a:pPr/>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2A0DF410-930E-425C-94B2-151053AD6B8A}" type="datetime1">
              <a:rPr lang="en-US" smtClean="0"/>
              <a:pPr/>
              <a:t>2/23/2015</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DECE3012-CEC3-405E-8125-B7769B8431F2}" type="slidenum">
              <a:rPr lang="en-US" smtClean="0"/>
              <a:pPr/>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hopkinsmedicine.org/hearing/hearing_aids/ite.html"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tecear.com/Comtek_Large_Area_FM.htm" TargetMode="Externa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gif"/><Relationship Id="rId4" Type="http://schemas.openxmlformats.org/officeDocument/2006/relationships/hyperlink" Target="http://www.mydoorsign.com/img/lg/S/Assistive-Listening-Accessible-Sign-SE-1971_210.gi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hiddenhearingireland.files.wordpress.com/2011/04/female-open-fit-hearing-aid.jpg"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hyperlink" Target="https://www.timecenter.com/pages/articles/sundial-cornwall.jpg"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url?q=http://circuit8.org/ada/requesting&amp;sa=U&amp;ei=JksXU_i4Lo3roAS65IDwAQ&amp;ved=0CC8Q9QEwAQ&amp;usg=AFQjCNE1xxoOHOczJ4jQ0Z91yrR7qG_BWw" TargetMode="External"/><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google.com/url?q=http://www.peerresources.org/curriculum-2/lesson-plan-2-why-use-research/&amp;sa=U&amp;ei=utFOU6uLMYaVyATgwIGACw&amp;ved=0CDIQ9QEwAg&amp;usg=AFQjCNH5iOaBy5ONYL0pKIvGpTS6p-92d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nnrha.com/_img/housing/large/Aqueduct-Apartments.jpg" TargetMode="Externa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hyperlink" Target="http://en.wikipedia.org/wiki/File:Baker-Haigh-Nimocks-House-Heritage-Square-Fayetteville-NC.JP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app.leg.wa.gov/rcw/default.aspx?cite=34.05"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rucuss.com/home/wp-content/uploads/2011/11/money_wallet.jp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47.xml.rels><?xml version="1.0" encoding="UTF-8" standalone="yes"?>
<Relationships xmlns="http://schemas.openxmlformats.org/package/2006/relationships"><Relationship Id="rId3" Type="http://schemas.openxmlformats.org/officeDocument/2006/relationships/hyperlink" Target="//upload.wikimedia.org/wikipedia/commons/c/c1/Golden_Maki_Rainbow_Roll_sushi.jpg" TargetMode="External"/><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1.jpeg"/><Relationship Id="rId2" Type="http://schemas.openxmlformats.org/officeDocument/2006/relationships/hyperlink" Target="https://www.google.com/url?q=http://www.prlog.org/10089567-extra-loud-smoke-detector-for-the-hearing-impaired-or-deaf.html&amp;sa=U&amp;ei=VFkXU4StMYHxoASL6oCABg&amp;ved=0CDkQ9QEwBg&amp;usg=AFQjCNHr2qcE--Ap-zvlgJgAnXWen_ipLw" TargetMode="External"/><Relationship Id="rId1" Type="http://schemas.openxmlformats.org/officeDocument/2006/relationships/slideLayout" Target="../slideLayouts/slideLayout2.xml"/><Relationship Id="rId6" Type="http://schemas.openxmlformats.org/officeDocument/2006/relationships/hyperlink" Target="https://www.google.com/url?q=http://www.harriscomm.com/catalog/default.php?cPath=45_149&amp;sa=U&amp;ei=VFkXU4StMYHxoASL6oCABg&amp;ved=0CC0Q9QEwAA&amp;usg=AFQjCNGpqfcCW98F12uLVwXiXGYk1zf3NQ" TargetMode="External"/><Relationship Id="rId5" Type="http://schemas.openxmlformats.org/officeDocument/2006/relationships/image" Target="../media/image60.jpeg"/><Relationship Id="rId4" Type="http://schemas.openxmlformats.org/officeDocument/2006/relationships/hyperlink" Target="https://www.google.com/url?q=http://www.harriscomm.com/catalog/default.php?cPath=45_149&amp;sa=U&amp;ei=VFkXU4StMYHxoASL6oCABg&amp;ved=0CDcQ9QEwBQ&amp;usg=AFQjCNGpqfcCW98F12uLVwXiXGYk1zf3NQ" TargetMode="External"/></Relationships>
</file>

<file path=ppt/slides/_rels/slide58.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hyperlink" Target="http://www.nad.org/" TargetMode="External"/><Relationship Id="rId7" Type="http://schemas.openxmlformats.org/officeDocument/2006/relationships/hyperlink" Target="https://www.google.com/url?q=http://www.healthcaresalaryworld.com/what-is-audiologist-salary/&amp;sa=U&amp;ei=xzAWU5XiOZfroASTq4CgCQ&amp;ved=0CDsQ9QEwBw&amp;usg=AFQjCNEiPrV1Vx-xposshpCtKeTwAioptA" TargetMode="External"/><Relationship Id="rId2" Type="http://schemas.openxmlformats.org/officeDocument/2006/relationships/hyperlink" Target="http://www.hearingloss.org/" TargetMode="Externa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hyperlink" Target="https://www.google.com/url?q=http://www.bestalliedhealthprograms.com/professions/audiologist-job-description&amp;sa=U&amp;ei=xzAWU5XiOZfroASTq4CgCQ&amp;ved=0CC0Q9QEwAA&amp;usg=AFQjCNHwNJFkUPL-sKRSnXDag0x922oacg" TargetMode="External"/><Relationship Id="rId4" Type="http://schemas.openxmlformats.org/officeDocument/2006/relationships/hyperlink" Target="http://www.oregondeafclub.or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s://www.google.com/url?q=http://www.inspiringpartnerships.co.uk/2013/07/28/great-graduation-but-it-is-the-next-2-weeks-that-count/partnership-figures-low-res/&amp;sa=U&amp;ei=-2wWU7WHJIvroASr9YGgBg&amp;ved=0CDsQ9QEwBw&amp;usg=AFQjCNHknrLEdaOLCzvR6D8bnUwtGlfnt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s://www.google.com/url?q=http://www.angelinvestmentnetwork.net/2013-12/angel-investment-networks-weekly-funding-roundup-85&amp;sa=U&amp;ei=zFkXU-RujYaiBPjUgbgJ&amp;ved=0CC8Q9QEwAQ&amp;usg=AFQjCNE5sKtiyBFpQMxMEMjAcK1I-nYXVw" TargetMode="Externa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hyperlink" Target="https://www.google.com/url?q=http://gradpost.ucsb.edu/funds/&amp;sa=U&amp;ei=zFkXU-RujYaiBPjUgbgJ&amp;ved=0CDUQ9QEwBA&amp;usg=AFQjCNHsooKwN-5C2-FZmMHo6uC2tk1fnA"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s://www.google.com/url?q=http://www.athgo.org/ablog/index.php/2013/04/26/social-media-events-2013/&amp;sa=U&amp;ei=B1oXU5v5CMuDogTEvYGgCw&amp;ved=0CC8Q9QEwAQ&amp;usg=AFQjCNGHLNFL0q9PnEjTkEfZMdX_4y1jKg" TargetMode="Externa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hyperlink" Target="https://www.google.com/url?q=http://optionaltoaster.wordpress.com/2008/04/25/the-top-5-worst-newscasters-ever/&amp;sa=U&amp;ei=I1oXU8TGD8HZoASDxICgCg&amp;ved=0CDcQ9QEwBQ&amp;usg=AFQjCNEa9Zqo4UW7d6NE28CRX_t5ZYfGh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s://www.google.com/url?q=http://www.gatewayct.edu/Offices-Departments/Workforce-Development-and-Continuing-Education/Great-Center-News/American-Sign-Language-Course-Begins-Feb-13&amp;sa=U&amp;ei=sVoXU_mWGtbsoATJy4LoDA&amp;ved=0CEcQ9QEwDQ&amp;usg=AFQjCNE-6vyn526Z9uvZ0bbcDuITYfDA0g" TargetMode="External"/><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jpeg"/></Relationships>
</file>

<file path=ppt/slides/_rels/slide6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s://www.google.com/url?q=http://www.123rf.com/photo_4667275_smiling-balls-dressed-as-santa-claus-and-reindeer.html&amp;sa=U&amp;ei=QVwXU-SsHIrmoASwnoHoDQ&amp;ved=0CD8Q9QEwCQ&amp;usg=AFQjCNGTL6LISQAiYm_hcjm6SPoVena0Wg"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chicagonow.com/own-your-legacy/2013/06/a-key-to-effective-communication-is-sharing-information/facetoface/" TargetMode="External"/><Relationship Id="rId2" Type="http://schemas.openxmlformats.org/officeDocument/2006/relationships/image" Target="../media/image77.gif"/><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6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7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control" Target="../activeX/activeX7.xml"/><Relationship Id="rId3" Type="http://schemas.openxmlformats.org/officeDocument/2006/relationships/control" Target="../activeX/activeX2.xml"/><Relationship Id="rId7" Type="http://schemas.openxmlformats.org/officeDocument/2006/relationships/control" Target="../activeX/activeX6.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image" Target="../media/image93.jpeg"/><Relationship Id="rId5" Type="http://schemas.openxmlformats.org/officeDocument/2006/relationships/control" Target="../activeX/activeX4.xml"/><Relationship Id="rId10" Type="http://schemas.openxmlformats.org/officeDocument/2006/relationships/slideLayout" Target="../slideLayouts/slideLayout2.xml"/><Relationship Id="rId4" Type="http://schemas.openxmlformats.org/officeDocument/2006/relationships/control" Target="../activeX/activeX3.xml"/><Relationship Id="rId9" Type="http://schemas.openxmlformats.org/officeDocument/2006/relationships/control" Target="../activeX/activeX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jpeg"/><Relationship Id="rId2" Type="http://schemas.openxmlformats.org/officeDocument/2006/relationships/hyperlink" Target="http://admin.fridayfunfacts.com/wp-content/uploads/2014/02/silent_movie_frame.png" TargetMode="External"/><Relationship Id="rId1" Type="http://schemas.openxmlformats.org/officeDocument/2006/relationships/slideLayout" Target="../slideLayouts/slideLayout2.xml"/><Relationship Id="rId6" Type="http://schemas.openxmlformats.org/officeDocument/2006/relationships/hyperlink" Target="http://www.davidbordwell.net/blog/wp-content/uploads/Straight-Shooting-B2-300.jpg" TargetMode="External"/><Relationship Id="rId5" Type="http://schemas.openxmlformats.org/officeDocument/2006/relationships/image" Target="../media/image9.jpeg"/><Relationship Id="rId4" Type="http://schemas.openxmlformats.org/officeDocument/2006/relationships/hyperlink" Target="http://gomiso.com/m/two-gun-gussi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0"/>
            <a:ext cx="7117180" cy="1470025"/>
          </a:xfrm>
        </p:spPr>
        <p:txBody>
          <a:bodyPr/>
          <a:lstStyle/>
          <a:p>
            <a:pPr algn="ctr"/>
            <a:r>
              <a:rPr lang="en-US" u="sng" dirty="0" smtClean="0"/>
              <a:t/>
            </a:r>
            <a:br>
              <a:rPr lang="en-US" u="sng" dirty="0" smtClean="0"/>
            </a:br>
            <a:r>
              <a:rPr lang="en-US" u="sng" dirty="0"/>
              <a:t/>
            </a:r>
            <a:br>
              <a:rPr lang="en-US" u="sng" dirty="0"/>
            </a:br>
            <a:r>
              <a:rPr lang="en-US" u="sng" dirty="0" smtClean="0"/>
              <a:t/>
            </a:r>
            <a:br>
              <a:rPr lang="en-US" u="sng" dirty="0" smtClean="0"/>
            </a:br>
            <a:r>
              <a:rPr lang="en-US" u="sng" dirty="0" smtClean="0"/>
              <a:t>Overcoming Barriers:</a:t>
            </a:r>
            <a:br>
              <a:rPr lang="en-US" u="sng" dirty="0" smtClean="0"/>
            </a:br>
            <a:r>
              <a:rPr lang="en-US" dirty="0" smtClean="0"/>
              <a:t>Fire &amp; Life Safety for the Deaf &amp; Hard of Hearing Population</a:t>
            </a:r>
            <a:endParaRPr lang="en-US" dirty="0"/>
          </a:p>
        </p:txBody>
      </p:sp>
      <p:sp>
        <p:nvSpPr>
          <p:cNvPr id="3" name="Subtitle 2"/>
          <p:cNvSpPr>
            <a:spLocks noGrp="1"/>
          </p:cNvSpPr>
          <p:nvPr>
            <p:ph type="subTitle" idx="1"/>
          </p:nvPr>
        </p:nvSpPr>
        <p:spPr/>
        <p:txBody>
          <a:bodyPr>
            <a:normAutofit/>
          </a:bodyPr>
          <a:lstStyle/>
          <a:p>
            <a:pPr algn="ctr"/>
            <a:r>
              <a:rPr lang="en-US" dirty="0" smtClean="0"/>
              <a:t>2014 Fire Prevention Institute</a:t>
            </a:r>
          </a:p>
          <a:p>
            <a:pPr algn="ctr"/>
            <a:r>
              <a:rPr lang="en-US" dirty="0" smtClean="0"/>
              <a:t>October 22, 2014</a:t>
            </a:r>
            <a:endParaRPr lang="en-US" dirty="0"/>
          </a:p>
        </p:txBody>
      </p:sp>
    </p:spTree>
    <p:extLst>
      <p:ext uri="{BB962C8B-B14F-4D97-AF65-F5344CB8AC3E}">
        <p14:creationId xmlns="" xmlns:p14="http://schemas.microsoft.com/office/powerpoint/2010/main" val="3464171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Could be worse….</a:t>
            </a:r>
            <a:endParaRPr lang="en-US" dirty="0"/>
          </a:p>
        </p:txBody>
      </p:sp>
      <p:pic>
        <p:nvPicPr>
          <p:cNvPr id="17410" name="Picture 2" descr="http://hiddenhearingireland.files.wordpress.com/2011/04/images.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81200" y="1866607"/>
            <a:ext cx="4876800" cy="36388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69178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History of Important Moments in Hearing Loss</a:t>
            </a:r>
          </a:p>
        </p:txBody>
      </p:sp>
      <p:sp>
        <p:nvSpPr>
          <p:cNvPr id="3" name="Content Placeholder 2"/>
          <p:cNvSpPr>
            <a:spLocks noGrp="1"/>
          </p:cNvSpPr>
          <p:nvPr>
            <p:ph idx="1"/>
          </p:nvPr>
        </p:nvSpPr>
        <p:spPr>
          <a:xfrm>
            <a:off x="1009443" y="1807361"/>
            <a:ext cx="4248357" cy="4051437"/>
          </a:xfrm>
        </p:spPr>
        <p:txBody>
          <a:bodyPr/>
          <a:lstStyle/>
          <a:p>
            <a:r>
              <a:rPr lang="en-US" dirty="0" smtClean="0"/>
              <a:t>1940’s</a:t>
            </a:r>
          </a:p>
          <a:p>
            <a:pPr lvl="1"/>
            <a:r>
              <a:rPr lang="en-US" dirty="0" smtClean="0"/>
              <a:t>Electronic hearing aids small enough to wear.</a:t>
            </a:r>
          </a:p>
          <a:p>
            <a:pPr lvl="1"/>
            <a:r>
              <a:rPr lang="en-US" dirty="0" smtClean="0"/>
              <a:t>VERY expensive.</a:t>
            </a:r>
            <a:endParaRPr lang="en-US" dirty="0"/>
          </a:p>
        </p:txBody>
      </p:sp>
      <p:pic>
        <p:nvPicPr>
          <p:cNvPr id="12290" name="Picture 2" descr="Aurex Model CA, 194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10200" y="2590800"/>
            <a:ext cx="2343150" cy="32670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59616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History of Important Moments in Hearing Loss</a:t>
            </a:r>
          </a:p>
        </p:txBody>
      </p:sp>
      <p:sp>
        <p:nvSpPr>
          <p:cNvPr id="3" name="Content Placeholder 2"/>
          <p:cNvSpPr>
            <a:spLocks noGrp="1"/>
          </p:cNvSpPr>
          <p:nvPr>
            <p:ph idx="1"/>
          </p:nvPr>
        </p:nvSpPr>
        <p:spPr>
          <a:xfrm>
            <a:off x="228600" y="1828800"/>
            <a:ext cx="4876800" cy="4051437"/>
          </a:xfrm>
        </p:spPr>
        <p:txBody>
          <a:bodyPr/>
          <a:lstStyle/>
          <a:p>
            <a:r>
              <a:rPr lang="en-US" dirty="0" smtClean="0"/>
              <a:t>1950’s	</a:t>
            </a:r>
          </a:p>
          <a:p>
            <a:pPr lvl="1"/>
            <a:r>
              <a:rPr lang="en-US" dirty="0" err="1" smtClean="0"/>
              <a:t>Telecoils</a:t>
            </a:r>
            <a:r>
              <a:rPr lang="en-US" dirty="0" smtClean="0"/>
              <a:t> – Allows hearing aids to pick up magnetic signals in addition to normal audio input.</a:t>
            </a:r>
          </a:p>
          <a:p>
            <a:pPr lvl="1"/>
            <a:r>
              <a:rPr lang="en-US" dirty="0" smtClean="0"/>
              <a:t>Audio signals transmitted magnetically, such as telephone calls, can be heard more easily.</a:t>
            </a:r>
            <a:endParaRPr lang="en-US" dirty="0"/>
          </a:p>
        </p:txBody>
      </p:sp>
      <p:pic>
        <p:nvPicPr>
          <p:cNvPr id="13314" name="Picture 2" descr="Vintage collectible hearing aids, Sonotone, Maico, Otarion, Zenith, Acoustico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81600" y="1828800"/>
            <a:ext cx="3522828" cy="4495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28708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History of Important Moments in Hearing Loss</a:t>
            </a:r>
          </a:p>
        </p:txBody>
      </p:sp>
      <p:sp>
        <p:nvSpPr>
          <p:cNvPr id="3" name="Content Placeholder 2"/>
          <p:cNvSpPr>
            <a:spLocks noGrp="1"/>
          </p:cNvSpPr>
          <p:nvPr>
            <p:ph idx="1"/>
          </p:nvPr>
        </p:nvSpPr>
        <p:spPr>
          <a:xfrm>
            <a:off x="1009443" y="1807361"/>
            <a:ext cx="4781757" cy="2078839"/>
          </a:xfrm>
        </p:spPr>
        <p:txBody>
          <a:bodyPr/>
          <a:lstStyle/>
          <a:p>
            <a:r>
              <a:rPr lang="en-US" dirty="0" smtClean="0"/>
              <a:t>1960’s	</a:t>
            </a:r>
          </a:p>
          <a:p>
            <a:pPr lvl="1"/>
            <a:r>
              <a:rPr lang="en-US" dirty="0" smtClean="0"/>
              <a:t>Behind the ear hearing aids become standard.</a:t>
            </a:r>
          </a:p>
          <a:p>
            <a:pPr lvl="1"/>
            <a:r>
              <a:rPr lang="en-US" dirty="0" smtClean="0"/>
              <a:t>ASL first recognized as a language.</a:t>
            </a:r>
          </a:p>
          <a:p>
            <a:pPr lvl="1"/>
            <a:r>
              <a:rPr lang="en-US" dirty="0" smtClean="0"/>
              <a:t>TTY’s invented.</a:t>
            </a:r>
          </a:p>
        </p:txBody>
      </p:sp>
      <p:pic>
        <p:nvPicPr>
          <p:cNvPr id="14338" name="Picture 2" descr="1950's Beltone a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29400" y="1981200"/>
            <a:ext cx="2247900" cy="2781300"/>
          </a:xfrm>
          <a:prstGeom prst="rect">
            <a:avLst/>
          </a:prstGeom>
          <a:noFill/>
          <a:extLst>
            <a:ext uri="{909E8E84-426E-40DD-AFC4-6F175D3DCCD1}">
              <a14:hiddenFill xmlns="" xmlns:a14="http://schemas.microsoft.com/office/drawing/2010/main">
                <a:solidFill>
                  <a:srgbClr val="FFFFFF"/>
                </a:solidFill>
              </a14:hiddenFill>
            </a:ext>
          </a:extLst>
        </p:spPr>
      </p:pic>
      <p:pic>
        <p:nvPicPr>
          <p:cNvPr id="14340" name="Picture 4" descr="blog_imag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 y="4059629"/>
            <a:ext cx="3274719" cy="2464145"/>
          </a:xfrm>
          <a:prstGeom prst="rect">
            <a:avLst/>
          </a:prstGeom>
          <a:noFill/>
          <a:extLst>
            <a:ext uri="{909E8E84-426E-40DD-AFC4-6F175D3DCCD1}">
              <a14:hiddenFill xmlns="" xmlns:a14="http://schemas.microsoft.com/office/drawing/2010/main">
                <a:solidFill>
                  <a:srgbClr val="FFFFFF"/>
                </a:solidFill>
              </a14:hiddenFill>
            </a:ext>
          </a:extLst>
        </p:spPr>
      </p:pic>
      <p:pic>
        <p:nvPicPr>
          <p:cNvPr id="14342" name="Picture 6" descr="http://i305.photobucket.com/albums/nn212/dbarovian/M28-KSR-1-300w.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03614" y="4059631"/>
            <a:ext cx="2297186" cy="24656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80727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History of Important Moments in Hearing Loss</a:t>
            </a:r>
          </a:p>
        </p:txBody>
      </p:sp>
      <p:sp>
        <p:nvSpPr>
          <p:cNvPr id="3" name="Content Placeholder 2"/>
          <p:cNvSpPr>
            <a:spLocks noGrp="1"/>
          </p:cNvSpPr>
          <p:nvPr>
            <p:ph idx="1"/>
          </p:nvPr>
        </p:nvSpPr>
        <p:spPr>
          <a:xfrm>
            <a:off x="1009443" y="1807361"/>
            <a:ext cx="7125112" cy="2688439"/>
          </a:xfrm>
        </p:spPr>
        <p:txBody>
          <a:bodyPr>
            <a:normAutofit lnSpcReduction="10000"/>
          </a:bodyPr>
          <a:lstStyle/>
          <a:p>
            <a:r>
              <a:rPr lang="en-US" dirty="0" smtClean="0"/>
              <a:t>1970’s</a:t>
            </a:r>
          </a:p>
          <a:p>
            <a:pPr lvl="1"/>
            <a:r>
              <a:rPr lang="en-US" dirty="0" smtClean="0"/>
              <a:t>In the ear hearing aids are developed.</a:t>
            </a:r>
          </a:p>
          <a:p>
            <a:pPr lvl="1"/>
            <a:r>
              <a:rPr lang="en-US" dirty="0" smtClean="0"/>
              <a:t>TTY’s become more common.</a:t>
            </a:r>
          </a:p>
          <a:p>
            <a:pPr lvl="1"/>
            <a:r>
              <a:rPr lang="en-US" dirty="0" smtClean="0"/>
              <a:t>Amplified phones and assisted listening systems are introduced.</a:t>
            </a:r>
          </a:p>
          <a:p>
            <a:pPr lvl="1"/>
            <a:r>
              <a:rPr lang="en-US" dirty="0" smtClean="0"/>
              <a:t>Support groups for deaf &amp; hard of hearing begin to be established.</a:t>
            </a:r>
          </a:p>
          <a:p>
            <a:pPr lvl="1"/>
            <a:r>
              <a:rPr lang="en-US" dirty="0" smtClean="0"/>
              <a:t>Early visual signaling devices – red lights or xenon strobes.</a:t>
            </a:r>
            <a:endParaRPr lang="en-US" dirty="0"/>
          </a:p>
        </p:txBody>
      </p:sp>
      <p:pic>
        <p:nvPicPr>
          <p:cNvPr id="15362" name="Picture 2" descr="in the ear hearing aid">
            <a:hlinkClick r:id="rId2" tooltip="in the ear hearing aid detail"/>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200" y="4495800"/>
            <a:ext cx="2857500" cy="190500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WE 532 amplified"/>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0" y="4495800"/>
            <a:ext cx="2543126" cy="19073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33179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Speaking of TTY’s…..</a:t>
            </a: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326602847"/>
              </p:ext>
            </p:extLst>
          </p:nvPr>
        </p:nvGraphicFramePr>
        <p:xfrm>
          <a:off x="1009650" y="1806575"/>
          <a:ext cx="7296150" cy="3708400"/>
        </p:xfrm>
        <a:graphic>
          <a:graphicData uri="http://schemas.openxmlformats.org/drawingml/2006/table">
            <a:tbl>
              <a:tblPr firstRow="1" bandRow="1">
                <a:tableStyleId>{5C22544A-7EE6-4342-B048-85BDC9FD1C3A}</a:tableStyleId>
              </a:tblPr>
              <a:tblGrid>
                <a:gridCol w="971550"/>
                <a:gridCol w="1878330"/>
                <a:gridCol w="483870"/>
                <a:gridCol w="838200"/>
                <a:gridCol w="3124200"/>
              </a:tblGrid>
              <a:tr h="370840">
                <a:tc>
                  <a:txBody>
                    <a:bodyPr/>
                    <a:lstStyle/>
                    <a:p>
                      <a:r>
                        <a:rPr lang="en-US" dirty="0" err="1" smtClean="0"/>
                        <a:t>Abbr</a:t>
                      </a:r>
                      <a:endParaRPr lang="en-US" dirty="0"/>
                    </a:p>
                  </a:txBody>
                  <a:tcPr/>
                </a:tc>
                <a:tc>
                  <a:txBody>
                    <a:bodyPr/>
                    <a:lstStyle/>
                    <a:p>
                      <a:r>
                        <a:rPr lang="en-US" dirty="0" smtClean="0"/>
                        <a:t>Meaning</a:t>
                      </a:r>
                      <a:endParaRPr lang="en-US" dirty="0"/>
                    </a:p>
                  </a:txBody>
                  <a:tcPr/>
                </a:tc>
                <a:tc>
                  <a:txBody>
                    <a:bodyPr/>
                    <a:lstStyle/>
                    <a:p>
                      <a:endParaRPr lang="en-US" dirty="0"/>
                    </a:p>
                  </a:txBody>
                  <a:tcPr/>
                </a:tc>
                <a:tc>
                  <a:txBody>
                    <a:bodyPr/>
                    <a:lstStyle/>
                    <a:p>
                      <a:r>
                        <a:rPr lang="en-US" dirty="0" err="1" smtClean="0"/>
                        <a:t>Abbr</a:t>
                      </a:r>
                      <a:endParaRPr lang="en-US" dirty="0"/>
                    </a:p>
                  </a:txBody>
                  <a:tcPr/>
                </a:tc>
                <a:tc>
                  <a:txBody>
                    <a:bodyPr/>
                    <a:lstStyle/>
                    <a:p>
                      <a:r>
                        <a:rPr lang="en-US" dirty="0" smtClean="0"/>
                        <a:t>Meaning</a:t>
                      </a:r>
                      <a:endParaRPr lang="en-US" dirty="0"/>
                    </a:p>
                  </a:txBody>
                  <a:tcPr/>
                </a:tc>
              </a:tr>
              <a:tr h="370840">
                <a:tc>
                  <a:txBody>
                    <a:bodyPr/>
                    <a:lstStyle/>
                    <a:p>
                      <a:r>
                        <a:rPr lang="en-US" dirty="0" smtClean="0"/>
                        <a:t>B4</a:t>
                      </a:r>
                      <a:endParaRPr lang="en-US" dirty="0"/>
                    </a:p>
                  </a:txBody>
                  <a:tcPr/>
                </a:tc>
                <a:tc>
                  <a:txBody>
                    <a:bodyPr/>
                    <a:lstStyle/>
                    <a:p>
                      <a:r>
                        <a:rPr lang="en-US" dirty="0" smtClean="0"/>
                        <a:t>Before</a:t>
                      </a:r>
                      <a:endParaRPr lang="en-US" dirty="0"/>
                    </a:p>
                  </a:txBody>
                  <a:tcPr/>
                </a:tc>
                <a:tc>
                  <a:txBody>
                    <a:bodyPr/>
                    <a:lstStyle/>
                    <a:p>
                      <a:endParaRPr lang="en-US" dirty="0"/>
                    </a:p>
                  </a:txBody>
                  <a:tcPr/>
                </a:tc>
                <a:tc>
                  <a:txBody>
                    <a:bodyPr/>
                    <a:lstStyle/>
                    <a:p>
                      <a:r>
                        <a:rPr lang="en-US" dirty="0" smtClean="0"/>
                        <a:t>TMW</a:t>
                      </a:r>
                      <a:endParaRPr lang="en-US" dirty="0"/>
                    </a:p>
                  </a:txBody>
                  <a:tcPr/>
                </a:tc>
                <a:tc>
                  <a:txBody>
                    <a:bodyPr/>
                    <a:lstStyle/>
                    <a:p>
                      <a:r>
                        <a:rPr lang="en-US" dirty="0" smtClean="0"/>
                        <a:t>Tomorrow</a:t>
                      </a:r>
                      <a:endParaRPr lang="en-US" dirty="0"/>
                    </a:p>
                  </a:txBody>
                  <a:tcPr/>
                </a:tc>
              </a:tr>
              <a:tr h="370840">
                <a:tc>
                  <a:txBody>
                    <a:bodyPr/>
                    <a:lstStyle/>
                    <a:p>
                      <a:r>
                        <a:rPr lang="en-US" dirty="0" smtClean="0"/>
                        <a:t>U</a:t>
                      </a:r>
                      <a:endParaRPr lang="en-US" dirty="0"/>
                    </a:p>
                  </a:txBody>
                  <a:tcPr/>
                </a:tc>
                <a:tc>
                  <a:txBody>
                    <a:bodyPr/>
                    <a:lstStyle/>
                    <a:p>
                      <a:r>
                        <a:rPr lang="en-US" dirty="0" smtClean="0"/>
                        <a:t>You</a:t>
                      </a:r>
                      <a:endParaRPr lang="en-US" dirty="0"/>
                    </a:p>
                  </a:txBody>
                  <a:tcPr/>
                </a:tc>
                <a:tc>
                  <a:txBody>
                    <a:bodyPr/>
                    <a:lstStyle/>
                    <a:p>
                      <a:endParaRPr lang="en-US"/>
                    </a:p>
                  </a:txBody>
                  <a:tcPr/>
                </a:tc>
                <a:tc>
                  <a:txBody>
                    <a:bodyPr/>
                    <a:lstStyle/>
                    <a:p>
                      <a:r>
                        <a:rPr lang="en-US" dirty="0" smtClean="0"/>
                        <a:t>THX</a:t>
                      </a:r>
                      <a:endParaRPr lang="en-US" dirty="0"/>
                    </a:p>
                  </a:txBody>
                  <a:tcPr/>
                </a:tc>
                <a:tc>
                  <a:txBody>
                    <a:bodyPr/>
                    <a:lstStyle/>
                    <a:p>
                      <a:r>
                        <a:rPr lang="en-US" dirty="0" smtClean="0"/>
                        <a:t>Thanks</a:t>
                      </a:r>
                      <a:endParaRPr lang="en-US" dirty="0"/>
                    </a:p>
                  </a:txBody>
                  <a:tcPr/>
                </a:tc>
              </a:tr>
              <a:tr h="370840">
                <a:tc>
                  <a:txBody>
                    <a:bodyPr/>
                    <a:lstStyle/>
                    <a:p>
                      <a:r>
                        <a:rPr lang="en-US" dirty="0" smtClean="0"/>
                        <a:t>CUL</a:t>
                      </a:r>
                      <a:endParaRPr lang="en-US" dirty="0"/>
                    </a:p>
                  </a:txBody>
                  <a:tcPr/>
                </a:tc>
                <a:tc>
                  <a:txBody>
                    <a:bodyPr/>
                    <a:lstStyle/>
                    <a:p>
                      <a:r>
                        <a:rPr lang="en-US" dirty="0" smtClean="0"/>
                        <a:t>See You Later</a:t>
                      </a:r>
                      <a:endParaRPr lang="en-US" dirty="0"/>
                    </a:p>
                  </a:txBody>
                  <a:tcPr/>
                </a:tc>
                <a:tc>
                  <a:txBody>
                    <a:bodyPr/>
                    <a:lstStyle/>
                    <a:p>
                      <a:endParaRPr lang="en-US"/>
                    </a:p>
                  </a:txBody>
                  <a:tcPr/>
                </a:tc>
                <a:tc>
                  <a:txBody>
                    <a:bodyPr/>
                    <a:lstStyle/>
                    <a:p>
                      <a:r>
                        <a:rPr lang="en-US" dirty="0" smtClean="0"/>
                        <a:t>WRU</a:t>
                      </a:r>
                      <a:endParaRPr lang="en-US" dirty="0"/>
                    </a:p>
                  </a:txBody>
                  <a:tcPr/>
                </a:tc>
                <a:tc>
                  <a:txBody>
                    <a:bodyPr/>
                    <a:lstStyle/>
                    <a:p>
                      <a:r>
                        <a:rPr lang="en-US" dirty="0" smtClean="0"/>
                        <a:t>Who (or Where) Are</a:t>
                      </a:r>
                      <a:r>
                        <a:rPr lang="en-US" baseline="0" dirty="0" smtClean="0"/>
                        <a:t> You</a:t>
                      </a:r>
                      <a:endParaRPr lang="en-US" dirty="0"/>
                    </a:p>
                  </a:txBody>
                  <a:tcPr/>
                </a:tc>
              </a:tr>
              <a:tr h="370840">
                <a:tc>
                  <a:txBody>
                    <a:bodyPr/>
                    <a:lstStyle/>
                    <a:p>
                      <a:r>
                        <a:rPr lang="en-US" dirty="0" smtClean="0"/>
                        <a:t>PLS</a:t>
                      </a:r>
                      <a:endParaRPr lang="en-US" dirty="0"/>
                    </a:p>
                  </a:txBody>
                  <a:tcPr/>
                </a:tc>
                <a:tc>
                  <a:txBody>
                    <a:bodyPr/>
                    <a:lstStyle/>
                    <a:p>
                      <a:r>
                        <a:rPr lang="en-US" dirty="0" smtClean="0"/>
                        <a:t>Please</a:t>
                      </a:r>
                      <a:endParaRPr lang="en-US" dirty="0"/>
                    </a:p>
                  </a:txBody>
                  <a:tcPr/>
                </a:tc>
                <a:tc>
                  <a:txBody>
                    <a:bodyPr/>
                    <a:lstStyle/>
                    <a:p>
                      <a:endParaRPr lang="en-US" dirty="0"/>
                    </a:p>
                  </a:txBody>
                  <a:tcPr/>
                </a:tc>
                <a:tc>
                  <a:txBody>
                    <a:bodyPr/>
                    <a:lstStyle/>
                    <a:p>
                      <a:r>
                        <a:rPr lang="en-US" dirty="0" smtClean="0"/>
                        <a:t>XXX</a:t>
                      </a:r>
                      <a:endParaRPr lang="en-US" dirty="0"/>
                    </a:p>
                  </a:txBody>
                  <a:tcPr/>
                </a:tc>
                <a:tc>
                  <a:txBody>
                    <a:bodyPr/>
                    <a:lstStyle/>
                    <a:p>
                      <a:r>
                        <a:rPr lang="en-US" dirty="0" smtClean="0"/>
                        <a:t>Typing error </a:t>
                      </a:r>
                      <a:endParaRPr lang="en-US" dirty="0"/>
                    </a:p>
                  </a:txBody>
                  <a:tcPr/>
                </a:tc>
              </a:tr>
              <a:tr h="370840">
                <a:tc>
                  <a:txBody>
                    <a:bodyPr/>
                    <a:lstStyle/>
                    <a:p>
                      <a:r>
                        <a:rPr lang="en-US" dirty="0" smtClean="0"/>
                        <a:t>R</a:t>
                      </a:r>
                      <a:endParaRPr lang="en-US" dirty="0"/>
                    </a:p>
                  </a:txBody>
                  <a:tcPr/>
                </a:tc>
                <a:tc>
                  <a:txBody>
                    <a:bodyPr/>
                    <a:lstStyle/>
                    <a:p>
                      <a:r>
                        <a:rPr lang="en-US" dirty="0" smtClean="0"/>
                        <a:t>Are</a:t>
                      </a:r>
                      <a:endParaRPr lang="en-US" dirty="0"/>
                    </a:p>
                  </a:txBody>
                  <a:tcPr/>
                </a:tc>
                <a:tc>
                  <a:txBody>
                    <a:bodyPr/>
                    <a:lstStyle/>
                    <a:p>
                      <a:endParaRPr lang="en-US"/>
                    </a:p>
                  </a:txBody>
                  <a:tcPr/>
                </a:tc>
                <a:tc>
                  <a:txBody>
                    <a:bodyPr/>
                    <a:lstStyle/>
                    <a:p>
                      <a:r>
                        <a:rPr lang="en-US" dirty="0" smtClean="0"/>
                        <a:t>GA</a:t>
                      </a:r>
                      <a:endParaRPr lang="en-US" dirty="0"/>
                    </a:p>
                  </a:txBody>
                  <a:tcPr/>
                </a:tc>
                <a:tc>
                  <a:txBody>
                    <a:bodyPr/>
                    <a:lstStyle/>
                    <a:p>
                      <a:r>
                        <a:rPr lang="en-US" dirty="0" smtClean="0"/>
                        <a:t>Go Ahead</a:t>
                      </a:r>
                      <a:endParaRPr lang="en-US" dirty="0"/>
                    </a:p>
                  </a:txBody>
                  <a:tcPr/>
                </a:tc>
              </a:tr>
              <a:tr h="370840">
                <a:tc>
                  <a:txBody>
                    <a:bodyPr/>
                    <a:lstStyle/>
                    <a:p>
                      <a:r>
                        <a:rPr lang="en-US" dirty="0" smtClean="0"/>
                        <a:t>MSG</a:t>
                      </a:r>
                      <a:endParaRPr lang="en-US" dirty="0"/>
                    </a:p>
                  </a:txBody>
                  <a:tcPr/>
                </a:tc>
                <a:tc>
                  <a:txBody>
                    <a:bodyPr/>
                    <a:lstStyle/>
                    <a:p>
                      <a:r>
                        <a:rPr lang="en-US" dirty="0" smtClean="0"/>
                        <a:t>Message</a:t>
                      </a:r>
                      <a:endParaRPr lang="en-US" dirty="0"/>
                    </a:p>
                  </a:txBody>
                  <a:tcPr/>
                </a:tc>
                <a:tc>
                  <a:txBody>
                    <a:bodyPr/>
                    <a:lstStyle/>
                    <a:p>
                      <a:endParaRPr lang="en-US" dirty="0"/>
                    </a:p>
                  </a:txBody>
                  <a:tcPr/>
                </a:tc>
                <a:tc>
                  <a:txBody>
                    <a:bodyPr/>
                    <a:lstStyle/>
                    <a:p>
                      <a:r>
                        <a:rPr lang="en-US" dirty="0" smtClean="0"/>
                        <a:t>SK</a:t>
                      </a:r>
                      <a:endParaRPr lang="en-US" dirty="0"/>
                    </a:p>
                  </a:txBody>
                  <a:tcPr/>
                </a:tc>
                <a:tc>
                  <a:txBody>
                    <a:bodyPr/>
                    <a:lstStyle/>
                    <a:p>
                      <a:r>
                        <a:rPr lang="en-US" dirty="0" smtClean="0"/>
                        <a:t>Stop Keying</a:t>
                      </a:r>
                      <a:endParaRPr lang="en-US" dirty="0"/>
                    </a:p>
                  </a:txBody>
                  <a:tcPr/>
                </a:tc>
              </a:tr>
              <a:tr h="370840">
                <a:tc>
                  <a:txBody>
                    <a:bodyPr/>
                    <a:lstStyle/>
                    <a:p>
                      <a:r>
                        <a:rPr lang="en-US" dirty="0" smtClean="0"/>
                        <a:t>BRB</a:t>
                      </a:r>
                      <a:endParaRPr lang="en-US" dirty="0"/>
                    </a:p>
                  </a:txBody>
                  <a:tcPr/>
                </a:tc>
                <a:tc>
                  <a:txBody>
                    <a:bodyPr/>
                    <a:lstStyle/>
                    <a:p>
                      <a:r>
                        <a:rPr lang="en-US" dirty="0" smtClean="0"/>
                        <a:t>Be Right Back</a:t>
                      </a:r>
                      <a:endParaRPr lang="en-US" dirty="0"/>
                    </a:p>
                  </a:txBody>
                  <a:tcPr/>
                </a:tc>
                <a:tc>
                  <a:txBody>
                    <a:bodyPr/>
                    <a:lstStyle/>
                    <a:p>
                      <a:endParaRPr lang="en-US"/>
                    </a:p>
                  </a:txBody>
                  <a:tcPr/>
                </a:tc>
                <a:tc>
                  <a:txBody>
                    <a:bodyPr/>
                    <a:lstStyle/>
                    <a:p>
                      <a:r>
                        <a:rPr lang="en-US" dirty="0" smtClean="0"/>
                        <a:t>SKSK</a:t>
                      </a:r>
                      <a:endParaRPr lang="en-US" dirty="0"/>
                    </a:p>
                  </a:txBody>
                  <a:tcPr/>
                </a:tc>
                <a:tc>
                  <a:txBody>
                    <a:bodyPr/>
                    <a:lstStyle/>
                    <a:p>
                      <a:r>
                        <a:rPr lang="en-US" dirty="0" smtClean="0"/>
                        <a:t>Hanging up now</a:t>
                      </a:r>
                      <a:endParaRPr lang="en-US" dirty="0"/>
                    </a:p>
                  </a:txBody>
                  <a:tcPr/>
                </a:tc>
              </a:tr>
              <a:tr h="370840">
                <a:tc>
                  <a:txBody>
                    <a:bodyPr/>
                    <a:lstStyle/>
                    <a:p>
                      <a:r>
                        <a:rPr lang="en-US" dirty="0" smtClean="0"/>
                        <a:t>OIC</a:t>
                      </a:r>
                      <a:endParaRPr lang="en-US" dirty="0"/>
                    </a:p>
                  </a:txBody>
                  <a:tcPr/>
                </a:tc>
                <a:tc>
                  <a:txBody>
                    <a:bodyPr/>
                    <a:lstStyle/>
                    <a:p>
                      <a:r>
                        <a:rPr lang="en-US" dirty="0" smtClean="0"/>
                        <a:t>Oh, I See</a:t>
                      </a:r>
                      <a:endParaRPr lang="en-US" dirty="0"/>
                    </a:p>
                  </a:txBody>
                  <a:tcPr/>
                </a:tc>
                <a:tc>
                  <a:txBody>
                    <a:bodyPr/>
                    <a:lstStyle/>
                    <a:p>
                      <a:endParaRPr lang="en-US"/>
                    </a:p>
                  </a:txBody>
                  <a:tcPr/>
                </a:tc>
                <a:tc>
                  <a:txBody>
                    <a:bodyPr/>
                    <a:lstStyle/>
                    <a:p>
                      <a:r>
                        <a:rPr lang="en-US" dirty="0" smtClean="0"/>
                        <a:t>QQ</a:t>
                      </a:r>
                      <a:endParaRPr lang="en-US" dirty="0"/>
                    </a:p>
                  </a:txBody>
                  <a:tcPr/>
                </a:tc>
                <a:tc>
                  <a:txBody>
                    <a:bodyPr/>
                    <a:lstStyle/>
                    <a:p>
                      <a:r>
                        <a:rPr lang="en-US" dirty="0" smtClean="0"/>
                        <a:t>Question</a:t>
                      </a:r>
                      <a:r>
                        <a:rPr lang="en-US" baseline="0" dirty="0" smtClean="0"/>
                        <a:t> mark</a:t>
                      </a:r>
                      <a:endParaRPr lang="en-US" dirty="0"/>
                    </a:p>
                  </a:txBody>
                  <a:tcPr/>
                </a:tc>
              </a:tr>
              <a:tr h="370840">
                <a:tc>
                  <a:txBody>
                    <a:bodyPr/>
                    <a:lstStyle/>
                    <a:p>
                      <a:r>
                        <a:rPr lang="en-US" dirty="0" smtClean="0"/>
                        <a:t>NBR</a:t>
                      </a:r>
                      <a:endParaRPr lang="en-US" dirty="0"/>
                    </a:p>
                  </a:txBody>
                  <a:tcPr/>
                </a:tc>
                <a:tc>
                  <a:txBody>
                    <a:bodyPr/>
                    <a:lstStyle/>
                    <a:p>
                      <a:r>
                        <a:rPr lang="en-US" dirty="0" smtClean="0"/>
                        <a:t>Number</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 xmlns:p14="http://schemas.microsoft.com/office/powerpoint/2010/main" val="2349148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History of Important Moments in Hearing Loss</a:t>
            </a:r>
          </a:p>
        </p:txBody>
      </p:sp>
      <p:sp>
        <p:nvSpPr>
          <p:cNvPr id="3" name="Content Placeholder 2"/>
          <p:cNvSpPr>
            <a:spLocks noGrp="1"/>
          </p:cNvSpPr>
          <p:nvPr>
            <p:ph idx="1"/>
          </p:nvPr>
        </p:nvSpPr>
        <p:spPr>
          <a:xfrm>
            <a:off x="533400" y="1828800"/>
            <a:ext cx="4714486" cy="2917039"/>
          </a:xfrm>
        </p:spPr>
        <p:txBody>
          <a:bodyPr>
            <a:normAutofit fontScale="92500" lnSpcReduction="20000"/>
          </a:bodyPr>
          <a:lstStyle/>
          <a:p>
            <a:r>
              <a:rPr lang="en-US" dirty="0" smtClean="0"/>
              <a:t>1980’s</a:t>
            </a:r>
          </a:p>
          <a:p>
            <a:pPr lvl="1"/>
            <a:r>
              <a:rPr lang="en-US" dirty="0" smtClean="0"/>
              <a:t>Personal assisted listening devices become more common.</a:t>
            </a:r>
          </a:p>
          <a:p>
            <a:pPr lvl="1"/>
            <a:r>
              <a:rPr lang="en-US" dirty="0" smtClean="0"/>
              <a:t>In the canal hearing aids first appear.</a:t>
            </a:r>
          </a:p>
          <a:p>
            <a:pPr lvl="1"/>
            <a:r>
              <a:rPr lang="en-US" dirty="0" smtClean="0"/>
              <a:t>Closed captioning becomes common.</a:t>
            </a:r>
          </a:p>
          <a:p>
            <a:pPr lvl="1"/>
            <a:r>
              <a:rPr lang="en-US" dirty="0" smtClean="0"/>
              <a:t>Cochlear implants are developed.</a:t>
            </a:r>
          </a:p>
          <a:p>
            <a:pPr lvl="1"/>
            <a:r>
              <a:rPr lang="en-US" dirty="0" smtClean="0"/>
              <a:t>Auditory brain stem implants begin trials.</a:t>
            </a:r>
          </a:p>
          <a:p>
            <a:pPr lvl="1"/>
            <a:r>
              <a:rPr lang="en-US" dirty="0" smtClean="0"/>
              <a:t>Micro-surgery is able to correct some hearing loss.</a:t>
            </a:r>
          </a:p>
          <a:p>
            <a:pPr lvl="1"/>
            <a:endParaRPr lang="en-US" dirty="0" smtClean="0"/>
          </a:p>
          <a:p>
            <a:pPr lvl="1"/>
            <a:endParaRPr lang="en-US" dirty="0"/>
          </a:p>
        </p:txBody>
      </p:sp>
      <p:pic>
        <p:nvPicPr>
          <p:cNvPr id="5" name="Picture 8" descr="COMTEK Large-Area FM Assistive Listening Systems">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29000" y="5115950"/>
            <a:ext cx="2309579" cy="1451735"/>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Assistive Listening System Available Sign">
            <a:hlinkClick r:id="rId4" tooltip="Assistive Listening System Available Sign"/>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371600" y="4798830"/>
            <a:ext cx="1905000" cy="1276350"/>
          </a:xfrm>
          <a:prstGeom prst="rect">
            <a:avLst/>
          </a:prstGeom>
          <a:noFill/>
          <a:extLst>
            <a:ext uri="{909E8E84-426E-40DD-AFC4-6F175D3DCCD1}">
              <a14:hiddenFill xmlns="" xmlns:a14="http://schemas.microsoft.com/office/drawing/2010/main">
                <a:solidFill>
                  <a:srgbClr val="FFFFFF"/>
                </a:solidFill>
              </a14:hiddenFill>
            </a:ext>
          </a:extLst>
        </p:spPr>
      </p:pic>
      <p:pic>
        <p:nvPicPr>
          <p:cNvPr id="16390" name="Picture 6" descr="http://kidshealth.org/parent/general/eyes/images_94067/P_cochlear-noConsole.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229129" y="2133600"/>
            <a:ext cx="3553639" cy="26652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45204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History of Important Moments in Hearing Loss</a:t>
            </a:r>
            <a:endParaRPr lang="en-US" dirty="0"/>
          </a:p>
        </p:txBody>
      </p:sp>
      <p:sp>
        <p:nvSpPr>
          <p:cNvPr id="3" name="Content Placeholder 2"/>
          <p:cNvSpPr>
            <a:spLocks noGrp="1"/>
          </p:cNvSpPr>
          <p:nvPr>
            <p:ph idx="1"/>
          </p:nvPr>
        </p:nvSpPr>
        <p:spPr>
          <a:xfrm>
            <a:off x="1009443" y="1807361"/>
            <a:ext cx="5315157" cy="4051437"/>
          </a:xfrm>
        </p:spPr>
        <p:txBody>
          <a:bodyPr>
            <a:normAutofit fontScale="92500" lnSpcReduction="20000"/>
          </a:bodyPr>
          <a:lstStyle/>
          <a:p>
            <a:r>
              <a:rPr lang="en-US" dirty="0" smtClean="0"/>
              <a:t>1980’s – 1990’s</a:t>
            </a:r>
          </a:p>
          <a:p>
            <a:pPr lvl="1"/>
            <a:r>
              <a:rPr lang="en-US" dirty="0" smtClean="0"/>
              <a:t>1985 NFPA 72G (Notification Appliances)</a:t>
            </a:r>
          </a:p>
          <a:p>
            <a:pPr lvl="2"/>
            <a:r>
              <a:rPr lang="en-US" dirty="0" smtClean="0"/>
              <a:t>Based on xenon strobes</a:t>
            </a:r>
          </a:p>
          <a:p>
            <a:pPr lvl="2"/>
            <a:r>
              <a:rPr lang="en-US" dirty="0" smtClean="0"/>
              <a:t>Required direct viewing for 95% of floor area</a:t>
            </a:r>
          </a:p>
          <a:p>
            <a:pPr lvl="2"/>
            <a:r>
              <a:rPr lang="en-US" dirty="0" smtClean="0"/>
              <a:t>Increased required illumination by 10%</a:t>
            </a:r>
          </a:p>
          <a:p>
            <a:pPr lvl="1"/>
            <a:r>
              <a:rPr lang="en-US" dirty="0" smtClean="0"/>
              <a:t>1989 NFPA 72G</a:t>
            </a:r>
          </a:p>
          <a:p>
            <a:pPr lvl="2"/>
            <a:r>
              <a:rPr lang="en-US" dirty="0" smtClean="0"/>
              <a:t>One strobe required for each 100 </a:t>
            </a:r>
            <a:r>
              <a:rPr lang="en-US" dirty="0" err="1" smtClean="0"/>
              <a:t>ft</a:t>
            </a:r>
            <a:r>
              <a:rPr lang="en-US" dirty="0" smtClean="0"/>
              <a:t> of corridor</a:t>
            </a:r>
          </a:p>
          <a:p>
            <a:pPr lvl="2"/>
            <a:r>
              <a:rPr lang="en-US" dirty="0" smtClean="0"/>
              <a:t>Intensity requirements based on ambient light levels</a:t>
            </a:r>
          </a:p>
          <a:p>
            <a:pPr lvl="1"/>
            <a:r>
              <a:rPr lang="en-US" dirty="0" smtClean="0"/>
              <a:t>1993 NFPA 72</a:t>
            </a:r>
          </a:p>
          <a:p>
            <a:pPr lvl="2"/>
            <a:r>
              <a:rPr lang="en-US" dirty="0" smtClean="0"/>
              <a:t>Dropped consideration of ambient light levels</a:t>
            </a:r>
          </a:p>
          <a:p>
            <a:pPr lvl="2"/>
            <a:r>
              <a:rPr lang="en-US" dirty="0" smtClean="0"/>
              <a:t>All visual alarms required to be a minimum 75 candela intensity</a:t>
            </a:r>
          </a:p>
          <a:p>
            <a:pPr marL="0" indent="0">
              <a:buNone/>
            </a:pPr>
            <a:r>
              <a:rPr lang="en-US" dirty="0"/>
              <a:t>	</a:t>
            </a:r>
            <a:endParaRPr lang="en-US" dirty="0" smtClean="0"/>
          </a:p>
          <a:p>
            <a:endParaRPr lang="en-US" dirty="0" smtClean="0"/>
          </a:p>
          <a:p>
            <a:pPr lvl="2"/>
            <a:endParaRPr lang="en-US" dirty="0" smtClean="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00800" y="2362200"/>
            <a:ext cx="2466975" cy="1847850"/>
          </a:xfrm>
          <a:prstGeom prst="rect">
            <a:avLst/>
          </a:prstGeom>
        </p:spPr>
      </p:pic>
    </p:spTree>
    <p:extLst>
      <p:ext uri="{BB962C8B-B14F-4D97-AF65-F5344CB8AC3E}">
        <p14:creationId xmlns="" xmlns:p14="http://schemas.microsoft.com/office/powerpoint/2010/main" val="2862309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History of Important Moments in Hearing Loss</a:t>
            </a:r>
          </a:p>
        </p:txBody>
      </p:sp>
      <p:sp>
        <p:nvSpPr>
          <p:cNvPr id="3" name="Content Placeholder 2"/>
          <p:cNvSpPr>
            <a:spLocks noGrp="1"/>
          </p:cNvSpPr>
          <p:nvPr>
            <p:ph idx="1"/>
          </p:nvPr>
        </p:nvSpPr>
        <p:spPr>
          <a:xfrm>
            <a:off x="1009443" y="1807361"/>
            <a:ext cx="7125112" cy="3069439"/>
          </a:xfrm>
        </p:spPr>
        <p:txBody>
          <a:bodyPr>
            <a:normAutofit fontScale="92500" lnSpcReduction="20000"/>
          </a:bodyPr>
          <a:lstStyle/>
          <a:p>
            <a:r>
              <a:rPr lang="en-US" dirty="0" smtClean="0"/>
              <a:t>1990’s</a:t>
            </a:r>
          </a:p>
          <a:p>
            <a:pPr lvl="1"/>
            <a:r>
              <a:rPr lang="en-US" dirty="0" smtClean="0"/>
              <a:t>Americans with Disabilities Act.</a:t>
            </a:r>
          </a:p>
          <a:p>
            <a:pPr lvl="1"/>
            <a:r>
              <a:rPr lang="en-US" dirty="0" smtClean="0"/>
              <a:t>ASL is 4</a:t>
            </a:r>
            <a:r>
              <a:rPr lang="en-US" baseline="30000" dirty="0" smtClean="0"/>
              <a:t>th</a:t>
            </a:r>
            <a:r>
              <a:rPr lang="en-US" dirty="0" smtClean="0"/>
              <a:t> most spoken language in the United States.</a:t>
            </a:r>
          </a:p>
          <a:p>
            <a:pPr lvl="1"/>
            <a:r>
              <a:rPr lang="en-US" dirty="0" smtClean="0"/>
              <a:t>Digital hearing aids &amp; hearing aid implants.</a:t>
            </a:r>
          </a:p>
          <a:p>
            <a:pPr lvl="1"/>
            <a:r>
              <a:rPr lang="en-US" dirty="0" smtClean="0"/>
              <a:t>Relay programs.</a:t>
            </a:r>
          </a:p>
          <a:p>
            <a:pPr lvl="1"/>
            <a:r>
              <a:rPr lang="en-US" dirty="0" smtClean="0"/>
              <a:t>Computer speech recognition.</a:t>
            </a:r>
          </a:p>
          <a:p>
            <a:pPr lvl="1"/>
            <a:r>
              <a:rPr lang="en-US" dirty="0" smtClean="0"/>
              <a:t>Text pagers.</a:t>
            </a:r>
          </a:p>
          <a:p>
            <a:pPr lvl="1"/>
            <a:r>
              <a:rPr lang="en-US" dirty="0" smtClean="0"/>
              <a:t>E-mail &amp; Internet (HUGE!!!)</a:t>
            </a:r>
          </a:p>
          <a:p>
            <a:pPr lvl="1"/>
            <a:r>
              <a:rPr lang="en-US" dirty="0" smtClean="0"/>
              <a:t>Assistive devices and residential visual/tactile smoke alarms developed.</a:t>
            </a:r>
          </a:p>
          <a:p>
            <a:pPr marL="457200" lvl="1" indent="0">
              <a:buNone/>
            </a:pPr>
            <a:endParaRPr lang="en-US" dirty="0" smtClean="0"/>
          </a:p>
          <a:p>
            <a:pPr lvl="1"/>
            <a:endParaRPr lang="en-US" dirty="0"/>
          </a:p>
        </p:txBody>
      </p:sp>
      <p:pic>
        <p:nvPicPr>
          <p:cNvPr id="18434" name="Picture 2" descr="http://hiddenhearingireland.files.wordpress.com/2011/04/female-open-fit-hearing-aid.jpg?w=640">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4400" y="4572000"/>
            <a:ext cx="2019300" cy="2019300"/>
          </a:xfrm>
          <a:prstGeom prst="rect">
            <a:avLst/>
          </a:prstGeom>
          <a:noFill/>
          <a:extLst>
            <a:ext uri="{909E8E84-426E-40DD-AFC4-6F175D3DCCD1}">
              <a14:hiddenFill xmlns="" xmlns:a14="http://schemas.microsoft.com/office/drawing/2010/main">
                <a:solidFill>
                  <a:srgbClr val="FFFFFF"/>
                </a:solidFill>
              </a14:hiddenFill>
            </a:ext>
          </a:extLst>
        </p:spPr>
      </p:pic>
      <p:pic>
        <p:nvPicPr>
          <p:cNvPr id="18436" name="Picture 4" descr="image of a TTY"/>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00400" y="4713422"/>
            <a:ext cx="2385970" cy="1736456"/>
          </a:xfrm>
          <a:prstGeom prst="rect">
            <a:avLst/>
          </a:prstGeom>
          <a:noFill/>
          <a:extLst>
            <a:ext uri="{909E8E84-426E-40DD-AFC4-6F175D3DCCD1}">
              <a14:hiddenFill xmlns="" xmlns:a14="http://schemas.microsoft.com/office/drawing/2010/main">
                <a:solidFill>
                  <a:srgbClr val="FFFFFF"/>
                </a:solidFill>
              </a14:hiddenFill>
            </a:ext>
          </a:extLst>
        </p:spPr>
      </p:pic>
      <p:pic>
        <p:nvPicPr>
          <p:cNvPr id="18438" name="Picture 6" descr="image of a page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943600" y="4757737"/>
            <a:ext cx="2343150" cy="16478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46120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Whoa, wait!!</a:t>
            </a:r>
            <a:endParaRPr lang="en-US" dirty="0"/>
          </a:p>
        </p:txBody>
      </p:sp>
      <p:sp>
        <p:nvSpPr>
          <p:cNvPr id="3" name="Content Placeholder 2"/>
          <p:cNvSpPr>
            <a:spLocks noGrp="1"/>
          </p:cNvSpPr>
          <p:nvPr>
            <p:ph idx="1"/>
          </p:nvPr>
        </p:nvSpPr>
        <p:spPr>
          <a:xfrm>
            <a:off x="1009443" y="1807361"/>
            <a:ext cx="7125112" cy="2536039"/>
          </a:xfrm>
        </p:spPr>
        <p:txBody>
          <a:bodyPr>
            <a:normAutofit/>
          </a:bodyPr>
          <a:lstStyle/>
          <a:p>
            <a:r>
              <a:rPr lang="en-US" dirty="0" smtClean="0"/>
              <a:t>Residential </a:t>
            </a:r>
            <a:r>
              <a:rPr lang="en-US" dirty="0"/>
              <a:t>s</a:t>
            </a:r>
            <a:r>
              <a:rPr lang="en-US" dirty="0" smtClean="0"/>
              <a:t>moke alarms for the deaf and hard of hearing were developed in the 1990’s!</a:t>
            </a:r>
          </a:p>
          <a:p>
            <a:r>
              <a:rPr lang="en-US" dirty="0" smtClean="0"/>
              <a:t>Residential smoke alarms for the hearing population were developed in the 1970’s!</a:t>
            </a:r>
          </a:p>
          <a:p>
            <a:endParaRPr lang="en-US" dirty="0" smtClean="0"/>
          </a:p>
          <a:p>
            <a:pPr marL="0" indent="0" algn="ctr">
              <a:buNone/>
            </a:pPr>
            <a:r>
              <a:rPr lang="en-US" dirty="0" smtClean="0"/>
              <a:t>Yes, technology for the deaf and hard of hearing is running about 20 YEARS behind the mainstream!</a:t>
            </a:r>
            <a:endParaRPr lang="en-US" dirty="0"/>
          </a:p>
        </p:txBody>
      </p:sp>
      <p:pic>
        <p:nvPicPr>
          <p:cNvPr id="19462" name="Picture 6" descr="http://mocoloco.com/fresh2/assets_c/2011/03/braun_digital_watches-thumb-525xauto-2521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0600" y="4419599"/>
            <a:ext cx="3045468" cy="2291353"/>
          </a:xfrm>
          <a:prstGeom prst="rect">
            <a:avLst/>
          </a:prstGeom>
          <a:noFill/>
          <a:extLst>
            <a:ext uri="{909E8E84-426E-40DD-AFC4-6F175D3DCCD1}">
              <a14:hiddenFill xmlns="" xmlns:a14="http://schemas.microsoft.com/office/drawing/2010/main">
                <a:solidFill>
                  <a:srgbClr val="FFFFFF"/>
                </a:solidFill>
              </a14:hiddenFill>
            </a:ext>
          </a:extLst>
        </p:spPr>
      </p:pic>
      <p:pic>
        <p:nvPicPr>
          <p:cNvPr id="19464" name="Picture 8" descr="Ancient sundial on the castle walls in Cornwall, England.">
            <a:hlinkClick r:id="rId3" tooltip="The shadow of the sun reveals the time on an ancient sundial on the castle walls of Saint Michael's Mount, Cornwall, England. "/>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0" y="4413737"/>
            <a:ext cx="3299322" cy="21907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92544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Presented by:</a:t>
            </a:r>
            <a:endParaRPr lang="en-US" dirty="0"/>
          </a:p>
        </p:txBody>
      </p:sp>
      <p:sp>
        <p:nvSpPr>
          <p:cNvPr id="3" name="Content Placeholder 2"/>
          <p:cNvSpPr>
            <a:spLocks noGrp="1"/>
          </p:cNvSpPr>
          <p:nvPr>
            <p:ph idx="1"/>
          </p:nvPr>
        </p:nvSpPr>
        <p:spPr>
          <a:xfrm>
            <a:off x="1009443" y="1143001"/>
            <a:ext cx="7125112" cy="2971800"/>
          </a:xfrm>
        </p:spPr>
        <p:txBody>
          <a:bodyPr>
            <a:normAutofit/>
          </a:bodyPr>
          <a:lstStyle/>
          <a:p>
            <a:pPr marL="0" indent="0" algn="ctr">
              <a:buNone/>
            </a:pPr>
            <a:r>
              <a:rPr lang="en-US" dirty="0" smtClean="0"/>
              <a:t>Cindy Kettering</a:t>
            </a:r>
          </a:p>
          <a:p>
            <a:pPr marL="0" indent="0" algn="ctr">
              <a:buNone/>
            </a:pPr>
            <a:r>
              <a:rPr lang="en-US" dirty="0" smtClean="0"/>
              <a:t>Deputy Fire Marshal</a:t>
            </a:r>
          </a:p>
          <a:p>
            <a:pPr marL="0" indent="0" algn="ctr">
              <a:buNone/>
            </a:pPr>
            <a:r>
              <a:rPr lang="en-US" dirty="0" smtClean="0"/>
              <a:t>Bend Fire Department</a:t>
            </a:r>
          </a:p>
          <a:p>
            <a:pPr marL="0" indent="0" algn="ctr">
              <a:buNone/>
            </a:pPr>
            <a:r>
              <a:rPr lang="en-US" dirty="0" smtClean="0"/>
              <a:t>Bend, Oregon</a:t>
            </a:r>
            <a:endParaRPr lang="en-US" dirty="0"/>
          </a:p>
        </p:txBody>
      </p:sp>
      <p:pic>
        <p:nvPicPr>
          <p:cNvPr id="4" name="Picture 2" descr="https://fbcdn-sphotos-d-a.akamaihd.net/hphotos-ak-ash3/t1/1952_1048751108812_5877_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90800" y="3473285"/>
            <a:ext cx="3924301" cy="29432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82987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about ADA?</a:t>
            </a:r>
            <a:endParaRPr lang="en-US" dirty="0"/>
          </a:p>
        </p:txBody>
      </p:sp>
      <p:sp>
        <p:nvSpPr>
          <p:cNvPr id="3" name="Content Placeholder 2"/>
          <p:cNvSpPr>
            <a:spLocks noGrp="1"/>
          </p:cNvSpPr>
          <p:nvPr>
            <p:ph idx="1"/>
          </p:nvPr>
        </p:nvSpPr>
        <p:spPr>
          <a:xfrm>
            <a:off x="1009443" y="1807361"/>
            <a:ext cx="7125112" cy="2383639"/>
          </a:xfrm>
        </p:spPr>
        <p:txBody>
          <a:bodyPr/>
          <a:lstStyle/>
          <a:p>
            <a:pPr marL="0" indent="0" algn="ctr">
              <a:buNone/>
            </a:pPr>
            <a:r>
              <a:rPr lang="en-US" dirty="0" smtClean="0"/>
              <a:t>Only applies in public buildings and some very limited residential situations.</a:t>
            </a:r>
            <a:endParaRPr lang="en-US" dirty="0"/>
          </a:p>
        </p:txBody>
      </p:sp>
      <p:pic>
        <p:nvPicPr>
          <p:cNvPr id="28674" name="Picture 2" descr="cover DOJ 2010 ADA Standard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200" y="4090912"/>
            <a:ext cx="1618013" cy="2076451"/>
          </a:xfrm>
          <a:prstGeom prst="rect">
            <a:avLst/>
          </a:prstGeom>
          <a:noFill/>
          <a:extLst>
            <a:ext uri="{909E8E84-426E-40DD-AFC4-6F175D3DCCD1}">
              <a14:hiddenFill xmlns="" xmlns:a14="http://schemas.microsoft.com/office/drawing/2010/main">
                <a:solidFill>
                  <a:srgbClr val="FFFFFF"/>
                </a:solidFill>
              </a14:hiddenFill>
            </a:ext>
          </a:extLst>
        </p:spPr>
      </p:pic>
      <p:pic>
        <p:nvPicPr>
          <p:cNvPr id="28676" name="Picture 4" descr="https://encrypted-tbn1.gstatic.com/images?q=tbn:ANd9GcTiXuii5ld0YgmtGbSJij24AuY8ycCg6VldZ97GuAOPxC1GuNNZRmnnsm0">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43902" y="4405903"/>
            <a:ext cx="1594823" cy="1446467"/>
          </a:xfrm>
          <a:prstGeom prst="rect">
            <a:avLst/>
          </a:prstGeom>
          <a:noFill/>
          <a:extLst>
            <a:ext uri="{909E8E84-426E-40DD-AFC4-6F175D3DCCD1}">
              <a14:hiddenFill xmlns="" xmlns:a14="http://schemas.microsoft.com/office/drawing/2010/main">
                <a:solidFill>
                  <a:srgbClr val="FFFFFF"/>
                </a:solidFill>
              </a14:hiddenFill>
            </a:ext>
          </a:extLst>
        </p:spPr>
      </p:pic>
      <p:pic>
        <p:nvPicPr>
          <p:cNvPr id="28678" name="Picture 6" descr="Custom ADA Sign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86400" y="4045955"/>
            <a:ext cx="2743200" cy="21214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72271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Fair Housing Act</a:t>
            </a:r>
            <a:endParaRPr lang="en-US" dirty="0"/>
          </a:p>
        </p:txBody>
      </p:sp>
      <p:sp>
        <p:nvSpPr>
          <p:cNvPr id="3" name="Content Placeholder 2"/>
          <p:cNvSpPr>
            <a:spLocks noGrp="1"/>
          </p:cNvSpPr>
          <p:nvPr>
            <p:ph idx="1"/>
          </p:nvPr>
        </p:nvSpPr>
        <p:spPr/>
        <p:txBody>
          <a:bodyPr/>
          <a:lstStyle/>
          <a:p>
            <a:pPr marL="0" indent="0">
              <a:buNone/>
            </a:pPr>
            <a:r>
              <a:rPr lang="en-US" dirty="0"/>
              <a:t>It shall be unlawful for any person to refuse to permit, </a:t>
            </a:r>
            <a:r>
              <a:rPr lang="en-US" u="sng" dirty="0"/>
              <a:t>at the expense of a handicapped person</a:t>
            </a:r>
            <a:r>
              <a:rPr lang="en-US" dirty="0"/>
              <a:t>, reasonable modifications of existing premises, occupied or to be occupied by a handicapped person, if the proposed modifications may be necessary to afford the handicapped person full enjoyment of the premises of a dwelling.  In the case of a rental, the landlord may, where it is reasonable to do so, condition permission for a modification on the renter agreeing to restore the interior of the premises to the condition that existed before the modification, reasonable wear and tear excepted.</a:t>
            </a:r>
          </a:p>
          <a:p>
            <a:pPr marL="0" indent="0">
              <a:buNone/>
            </a:pPr>
            <a:r>
              <a:rPr lang="en-US" dirty="0"/>
              <a:t>24 C.F.R. § 100.203</a:t>
            </a:r>
          </a:p>
          <a:p>
            <a:pPr marL="0" indent="0">
              <a:buNone/>
            </a:pPr>
            <a:endParaRPr lang="en-US" dirty="0"/>
          </a:p>
        </p:txBody>
      </p:sp>
    </p:spTree>
    <p:extLst>
      <p:ext uri="{BB962C8B-B14F-4D97-AF65-F5344CB8AC3E}">
        <p14:creationId xmlns="" xmlns:p14="http://schemas.microsoft.com/office/powerpoint/2010/main" val="2765389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Public Housing</a:t>
            </a:r>
            <a:endParaRPr lang="en-US" dirty="0"/>
          </a:p>
        </p:txBody>
      </p:sp>
      <p:sp>
        <p:nvSpPr>
          <p:cNvPr id="3" name="Content Placeholder 2"/>
          <p:cNvSpPr>
            <a:spLocks noGrp="1"/>
          </p:cNvSpPr>
          <p:nvPr>
            <p:ph idx="1"/>
          </p:nvPr>
        </p:nvSpPr>
        <p:spPr/>
        <p:txBody>
          <a:bodyPr/>
          <a:lstStyle/>
          <a:p>
            <a:pPr marL="0" indent="0">
              <a:buNone/>
            </a:pPr>
            <a:r>
              <a:rPr lang="en-US" dirty="0"/>
              <a:t>Public housing projects have even greater obligations to tenants with disabilities.  Landlords in housing projects that receive any funding from the Section 8 housing program or other programs of the U.S. Department of Housing and Urban Development (HUD) must pay for the installation of flashing doorbells and visual notification systems and other modifications.  Qualified interpreters must be provided when necessary for effective communication.  </a:t>
            </a:r>
            <a:endParaRPr lang="en-US" dirty="0" smtClean="0"/>
          </a:p>
          <a:p>
            <a:pPr marL="0" indent="0">
              <a:buNone/>
            </a:pPr>
            <a:r>
              <a:rPr lang="en-US" dirty="0" smtClean="0"/>
              <a:t>24 </a:t>
            </a:r>
            <a:r>
              <a:rPr lang="en-US" dirty="0"/>
              <a:t>C.F.R. § 8.6.</a:t>
            </a:r>
          </a:p>
          <a:p>
            <a:pPr marL="0" indent="0">
              <a:buNone/>
            </a:pPr>
            <a:endParaRPr lang="en-US" dirty="0"/>
          </a:p>
        </p:txBody>
      </p:sp>
    </p:spTree>
    <p:extLst>
      <p:ext uri="{BB962C8B-B14F-4D97-AF65-F5344CB8AC3E}">
        <p14:creationId xmlns="" xmlns:p14="http://schemas.microsoft.com/office/powerpoint/2010/main" val="2529286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 what is the problem?</a:t>
            </a:r>
            <a:endParaRPr lang="en-US" dirty="0"/>
          </a:p>
        </p:txBody>
      </p:sp>
      <p:sp>
        <p:nvSpPr>
          <p:cNvPr id="3" name="Content Placeholder 2"/>
          <p:cNvSpPr>
            <a:spLocks noGrp="1"/>
          </p:cNvSpPr>
          <p:nvPr>
            <p:ph idx="1"/>
          </p:nvPr>
        </p:nvSpPr>
        <p:spPr>
          <a:xfrm>
            <a:off x="1009443" y="1807361"/>
            <a:ext cx="7125112" cy="3221839"/>
          </a:xfrm>
        </p:spPr>
        <p:txBody>
          <a:bodyPr/>
          <a:lstStyle/>
          <a:p>
            <a:r>
              <a:rPr lang="en-US" dirty="0" smtClean="0"/>
              <a:t>Lack of statistics.</a:t>
            </a:r>
          </a:p>
          <a:p>
            <a:pPr lvl="1"/>
            <a:r>
              <a:rPr lang="en-US" dirty="0"/>
              <a:t>The US Census has not tracked those who are deaf or hard of hearing since 1930.</a:t>
            </a:r>
          </a:p>
          <a:p>
            <a:pPr lvl="1"/>
            <a:r>
              <a:rPr lang="en-US" dirty="0"/>
              <a:t>The last census of the U.S. deaf population was privately conducted in 1971 and was sponsored by the National Association of the Deaf</a:t>
            </a:r>
            <a:r>
              <a:rPr lang="en-US" dirty="0" smtClean="0"/>
              <a:t>.</a:t>
            </a:r>
          </a:p>
          <a:p>
            <a:pPr lvl="1"/>
            <a:r>
              <a:rPr lang="en-US" dirty="0" smtClean="0"/>
              <a:t>Current statistics are ESTIMATES from a variety of sources.</a:t>
            </a:r>
            <a:endParaRPr lang="en-US" dirty="0"/>
          </a:p>
          <a:p>
            <a:pPr lvl="1"/>
            <a:endParaRPr lang="en-US" dirty="0"/>
          </a:p>
        </p:txBody>
      </p:sp>
      <p:pic>
        <p:nvPicPr>
          <p:cNvPr id="20482" name="Picture 2" descr="VoC Statistic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24200" y="4724400"/>
            <a:ext cx="2857500" cy="16383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20758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 what is the problem?</a:t>
            </a:r>
            <a:endParaRPr lang="en-US" dirty="0"/>
          </a:p>
        </p:txBody>
      </p:sp>
      <p:sp>
        <p:nvSpPr>
          <p:cNvPr id="5" name="Content Placeholder 4"/>
          <p:cNvSpPr>
            <a:spLocks noGrp="1"/>
          </p:cNvSpPr>
          <p:nvPr>
            <p:ph idx="1"/>
          </p:nvPr>
        </p:nvSpPr>
        <p:spPr/>
        <p:txBody>
          <a:bodyPr>
            <a:normAutofit/>
          </a:bodyPr>
          <a:lstStyle/>
          <a:p>
            <a:r>
              <a:rPr lang="en-US" dirty="0" smtClean="0"/>
              <a:t>Gallaudet Research Institute estimates 13% of the US population (over 38 million people) have some form of hearing loss.</a:t>
            </a:r>
          </a:p>
          <a:p>
            <a:r>
              <a:rPr lang="en-US" dirty="0" smtClean="0"/>
              <a:t>The Hearing Loss Association of America places their estimate at 20%, or 48 million Americans.  </a:t>
            </a:r>
          </a:p>
          <a:p>
            <a:r>
              <a:rPr lang="en-US" dirty="0" smtClean="0"/>
              <a:t>The 2012 American Community Survey (part of the US Census Bureau) estimates 10.5 million Americans have a “hearing difficulty”.  Another 14 million are said to have a “cognitive difficulty”.  </a:t>
            </a:r>
          </a:p>
          <a:p>
            <a:r>
              <a:rPr lang="en-US" dirty="0" smtClean="0"/>
              <a:t>The “Fire Safe &amp; Sound” fact sheet from USFA listed 11 million Americans in 2006 – another edition listed 28 million.</a:t>
            </a:r>
          </a:p>
        </p:txBody>
      </p:sp>
    </p:spTree>
    <p:extLst>
      <p:ext uri="{BB962C8B-B14F-4D97-AF65-F5344CB8AC3E}">
        <p14:creationId xmlns="" xmlns:p14="http://schemas.microsoft.com/office/powerpoint/2010/main" val="698531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 what is the problem?</a:t>
            </a:r>
            <a:endParaRPr lang="en-US" dirty="0"/>
          </a:p>
        </p:txBody>
      </p:sp>
      <p:sp>
        <p:nvSpPr>
          <p:cNvPr id="3" name="Content Placeholder 2"/>
          <p:cNvSpPr>
            <a:spLocks noGrp="1"/>
          </p:cNvSpPr>
          <p:nvPr>
            <p:ph idx="1"/>
          </p:nvPr>
        </p:nvSpPr>
        <p:spPr>
          <a:xfrm>
            <a:off x="1009443" y="1807361"/>
            <a:ext cx="7125112" cy="2840839"/>
          </a:xfrm>
        </p:spPr>
        <p:txBody>
          <a:bodyPr/>
          <a:lstStyle/>
          <a:p>
            <a:r>
              <a:rPr lang="en-US" dirty="0" smtClean="0"/>
              <a:t>The fire service is not tracking statistics for incidents involving those who are deaf or hard of hearing.</a:t>
            </a:r>
          </a:p>
          <a:p>
            <a:pPr lvl="1"/>
            <a:r>
              <a:rPr lang="en-US" dirty="0" smtClean="0"/>
              <a:t>“Human Factors” – Physically disabled, doesn’t specify type.</a:t>
            </a:r>
          </a:p>
          <a:p>
            <a:pPr lvl="1"/>
            <a:r>
              <a:rPr lang="en-US" dirty="0" smtClean="0"/>
              <a:t>“Detector Type” – No option to enter visual, tactile, or low frequency alarms.</a:t>
            </a:r>
            <a:endParaRPr lang="en-US" dirty="0"/>
          </a:p>
        </p:txBody>
      </p:sp>
      <p:pic>
        <p:nvPicPr>
          <p:cNvPr id="21506" name="Picture 2" descr="http://www.fireplan.net/images/sf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42726" y="4114800"/>
            <a:ext cx="3467774" cy="23050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195467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 what is the problem?</a:t>
            </a:r>
            <a:endParaRPr lang="en-US" dirty="0"/>
          </a:p>
        </p:txBody>
      </p:sp>
      <p:sp>
        <p:nvSpPr>
          <p:cNvPr id="5" name="Content Placeholder 4"/>
          <p:cNvSpPr>
            <a:spLocks noGrp="1"/>
          </p:cNvSpPr>
          <p:nvPr>
            <p:ph idx="1"/>
          </p:nvPr>
        </p:nvSpPr>
        <p:spPr>
          <a:xfrm>
            <a:off x="1009443" y="1807361"/>
            <a:ext cx="4095957" cy="4136239"/>
          </a:xfrm>
        </p:spPr>
        <p:txBody>
          <a:bodyPr>
            <a:normAutofit/>
          </a:bodyPr>
          <a:lstStyle/>
          <a:p>
            <a:r>
              <a:rPr lang="en-US" dirty="0" smtClean="0"/>
              <a:t>Less time than ever to wake up and get out of a burning home!</a:t>
            </a:r>
          </a:p>
          <a:p>
            <a:pPr lvl="1"/>
            <a:r>
              <a:rPr lang="en-US" dirty="0" smtClean="0"/>
              <a:t>1975 – 17 minutes, average home size 1,660 sq. ft.</a:t>
            </a:r>
          </a:p>
          <a:p>
            <a:pPr lvl="1"/>
            <a:r>
              <a:rPr lang="en-US" dirty="0" smtClean="0"/>
              <a:t>2007 – 3 minutes, average home size 2,392 sq. ft.</a:t>
            </a:r>
          </a:p>
          <a:p>
            <a:r>
              <a:rPr lang="en-US" dirty="0" smtClean="0"/>
              <a:t>Decreased hearing may limit a person’s ability to take quick action and escape without special alarms!</a:t>
            </a:r>
            <a:endParaRPr lang="en-US" dirty="0"/>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277054" y="2590800"/>
            <a:ext cx="3361765" cy="1905000"/>
          </a:xfrm>
          <a:prstGeom prst="rect">
            <a:avLst/>
          </a:prstGeom>
        </p:spPr>
      </p:pic>
    </p:spTree>
    <p:extLst>
      <p:ext uri="{BB962C8B-B14F-4D97-AF65-F5344CB8AC3E}">
        <p14:creationId xmlns="" xmlns:p14="http://schemas.microsoft.com/office/powerpoint/2010/main" val="1880000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 what is the problem?</a:t>
            </a:r>
            <a:endParaRPr lang="en-US" dirty="0"/>
          </a:p>
        </p:txBody>
      </p:sp>
      <p:sp>
        <p:nvSpPr>
          <p:cNvPr id="3" name="Content Placeholder 2"/>
          <p:cNvSpPr>
            <a:spLocks noGrp="1"/>
          </p:cNvSpPr>
          <p:nvPr>
            <p:ph idx="1"/>
          </p:nvPr>
        </p:nvSpPr>
        <p:spPr>
          <a:xfrm>
            <a:off x="609601" y="1807361"/>
            <a:ext cx="4648200" cy="2917039"/>
          </a:xfrm>
        </p:spPr>
        <p:txBody>
          <a:bodyPr/>
          <a:lstStyle/>
          <a:p>
            <a:pPr algn="ctr"/>
            <a:r>
              <a:rPr lang="en-US" dirty="0" smtClean="0"/>
              <a:t>Research into fire risks and notification appliances for the deaf and hard of hearing has only been going on since the early 1990’s!</a:t>
            </a:r>
            <a:endParaRPr lang="en-US" dirty="0"/>
          </a:p>
        </p:txBody>
      </p:sp>
      <p:pic>
        <p:nvPicPr>
          <p:cNvPr id="27652" name="Picture 4" descr="https://encrypted-tbn3.gstatic.com/images?q=tbn:ANd9GcTg9lLMvs8NQ6CbtrpkzLKpCK_2fUdiz8eBB5y_r8A0zOc9ZPhUgqzcbLo">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38800" y="2819400"/>
            <a:ext cx="2225308" cy="1676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30465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Research</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1990 – </a:t>
            </a:r>
            <a:r>
              <a:rPr lang="en-US" dirty="0" err="1" smtClean="0"/>
              <a:t>Nober</a:t>
            </a:r>
            <a:r>
              <a:rPr lang="en-US" dirty="0" smtClean="0"/>
              <a:t>, Well, &amp; Moss – Fire Journal – Smoke Alarms for the Hearing Impaired.</a:t>
            </a:r>
          </a:p>
          <a:p>
            <a:r>
              <a:rPr lang="en-US" dirty="0" smtClean="0"/>
              <a:t>1991 – UL – Emergency Signaling Devices for Use by the Hearing Impaired</a:t>
            </a:r>
          </a:p>
          <a:p>
            <a:r>
              <a:rPr lang="en-US" dirty="0" smtClean="0"/>
              <a:t>1998 – Fire Reform Center (AU) – Arousal From Sleep With A Smoke Detector in Children and Adults</a:t>
            </a:r>
          </a:p>
          <a:p>
            <a:r>
              <a:rPr lang="en-US" dirty="0" smtClean="0"/>
              <a:t>1999 – USFA – Fire Risks for the Deaf or Hard of Hearing</a:t>
            </a:r>
          </a:p>
          <a:p>
            <a:r>
              <a:rPr lang="en-US" dirty="0" smtClean="0"/>
              <a:t>2004 - CPSC – A Review of the Sound Effectiveness of Residential Smoke Alarms</a:t>
            </a:r>
          </a:p>
          <a:p>
            <a:r>
              <a:rPr lang="en-US" dirty="0" smtClean="0"/>
              <a:t>2005 – Gallaudet University – Waking Effectiveness of Audible, Visual, and Vibratory Emergency Alarms on People of All Hearing Abilities</a:t>
            </a:r>
          </a:p>
          <a:p>
            <a:r>
              <a:rPr lang="en-US" dirty="0" smtClean="0"/>
              <a:t>2005 – NIH – Smoke Detector Alert for the Deaf</a:t>
            </a:r>
          </a:p>
          <a:p>
            <a:r>
              <a:rPr lang="en-US" dirty="0" smtClean="0"/>
              <a:t>2007 – NFPA/Victoria University (AU) – Optimizing Fire Alarm Notification for High Risk Groups</a:t>
            </a:r>
            <a:endParaRPr lang="en-US" dirty="0"/>
          </a:p>
        </p:txBody>
      </p:sp>
    </p:spTree>
    <p:extLst>
      <p:ext uri="{BB962C8B-B14F-4D97-AF65-F5344CB8AC3E}">
        <p14:creationId xmlns="" xmlns:p14="http://schemas.microsoft.com/office/powerpoint/2010/main" val="3413041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of Research Results</a:t>
            </a:r>
            <a:endParaRPr lang="en-US" dirty="0"/>
          </a:p>
        </p:txBody>
      </p:sp>
      <p:sp>
        <p:nvSpPr>
          <p:cNvPr id="3" name="Content Placeholder 2"/>
          <p:cNvSpPr>
            <a:spLocks noGrp="1"/>
          </p:cNvSpPr>
          <p:nvPr>
            <p:ph idx="1"/>
          </p:nvPr>
        </p:nvSpPr>
        <p:spPr/>
        <p:txBody>
          <a:bodyPr>
            <a:normAutofit/>
          </a:bodyPr>
          <a:lstStyle/>
          <a:p>
            <a:r>
              <a:rPr lang="en-US" dirty="0" smtClean="0"/>
              <a:t>1991 – </a:t>
            </a:r>
          </a:p>
          <a:p>
            <a:pPr lvl="1"/>
            <a:r>
              <a:rPr lang="en-US" dirty="0" smtClean="0"/>
              <a:t>The UL study first used 110 hearing able UL employees who were given headphones to simulate deafness.  92% could perceive the strobe light with their eyes closed.  </a:t>
            </a:r>
          </a:p>
          <a:p>
            <a:pPr lvl="1"/>
            <a:r>
              <a:rPr lang="en-US" dirty="0" smtClean="0"/>
              <a:t>The next part of the study used 101 deaf persons between the ages of 10 and 65.  A strobe was placed on a 7 </a:t>
            </a:r>
            <a:r>
              <a:rPr lang="en-US" dirty="0" err="1" smtClean="0"/>
              <a:t>ft</a:t>
            </a:r>
            <a:r>
              <a:rPr lang="en-US" dirty="0" smtClean="0"/>
              <a:t> tall pole at the end of the room opposite the foot of the bed.  The subject was said to be successfully awakened if they perceived the alarm within 4 minutes of activation.  According to the study, 88% of the subjects were able to perceive the 110 cd strobe. </a:t>
            </a:r>
          </a:p>
          <a:p>
            <a:pPr lvl="1"/>
            <a:endParaRPr lang="en-US" dirty="0" smtClean="0"/>
          </a:p>
          <a:p>
            <a:pPr lvl="1"/>
            <a:endParaRPr lang="en-US" dirty="0" smtClean="0"/>
          </a:p>
          <a:p>
            <a:endParaRPr lang="en-US" dirty="0"/>
          </a:p>
        </p:txBody>
      </p:sp>
    </p:spTree>
    <p:extLst>
      <p:ext uri="{BB962C8B-B14F-4D97-AF65-F5344CB8AC3E}">
        <p14:creationId xmlns="" xmlns:p14="http://schemas.microsoft.com/office/powerpoint/2010/main" val="563172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Learning Objectives</a:t>
            </a:r>
            <a:endParaRPr lang="en-US" dirty="0"/>
          </a:p>
        </p:txBody>
      </p:sp>
      <p:sp>
        <p:nvSpPr>
          <p:cNvPr id="6" name="Content Placeholder 5"/>
          <p:cNvSpPr>
            <a:spLocks noGrp="1"/>
          </p:cNvSpPr>
          <p:nvPr>
            <p:ph idx="1"/>
          </p:nvPr>
        </p:nvSpPr>
        <p:spPr/>
        <p:txBody>
          <a:bodyPr>
            <a:normAutofit fontScale="92500" lnSpcReduction="20000"/>
          </a:bodyPr>
          <a:lstStyle/>
          <a:p>
            <a:pPr marL="0" indent="0">
              <a:buNone/>
            </a:pPr>
            <a:r>
              <a:rPr lang="en-US" sz="2400" dirty="0" smtClean="0"/>
              <a:t>Participants will be able to:</a:t>
            </a:r>
          </a:p>
          <a:p>
            <a:r>
              <a:rPr lang="en-US" dirty="0" smtClean="0"/>
              <a:t>Understand the history of technology and research as it pertains to the deaf and hard of hearing population.</a:t>
            </a:r>
          </a:p>
          <a:p>
            <a:r>
              <a:rPr lang="en-US" dirty="0" smtClean="0"/>
              <a:t>Understand codes and laws pertaining to visual, tactile, and auditory notification appliances.</a:t>
            </a:r>
          </a:p>
          <a:p>
            <a:r>
              <a:rPr lang="en-US" dirty="0" smtClean="0"/>
              <a:t>Understand the educational and fire safety needs of persons who are deaf or hard of hearing.</a:t>
            </a:r>
          </a:p>
          <a:p>
            <a:r>
              <a:rPr lang="en-US" dirty="0" smtClean="0"/>
              <a:t>Identify target populations in their own community.</a:t>
            </a:r>
          </a:p>
          <a:p>
            <a:r>
              <a:rPr lang="en-US" dirty="0" smtClean="0"/>
              <a:t>Identify community partners who may be able to provide assistance.</a:t>
            </a:r>
          </a:p>
          <a:p>
            <a:r>
              <a:rPr lang="en-US" dirty="0" smtClean="0"/>
              <a:t>Take steps to create a specialized campaign in their own community.</a:t>
            </a:r>
          </a:p>
          <a:p>
            <a:r>
              <a:rPr lang="en-US" dirty="0" smtClean="0"/>
              <a:t>Raise fire and life safety awareness in the local population as a whole.</a:t>
            </a:r>
            <a:endParaRPr lang="en-US" dirty="0"/>
          </a:p>
        </p:txBody>
      </p:sp>
    </p:spTree>
    <p:extLst>
      <p:ext uri="{BB962C8B-B14F-4D97-AF65-F5344CB8AC3E}">
        <p14:creationId xmlns="" xmlns:p14="http://schemas.microsoft.com/office/powerpoint/2010/main" val="2691540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of Research Results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1998 – </a:t>
            </a:r>
          </a:p>
          <a:p>
            <a:pPr lvl="1"/>
            <a:r>
              <a:rPr lang="en-US" dirty="0" smtClean="0"/>
              <a:t>Australian study showed 100</a:t>
            </a:r>
            <a:r>
              <a:rPr lang="en-US" dirty="0"/>
              <a:t>% of normal hearing adults, but only 17% of normal hearing children woke to a standard smoke alarm signal of 3100 Hz with an intensity of 60dBA at pillow level within 32 seconds of alarm initiation. </a:t>
            </a:r>
            <a:endParaRPr lang="en-US" dirty="0" smtClean="0"/>
          </a:p>
          <a:p>
            <a:r>
              <a:rPr lang="en-US" dirty="0" smtClean="0"/>
              <a:t>2002 – 2003</a:t>
            </a:r>
          </a:p>
          <a:p>
            <a:pPr lvl="1"/>
            <a:r>
              <a:rPr lang="en-US" dirty="0" smtClean="0"/>
              <a:t>Two different engineering studies demonstrating the spectral transmission of the human eyelid.  Transmission of red light is 10 times higher than that of white light.</a:t>
            </a:r>
          </a:p>
          <a:p>
            <a:r>
              <a:rPr lang="en-US" dirty="0" smtClean="0"/>
              <a:t>2005 </a:t>
            </a:r>
            <a:r>
              <a:rPr lang="en-US" dirty="0"/>
              <a:t>– </a:t>
            </a:r>
            <a:endParaRPr lang="en-US" dirty="0" smtClean="0"/>
          </a:p>
          <a:p>
            <a:pPr lvl="1"/>
            <a:r>
              <a:rPr lang="en-US" dirty="0" smtClean="0"/>
              <a:t>NIH study showed that high intensity strobes are NOT effective at awakening the deaf and hard-of-hearing.</a:t>
            </a:r>
          </a:p>
          <a:p>
            <a:pPr lvl="2"/>
            <a:r>
              <a:rPr lang="en-US" dirty="0" smtClean="0"/>
              <a:t>Woke 32% of hearing able, 34% of hard of hearing, and 57% of deaf persons.</a:t>
            </a:r>
            <a:endParaRPr lang="en-US" dirty="0"/>
          </a:p>
          <a:p>
            <a:endParaRPr lang="en-US" dirty="0"/>
          </a:p>
        </p:txBody>
      </p:sp>
    </p:spTree>
    <p:extLst>
      <p:ext uri="{BB962C8B-B14F-4D97-AF65-F5344CB8AC3E}">
        <p14:creationId xmlns="" xmlns:p14="http://schemas.microsoft.com/office/powerpoint/2010/main" val="3472477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of Research Results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2005 </a:t>
            </a:r>
            <a:r>
              <a:rPr lang="en-US" dirty="0" smtClean="0"/>
              <a:t>– Gallaudet Study</a:t>
            </a:r>
            <a:endParaRPr lang="en-US" dirty="0"/>
          </a:p>
          <a:p>
            <a:pPr lvl="1"/>
            <a:r>
              <a:rPr lang="en-US" dirty="0"/>
              <a:t>Standard smoke alarm signal woke 92% of adults with normal hearing, 57% of hard of hearing adults (20 – 90 dB HL), and 0% of deaf adults.</a:t>
            </a:r>
          </a:p>
          <a:p>
            <a:pPr lvl="1"/>
            <a:r>
              <a:rPr lang="en-US" dirty="0"/>
              <a:t>A visual (strobe) alarm signal woke only 1/3 of the normal hearing and hard of hearing adults, and 60% of the deaf adults.</a:t>
            </a:r>
          </a:p>
          <a:p>
            <a:pPr lvl="1"/>
            <a:r>
              <a:rPr lang="en-US" dirty="0"/>
              <a:t>Low frequency (450 Hz) smoke alarm signal woke 100% of adults with normal hearing, 92% of the hard of hearing, and 11% of the deaf adults.</a:t>
            </a:r>
          </a:p>
          <a:p>
            <a:pPr lvl="1"/>
            <a:r>
              <a:rPr lang="en-US" dirty="0"/>
              <a:t>A continuous bed shaker (tactile) alarm signal woke 93% of both the normal hearing and deaf adults, and 82% of the hard of hearing.</a:t>
            </a:r>
          </a:p>
          <a:p>
            <a:pPr lvl="1"/>
            <a:r>
              <a:rPr lang="en-US" dirty="0"/>
              <a:t>An intermittent or pulsating tactile alarm signal woke 100% of all groups.</a:t>
            </a:r>
          </a:p>
          <a:p>
            <a:endParaRPr lang="en-US" dirty="0"/>
          </a:p>
        </p:txBody>
      </p:sp>
    </p:spTree>
    <p:extLst>
      <p:ext uri="{BB962C8B-B14F-4D97-AF65-F5344CB8AC3E}">
        <p14:creationId xmlns="" xmlns:p14="http://schemas.microsoft.com/office/powerpoint/2010/main" val="4256686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of Research Results</a:t>
            </a:r>
            <a:endParaRPr lang="en-US" dirty="0"/>
          </a:p>
        </p:txBody>
      </p:sp>
      <p:sp>
        <p:nvSpPr>
          <p:cNvPr id="3" name="Content Placeholder 2"/>
          <p:cNvSpPr>
            <a:spLocks noGrp="1"/>
          </p:cNvSpPr>
          <p:nvPr>
            <p:ph idx="1"/>
          </p:nvPr>
        </p:nvSpPr>
        <p:spPr>
          <a:xfrm>
            <a:off x="1009443" y="1807361"/>
            <a:ext cx="7125112" cy="3831439"/>
          </a:xfrm>
        </p:spPr>
        <p:txBody>
          <a:bodyPr>
            <a:normAutofit fontScale="92500" lnSpcReduction="20000"/>
          </a:bodyPr>
          <a:lstStyle/>
          <a:p>
            <a:r>
              <a:rPr lang="en-US" dirty="0" smtClean="0"/>
              <a:t>2007 – NFPA/Victoria University Study</a:t>
            </a:r>
          </a:p>
          <a:p>
            <a:pPr lvl="1"/>
            <a:r>
              <a:rPr lang="en-US" dirty="0" smtClean="0"/>
              <a:t>3100 Hz pure tone T-3 sound awakened 56% of participants.</a:t>
            </a:r>
          </a:p>
          <a:p>
            <a:pPr lvl="1"/>
            <a:r>
              <a:rPr lang="en-US" dirty="0" smtClean="0"/>
              <a:t>520 Hz square wave T-3 sound awakened 92% of hard of hearing participants at 75 </a:t>
            </a:r>
            <a:r>
              <a:rPr lang="en-US" dirty="0" err="1" smtClean="0"/>
              <a:t>dBA</a:t>
            </a:r>
            <a:r>
              <a:rPr lang="en-US" dirty="0" smtClean="0"/>
              <a:t>, and 100% at 95 </a:t>
            </a:r>
            <a:r>
              <a:rPr lang="en-US" dirty="0" err="1" smtClean="0"/>
              <a:t>dBA</a:t>
            </a:r>
            <a:r>
              <a:rPr lang="en-US" dirty="0" smtClean="0"/>
              <a:t>.   </a:t>
            </a:r>
          </a:p>
          <a:p>
            <a:pPr lvl="1"/>
            <a:r>
              <a:rPr lang="en-US" dirty="0" smtClean="0"/>
              <a:t>Bed shaker and pillow shaker devices alone awoke 80-83% of the hard of hearing participants.</a:t>
            </a:r>
          </a:p>
          <a:p>
            <a:pPr lvl="1"/>
            <a:r>
              <a:rPr lang="en-US" dirty="0" smtClean="0"/>
              <a:t>Researchers were not able to replicate the 1991 high success rate with strobe lights alone - awoke 27% of participants.</a:t>
            </a:r>
          </a:p>
          <a:p>
            <a:pPr lvl="1"/>
            <a:r>
              <a:rPr lang="en-US" dirty="0" smtClean="0"/>
              <a:t>“Tentative evidence” was found that people may respond differently to different types of signals, suggesting that a kit combining two or more types of signals may be more effective than a single signal.</a:t>
            </a:r>
          </a:p>
          <a:p>
            <a:pPr lvl="1"/>
            <a:r>
              <a:rPr lang="en-US" dirty="0" smtClean="0"/>
              <a:t>Questionnaire responses indicated a high level of misplaced complacency among people who are hard of hearing in terms of their need for special alerting devices.</a:t>
            </a:r>
          </a:p>
          <a:p>
            <a:pPr marL="457200" lvl="1" indent="0">
              <a:buNone/>
            </a:pPr>
            <a:endParaRPr lang="en-US" dirty="0"/>
          </a:p>
        </p:txBody>
      </p:sp>
    </p:spTree>
    <p:extLst>
      <p:ext uri="{BB962C8B-B14F-4D97-AF65-F5344CB8AC3E}">
        <p14:creationId xmlns="" xmlns:p14="http://schemas.microsoft.com/office/powerpoint/2010/main" val="2973020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28087" y="1981200"/>
            <a:ext cx="2722675" cy="2147888"/>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867400" y="422988"/>
            <a:ext cx="2857500" cy="2857500"/>
          </a:xfrm>
          <a:prstGeom prst="rect">
            <a:avLst/>
          </a:prstGeom>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570336" y="3733800"/>
            <a:ext cx="2925964" cy="2925964"/>
          </a:xfrm>
          <a:prstGeom prst="rect">
            <a:avLst/>
          </a:prstGeom>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57188" y="3962400"/>
            <a:ext cx="2386012" cy="2386012"/>
          </a:xfrm>
          <a:prstGeom prst="rect">
            <a:avLst/>
          </a:prstGeom>
        </p:spPr>
      </p:pic>
      <p:pic>
        <p:nvPicPr>
          <p:cNvPr id="6" name="Picture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28600" y="457200"/>
            <a:ext cx="2938788" cy="2438400"/>
          </a:xfrm>
          <a:prstGeom prst="rect">
            <a:avLst/>
          </a:prstGeom>
        </p:spPr>
      </p:pic>
    </p:spTree>
    <p:extLst>
      <p:ext uri="{BB962C8B-B14F-4D97-AF65-F5344CB8AC3E}">
        <p14:creationId xmlns="" xmlns:p14="http://schemas.microsoft.com/office/powerpoint/2010/main" val="2205277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 what happened?  </a:t>
            </a:r>
            <a:br>
              <a:rPr lang="en-US" dirty="0" smtClean="0"/>
            </a:br>
            <a:r>
              <a:rPr lang="en-US" dirty="0" smtClean="0"/>
              <a:t>Education.</a:t>
            </a:r>
            <a:endParaRPr lang="en-US" dirty="0"/>
          </a:p>
        </p:txBody>
      </p:sp>
      <p:sp>
        <p:nvSpPr>
          <p:cNvPr id="3" name="Content Placeholder 2"/>
          <p:cNvSpPr>
            <a:spLocks noGrp="1"/>
          </p:cNvSpPr>
          <p:nvPr>
            <p:ph idx="1"/>
          </p:nvPr>
        </p:nvSpPr>
        <p:spPr/>
        <p:txBody>
          <a:bodyPr/>
          <a:lstStyle/>
          <a:p>
            <a:r>
              <a:rPr lang="en-US" dirty="0" smtClean="0"/>
              <a:t>USFA “Fire Safe and Sound” – A Fire Safety Factsheet for the Deaf and Hard of Hearing</a:t>
            </a:r>
          </a:p>
          <a:p>
            <a:r>
              <a:rPr lang="en-US" dirty="0" smtClean="0"/>
              <a:t>NFPA “Smoke Alarms for People who are Deaf or Hard of Hearing” 4 page guide and 1 page information sheet</a:t>
            </a:r>
          </a:p>
          <a:p>
            <a:r>
              <a:rPr lang="en-US" dirty="0" smtClean="0"/>
              <a:t>Oklahoma State University ABLE Tech</a:t>
            </a:r>
          </a:p>
          <a:p>
            <a:pPr lvl="1"/>
            <a:r>
              <a:rPr lang="en-US" dirty="0" smtClean="0"/>
              <a:t>DVD’s &amp; </a:t>
            </a:r>
            <a:r>
              <a:rPr lang="en-US" dirty="0" err="1" smtClean="0"/>
              <a:t>Youtube</a:t>
            </a:r>
            <a:r>
              <a:rPr lang="en-US" dirty="0" smtClean="0"/>
              <a:t> </a:t>
            </a:r>
            <a:r>
              <a:rPr lang="en-US" dirty="0"/>
              <a:t>v</a:t>
            </a:r>
            <a:r>
              <a:rPr lang="en-US" dirty="0" smtClean="0"/>
              <a:t>ideos</a:t>
            </a:r>
          </a:p>
          <a:p>
            <a:pPr lvl="1"/>
            <a:r>
              <a:rPr lang="en-US" dirty="0" smtClean="0"/>
              <a:t>Online &amp; printed fire safety information</a:t>
            </a:r>
          </a:p>
          <a:p>
            <a:pPr lvl="1"/>
            <a:r>
              <a:rPr lang="en-US" dirty="0" smtClean="0"/>
              <a:t>ABLE Tech provides Assistive Technology (AT) through grants, loaning of devices, reuse and exchange programs, and assistance with purchase of AT.</a:t>
            </a:r>
          </a:p>
          <a:p>
            <a:pPr marL="457200" lvl="1" indent="0">
              <a:buNone/>
            </a:pPr>
            <a:endParaRPr lang="en-US" dirty="0"/>
          </a:p>
        </p:txBody>
      </p:sp>
    </p:spTree>
    <p:extLst>
      <p:ext uri="{BB962C8B-B14F-4D97-AF65-F5344CB8AC3E}">
        <p14:creationId xmlns="" xmlns:p14="http://schemas.microsoft.com/office/powerpoint/2010/main" val="3129367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 what happened?  </a:t>
            </a:r>
            <a:br>
              <a:rPr lang="en-US" dirty="0" smtClean="0"/>
            </a:br>
            <a:r>
              <a:rPr lang="en-US" dirty="0" smtClean="0"/>
              <a:t>Engineering &amp; Enforcement</a:t>
            </a:r>
            <a:endParaRPr lang="en-US" dirty="0"/>
          </a:p>
        </p:txBody>
      </p:sp>
      <p:sp>
        <p:nvSpPr>
          <p:cNvPr id="3" name="Content Placeholder 2"/>
          <p:cNvSpPr>
            <a:spLocks noGrp="1"/>
          </p:cNvSpPr>
          <p:nvPr>
            <p:ph idx="1"/>
          </p:nvPr>
        </p:nvSpPr>
        <p:spPr/>
        <p:txBody>
          <a:bodyPr/>
          <a:lstStyle/>
          <a:p>
            <a:r>
              <a:rPr lang="en-US" dirty="0" smtClean="0"/>
              <a:t>2009 International Fire Code</a:t>
            </a:r>
          </a:p>
          <a:p>
            <a:pPr lvl="1"/>
            <a:r>
              <a:rPr lang="en-US" dirty="0" smtClean="0"/>
              <a:t>Visual alarms are required in public and common areas of most buildings. </a:t>
            </a:r>
          </a:p>
          <a:p>
            <a:pPr lvl="1"/>
            <a:r>
              <a:rPr lang="en-US" dirty="0" smtClean="0"/>
              <a:t>Group I-1 (residential care over 16),   R-1(hotel/motel), and R-4 (residential care 5 - 16) dwelling units or sleeping units shall be provided with a visible alarm notification appliance activated by both the in-room smoke alarm and the building fire alarm system. </a:t>
            </a:r>
          </a:p>
          <a:p>
            <a:pPr lvl="1"/>
            <a:r>
              <a:rPr lang="en-US" dirty="0" smtClean="0"/>
              <a:t>Group R-2 (apartments) that are required to have a fire alarm system must have visual alarms in common and public areas, but not required within individual dwelling units.  2010 OFC 907.6.2.3.4</a:t>
            </a:r>
            <a:endParaRPr lang="en-US" dirty="0"/>
          </a:p>
        </p:txBody>
      </p:sp>
    </p:spTree>
    <p:extLst>
      <p:ext uri="{BB962C8B-B14F-4D97-AF65-F5344CB8AC3E}">
        <p14:creationId xmlns="" xmlns:p14="http://schemas.microsoft.com/office/powerpoint/2010/main" val="3089025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Engineering &amp; Enforcement</a:t>
            </a:r>
            <a:endParaRPr lang="en-US" dirty="0"/>
          </a:p>
        </p:txBody>
      </p:sp>
      <p:sp>
        <p:nvSpPr>
          <p:cNvPr id="3" name="Content Placeholder 2"/>
          <p:cNvSpPr>
            <a:spLocks noGrp="1"/>
          </p:cNvSpPr>
          <p:nvPr>
            <p:ph idx="1"/>
          </p:nvPr>
        </p:nvSpPr>
        <p:spPr/>
        <p:txBody>
          <a:bodyPr>
            <a:normAutofit/>
          </a:bodyPr>
          <a:lstStyle/>
          <a:p>
            <a:r>
              <a:rPr lang="en-US" dirty="0" smtClean="0"/>
              <a:t>2013 NFPA 72 Section 18.4.5.3</a:t>
            </a:r>
          </a:p>
          <a:p>
            <a:pPr lvl="1"/>
            <a:r>
              <a:rPr lang="en-US" dirty="0" smtClean="0"/>
              <a:t>Effective Jan. 1, 2014, audible appliances provided for the sleeping areas to awaken occupants shall produce a low frequency alarm signal the complies with the following:</a:t>
            </a:r>
          </a:p>
          <a:p>
            <a:pPr lvl="2"/>
            <a:r>
              <a:rPr lang="en-US" dirty="0" smtClean="0"/>
              <a:t>1) The alarm signal shall be a square wave or provide equivalent awakening ability.</a:t>
            </a:r>
          </a:p>
          <a:p>
            <a:pPr lvl="2"/>
            <a:r>
              <a:rPr lang="en-US" dirty="0" smtClean="0"/>
              <a:t>2) The wave shall have a fundamental frequency of 520 Hz +/- 10 percent.</a:t>
            </a:r>
          </a:p>
          <a:p>
            <a:pPr marL="914400" lvl="2" indent="0">
              <a:buNone/>
            </a:pPr>
            <a:endParaRPr lang="en-US" dirty="0" smtClean="0"/>
          </a:p>
          <a:p>
            <a:pPr marL="914400" lvl="2" indent="0">
              <a:buNone/>
            </a:pPr>
            <a:r>
              <a:rPr lang="en-US" dirty="0" smtClean="0"/>
              <a:t>This applies to new construction or substantial alteration, does not apply to existing construction or to single family dwellings.</a:t>
            </a:r>
          </a:p>
          <a:p>
            <a:pPr marL="914400" lvl="2" indent="0">
              <a:buNone/>
            </a:pPr>
            <a:r>
              <a:rPr lang="en-US" dirty="0" smtClean="0"/>
              <a:t>Visual appliances are still required to use a clear or white light.</a:t>
            </a:r>
          </a:p>
          <a:p>
            <a:pPr marL="914400" lvl="2" indent="0">
              <a:buNone/>
            </a:pPr>
            <a:r>
              <a:rPr lang="en-US" dirty="0"/>
              <a:t>	</a:t>
            </a:r>
            <a:r>
              <a:rPr lang="en-US" dirty="0" smtClean="0"/>
              <a:t>- spectral transmission of the human eyelid</a:t>
            </a:r>
          </a:p>
          <a:p>
            <a:pPr lvl="1"/>
            <a:endParaRPr lang="en-US" dirty="0"/>
          </a:p>
        </p:txBody>
      </p:sp>
    </p:spTree>
    <p:extLst>
      <p:ext uri="{BB962C8B-B14F-4D97-AF65-F5344CB8AC3E}">
        <p14:creationId xmlns="" xmlns:p14="http://schemas.microsoft.com/office/powerpoint/2010/main" val="1305453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2013 NFPA 72</a:t>
            </a:r>
            <a:endParaRPr lang="en-US" dirty="0"/>
          </a:p>
        </p:txBody>
      </p:sp>
      <p:sp>
        <p:nvSpPr>
          <p:cNvPr id="3" name="Content Placeholder 2"/>
          <p:cNvSpPr>
            <a:spLocks noGrp="1"/>
          </p:cNvSpPr>
          <p:nvPr>
            <p:ph idx="1"/>
          </p:nvPr>
        </p:nvSpPr>
        <p:spPr>
          <a:xfrm>
            <a:off x="1009443" y="1807361"/>
            <a:ext cx="4629357" cy="2612239"/>
          </a:xfrm>
        </p:spPr>
        <p:txBody>
          <a:bodyPr/>
          <a:lstStyle/>
          <a:p>
            <a:r>
              <a:rPr lang="en-US" dirty="0" smtClean="0"/>
              <a:t>Problem with the requirement for low frequency alarms in commercial occupancies as per NFPA 72 – very few companies have developed and are manufacturing them!</a:t>
            </a:r>
            <a:endParaRPr lang="en-US" dirty="0"/>
          </a:p>
        </p:txBody>
      </p:sp>
      <p:sp>
        <p:nvSpPr>
          <p:cNvPr id="5" name="Footer Placeholder 4"/>
          <p:cNvSpPr>
            <a:spLocks noGrp="1"/>
          </p:cNvSpPr>
          <p:nvPr>
            <p:ph type="ftr" sz="quarter" idx="11"/>
          </p:nvPr>
        </p:nvSpPr>
        <p:spPr>
          <a:xfrm>
            <a:off x="382401" y="5410200"/>
            <a:ext cx="5256399" cy="678134"/>
          </a:xfrm>
        </p:spPr>
        <p:txBody>
          <a:bodyPr/>
          <a:lstStyle/>
          <a:p>
            <a:r>
              <a:rPr lang="en-US" dirty="0" smtClean="0"/>
              <a:t>*DISCLAIMER* - I do not recommend, endorse, or have a financial interest in any of the manufacturers, distributors, companies, and/or products named, about to be named, or depicted.  I do, however, have opinions which I tend to share freely.</a:t>
            </a: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943600" y="457200"/>
            <a:ext cx="2895600" cy="2895600"/>
          </a:xfrm>
          <a:prstGeom prst="rect">
            <a:avLst/>
          </a:prstGeom>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905705" y="3571324"/>
            <a:ext cx="2228850" cy="2971800"/>
          </a:xfrm>
          <a:prstGeom prst="rect">
            <a:avLst/>
          </a:prstGeom>
        </p:spPr>
      </p:pic>
    </p:spTree>
    <p:extLst>
      <p:ext uri="{BB962C8B-B14F-4D97-AF65-F5344CB8AC3E}">
        <p14:creationId xmlns="" xmlns:p14="http://schemas.microsoft.com/office/powerpoint/2010/main" val="3245841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2013 NFPA 72</a:t>
            </a:r>
            <a:endParaRPr lang="en-US" dirty="0"/>
          </a:p>
        </p:txBody>
      </p:sp>
      <p:sp>
        <p:nvSpPr>
          <p:cNvPr id="3" name="Content Placeholder 2"/>
          <p:cNvSpPr>
            <a:spLocks noGrp="1"/>
          </p:cNvSpPr>
          <p:nvPr>
            <p:ph idx="1"/>
          </p:nvPr>
        </p:nvSpPr>
        <p:spPr/>
        <p:txBody>
          <a:bodyPr/>
          <a:lstStyle/>
          <a:p>
            <a:pPr marL="0" indent="0">
              <a:buNone/>
            </a:pPr>
            <a:r>
              <a:rPr lang="en-US" dirty="0" smtClean="0"/>
              <a:t>Section 18.5.5.7 Visible Notification Appliances in Sleeping Areas</a:t>
            </a:r>
          </a:p>
          <a:p>
            <a:pPr marL="0" indent="0">
              <a:buNone/>
            </a:pPr>
            <a:r>
              <a:rPr lang="en-US" dirty="0" smtClean="0"/>
              <a:t>Greater than or equal to 24” from ceiling – 110 cd</a:t>
            </a:r>
          </a:p>
          <a:p>
            <a:pPr marL="0" indent="0">
              <a:buNone/>
            </a:pPr>
            <a:r>
              <a:rPr lang="en-US" dirty="0" smtClean="0"/>
              <a:t>Less than 24” from ceiling – 177 cd</a:t>
            </a:r>
          </a:p>
          <a:p>
            <a:pPr marL="0" indent="0">
              <a:buNone/>
            </a:pPr>
            <a:r>
              <a:rPr lang="en-US" dirty="0" smtClean="0"/>
              <a:t>If the linear dimension of the room exceeds 16 </a:t>
            </a:r>
            <a:r>
              <a:rPr lang="en-US" dirty="0" err="1" smtClean="0"/>
              <a:t>ft</a:t>
            </a:r>
            <a:r>
              <a:rPr lang="en-US" dirty="0" smtClean="0"/>
              <a:t>, a visible notification appliance must be within 16 </a:t>
            </a:r>
            <a:r>
              <a:rPr lang="en-US" dirty="0" err="1" smtClean="0"/>
              <a:t>ft</a:t>
            </a:r>
            <a:r>
              <a:rPr lang="en-US" dirty="0" smtClean="0"/>
              <a:t> of the pillow.</a:t>
            </a:r>
          </a:p>
          <a:p>
            <a:pPr marL="0" indent="0">
              <a:buNone/>
            </a:pPr>
            <a:endParaRPr lang="en-US" dirty="0"/>
          </a:p>
        </p:txBody>
      </p:sp>
    </p:spTree>
    <p:extLst>
      <p:ext uri="{BB962C8B-B14F-4D97-AF65-F5344CB8AC3E}">
        <p14:creationId xmlns="" xmlns:p14="http://schemas.microsoft.com/office/powerpoint/2010/main" val="3608217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2013 NFPA 72</a:t>
            </a:r>
            <a:endParaRPr lang="en-US" dirty="0"/>
          </a:p>
        </p:txBody>
      </p:sp>
      <p:sp>
        <p:nvSpPr>
          <p:cNvPr id="3" name="Content Placeholder 2"/>
          <p:cNvSpPr>
            <a:spLocks noGrp="1"/>
          </p:cNvSpPr>
          <p:nvPr>
            <p:ph idx="1"/>
          </p:nvPr>
        </p:nvSpPr>
        <p:spPr/>
        <p:txBody>
          <a:bodyPr/>
          <a:lstStyle/>
          <a:p>
            <a:pPr marL="0" indent="0">
              <a:buNone/>
            </a:pPr>
            <a:r>
              <a:rPr lang="en-US" dirty="0"/>
              <a:t>Section 18.10 Tactile Notification </a:t>
            </a:r>
            <a:r>
              <a:rPr lang="en-US" dirty="0" smtClean="0"/>
              <a:t>Appliances</a:t>
            </a:r>
          </a:p>
          <a:p>
            <a:pPr marL="0" indent="0">
              <a:buNone/>
            </a:pPr>
            <a:r>
              <a:rPr lang="en-US" dirty="0" smtClean="0"/>
              <a:t>Tactile appliances shall be permitted if used in addition to audible, or visible, or both notification appliances.</a:t>
            </a:r>
          </a:p>
          <a:p>
            <a:pPr marL="0" indent="0">
              <a:buNone/>
            </a:pPr>
            <a:r>
              <a:rPr lang="en-US" dirty="0" smtClean="0"/>
              <a:t>Tactile appliances shall meet the performance requirements of ANSI/UL 1971, </a:t>
            </a:r>
            <a:r>
              <a:rPr lang="en-US" i="1" dirty="0" smtClean="0"/>
              <a:t>Standard for Signaling Devices for the Hearing Impaired</a:t>
            </a:r>
            <a:r>
              <a:rPr lang="en-US" dirty="0" smtClean="0"/>
              <a:t>, or equivalent.</a:t>
            </a:r>
            <a:endParaRPr lang="en-US" dirty="0"/>
          </a:p>
          <a:p>
            <a:pPr marL="0" indent="0">
              <a:buNone/>
            </a:pPr>
            <a:endParaRPr lang="en-US" dirty="0"/>
          </a:p>
        </p:txBody>
      </p:sp>
    </p:spTree>
    <p:extLst>
      <p:ext uri="{BB962C8B-B14F-4D97-AF65-F5344CB8AC3E}">
        <p14:creationId xmlns="" xmlns:p14="http://schemas.microsoft.com/office/powerpoint/2010/main" val="1723533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Back Story</a:t>
            </a:r>
            <a:endParaRPr lang="en-US" dirty="0"/>
          </a:p>
        </p:txBody>
      </p:sp>
      <p:sp>
        <p:nvSpPr>
          <p:cNvPr id="3" name="Content Placeholder 2"/>
          <p:cNvSpPr>
            <a:spLocks noGrp="1"/>
          </p:cNvSpPr>
          <p:nvPr>
            <p:ph idx="1"/>
          </p:nvPr>
        </p:nvSpPr>
        <p:spPr>
          <a:xfrm>
            <a:off x="1752600" y="1807361"/>
            <a:ext cx="5638800" cy="2002639"/>
          </a:xfrm>
        </p:spPr>
        <p:txBody>
          <a:bodyPr/>
          <a:lstStyle/>
          <a:p>
            <a:pPr marL="0" indent="0" algn="ctr">
              <a:buNone/>
            </a:pPr>
            <a:r>
              <a:rPr lang="en-US" dirty="0" smtClean="0"/>
              <a:t>2005 – The journey begins.</a:t>
            </a:r>
          </a:p>
          <a:p>
            <a:pPr marL="0" indent="0" algn="ctr">
              <a:buNone/>
            </a:pPr>
            <a:endParaRPr lang="en-US" dirty="0"/>
          </a:p>
        </p:txBody>
      </p:sp>
      <p:pic>
        <p:nvPicPr>
          <p:cNvPr id="7172" name="Picture 4" descr="Q:\PERSONNEL\Kettering\Public Education\Fire Safety for Elderly &amp; Disabled\Photos\photo 00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8200" y="4012076"/>
            <a:ext cx="2996972" cy="2247729"/>
          </a:xfrm>
          <a:prstGeom prst="rect">
            <a:avLst/>
          </a:prstGeom>
          <a:noFill/>
          <a:extLst>
            <a:ext uri="{909E8E84-426E-40DD-AFC4-6F175D3DCCD1}">
              <a14:hiddenFill xmlns=""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28800" y="3680637"/>
            <a:ext cx="2209800" cy="29106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396143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Engineering &amp; Enforcement</a:t>
            </a:r>
            <a:endParaRPr lang="en-US" dirty="0"/>
          </a:p>
        </p:txBody>
      </p:sp>
      <p:sp>
        <p:nvSpPr>
          <p:cNvPr id="3" name="Content Placeholder 2"/>
          <p:cNvSpPr>
            <a:spLocks noGrp="1"/>
          </p:cNvSpPr>
          <p:nvPr>
            <p:ph idx="1"/>
          </p:nvPr>
        </p:nvSpPr>
        <p:spPr/>
        <p:txBody>
          <a:bodyPr>
            <a:normAutofit fontScale="62500" lnSpcReduction="20000"/>
          </a:bodyPr>
          <a:lstStyle/>
          <a:p>
            <a:r>
              <a:rPr lang="en-US" sz="1900" dirty="0" smtClean="0"/>
              <a:t>Oregon Revised Statute 479.255</a:t>
            </a:r>
          </a:p>
          <a:p>
            <a:r>
              <a:rPr lang="en-US" b="1" dirty="0"/>
              <a:t>Smoke alarm or smoke detector required in certain structures; alarms and devices for persons who are hard of hearing.</a:t>
            </a:r>
            <a:r>
              <a:rPr lang="en-US" dirty="0"/>
              <a:t> (1) Every dwelling unit regulated under ORS chapter 90, every lodging house and every hotel guest room shall contain an approved and properly functioning smoke alarm or smoke detector, installed in accordance with the state building code and rules of the State Fire Marshal.</a:t>
            </a:r>
          </a:p>
          <a:p>
            <a:r>
              <a:rPr lang="en-US" dirty="0"/>
              <a:t>      (2) A hotel shall provide no fewer than one smoke alarm for persons who are hard of hearing and one door knock device for each 75, or fraction thereof, rooms of the hotel that are regularly used for sleeping.</a:t>
            </a:r>
          </a:p>
          <a:p>
            <a:r>
              <a:rPr lang="en-US" dirty="0"/>
              <a:t>      (3) If a person renting a room in a hotel requests a room with a smoke detector or a smoke alarm for persons who are hard of hearing and a door knock device, the landlord shall:</a:t>
            </a:r>
          </a:p>
          <a:p>
            <a:r>
              <a:rPr lang="en-US" dirty="0"/>
              <a:t>      (a) Install a portable smoke alarm for persons who are hard of hearing and a door knock device; or</a:t>
            </a:r>
          </a:p>
          <a:p>
            <a:r>
              <a:rPr lang="en-US" dirty="0"/>
              <a:t>      (b) Provide the person with a room in which a smoke detector or smoke alarm for persons who are hard of hearing and a door knock device have been permanently installed.</a:t>
            </a:r>
          </a:p>
          <a:p>
            <a:r>
              <a:rPr lang="en-US" dirty="0"/>
              <a:t>      (4) The landlord may require a guest to pay a refundable deposit if the landlord provides the smoke alarm for persons who are hard of hearing under subsection (3)(a) of this section.</a:t>
            </a:r>
          </a:p>
          <a:p>
            <a:r>
              <a:rPr lang="en-US" dirty="0"/>
              <a:t>      (5) A hotel shall provide a printed notice of the requirements of subsection (3) of this section, posted conspicuously at the place of registration or in each guest room.</a:t>
            </a:r>
          </a:p>
          <a:p>
            <a:endParaRPr lang="en-US" dirty="0"/>
          </a:p>
        </p:txBody>
      </p:sp>
    </p:spTree>
    <p:extLst>
      <p:ext uri="{BB962C8B-B14F-4D97-AF65-F5344CB8AC3E}">
        <p14:creationId xmlns="" xmlns:p14="http://schemas.microsoft.com/office/powerpoint/2010/main" val="167974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9443" y="1807361"/>
            <a:ext cx="7125112" cy="2155039"/>
          </a:xfrm>
        </p:spPr>
        <p:txBody>
          <a:bodyPr/>
          <a:lstStyle/>
          <a:p>
            <a:pPr marL="0" indent="0">
              <a:buNone/>
            </a:pPr>
            <a:r>
              <a:rPr lang="en-US" dirty="0" smtClean="0"/>
              <a:t>By the way, that is the ONLY mention of alarms for the deaf and hard of hearing in Oregon statute.</a:t>
            </a:r>
          </a:p>
          <a:p>
            <a:pPr marL="0" indent="0">
              <a:buNone/>
            </a:pPr>
            <a:endParaRPr lang="en-US" dirty="0"/>
          </a:p>
          <a:p>
            <a:pPr marL="0" indent="0">
              <a:buNone/>
            </a:pPr>
            <a:r>
              <a:rPr lang="en-US" dirty="0" smtClean="0"/>
              <a:t>To this day, there are only a few jurisdictions that require a landlord to provide low frequency, visual, or tactile alarms in rental housing OTHER than hotels &amp; motels.</a:t>
            </a:r>
            <a:endParaRPr lang="en-US" dirty="0"/>
          </a:p>
        </p:txBody>
      </p:sp>
      <p:pic>
        <p:nvPicPr>
          <p:cNvPr id="29698" name="Picture 2" descr="Aqueduct Apartments">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200" y="4495800"/>
            <a:ext cx="2952750" cy="1965689"/>
          </a:xfrm>
          <a:prstGeom prst="rect">
            <a:avLst/>
          </a:prstGeom>
          <a:noFill/>
          <a:extLst>
            <a:ext uri="{909E8E84-426E-40DD-AFC4-6F175D3DCCD1}">
              <a14:hiddenFill xmlns="" xmlns:a14="http://schemas.microsoft.com/office/drawing/2010/main">
                <a:solidFill>
                  <a:srgbClr val="FFFFFF"/>
                </a:solidFill>
              </a14:hiddenFill>
            </a:ext>
          </a:extLst>
        </p:spPr>
      </p:pic>
      <p:pic>
        <p:nvPicPr>
          <p:cNvPr id="29700" name="Picture 4" descr="http://upload.wikimedia.org/wikipedia/commons/thumb/d/de/Baker-Haigh-Nimocks-House-Heritage-Square-Fayetteville-NC.JPG/220px-Baker-Haigh-Nimocks-House-Heritage-Square-Fayetteville-NC.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29200" y="4495800"/>
            <a:ext cx="2667000" cy="20002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66110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laws on the books….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Maryland - </a:t>
            </a:r>
            <a:r>
              <a:rPr lang="en-US" dirty="0"/>
              <a:t>On written request of a tenant who is deaf or hearing impaired, the landlord must provide a smoke detector that, when activated, provides a signal that is sufficient to warn the deaf or hearing impaired </a:t>
            </a:r>
            <a:r>
              <a:rPr lang="en-US" dirty="0" smtClean="0"/>
              <a:t>tenant. </a:t>
            </a:r>
            <a:r>
              <a:rPr lang="en-US" dirty="0"/>
              <a:t>A landlord may require reimbursement from a tenant for the cost of a smoke alarm required under this section</a:t>
            </a:r>
            <a:r>
              <a:rPr lang="en-US" dirty="0" smtClean="0"/>
              <a:t>. (2013) </a:t>
            </a:r>
          </a:p>
          <a:p>
            <a:r>
              <a:rPr lang="en-US" dirty="0" smtClean="0"/>
              <a:t>Virginia - </a:t>
            </a:r>
            <a:r>
              <a:rPr lang="en-US" dirty="0"/>
              <a:t>Landlords shall notify deaf or hearing-impaired tenants of the </a:t>
            </a:r>
            <a:r>
              <a:rPr lang="en-US" dirty="0" smtClean="0"/>
              <a:t>availability of </a:t>
            </a:r>
            <a:r>
              <a:rPr lang="en-US" dirty="0"/>
              <a:t>special smoke detectors.  New tenants shall be asked, in writing, </a:t>
            </a:r>
            <a:r>
              <a:rPr lang="en-US" dirty="0" smtClean="0"/>
              <a:t>at the </a:t>
            </a:r>
            <a:r>
              <a:rPr lang="en-US" dirty="0"/>
              <a:t>time of rental, whether visual smoke detectors will be needed.  </a:t>
            </a:r>
            <a:r>
              <a:rPr lang="en-US" dirty="0" smtClean="0"/>
              <a:t>Upon request</a:t>
            </a:r>
            <a:r>
              <a:rPr lang="en-US" dirty="0"/>
              <a:t>, the landlord or proprietor shall provide visual smoke detectors</a:t>
            </a:r>
            <a:r>
              <a:rPr lang="en-US" dirty="0" smtClean="0"/>
              <a:t>, which </a:t>
            </a:r>
            <a:r>
              <a:rPr lang="en-US" dirty="0"/>
              <a:t>have an effective intensity of not less than 100 </a:t>
            </a:r>
            <a:r>
              <a:rPr lang="en-US" dirty="0" smtClean="0"/>
              <a:t>candela.  (2007)</a:t>
            </a:r>
          </a:p>
          <a:p>
            <a:r>
              <a:rPr lang="en-US" dirty="0"/>
              <a:t>Texas - Texas deaf or hard of hearing renters and/or occupants of a multi-family residence may request a visual smoke alarm. Landlords must purchase and install, within a reasonable amount of time and at no cost to the renters, visual smoke alarms in the bedrooms where a deaf or hard of hearing person will be sleeping</a:t>
            </a:r>
            <a:r>
              <a:rPr lang="en-US" dirty="0" smtClean="0"/>
              <a:t>. (2010)</a:t>
            </a:r>
            <a:endParaRPr lang="en-US" dirty="0"/>
          </a:p>
        </p:txBody>
      </p:sp>
    </p:spTree>
    <p:extLst>
      <p:ext uri="{BB962C8B-B14F-4D97-AF65-F5344CB8AC3E}">
        <p14:creationId xmlns="" xmlns:p14="http://schemas.microsoft.com/office/powerpoint/2010/main" val="1609520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Washington Law</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RC 43.44.110 – Smoke detection devices in dwelling units</a:t>
            </a:r>
          </a:p>
          <a:p>
            <a:pPr lvl="1"/>
            <a:r>
              <a:rPr lang="en-US" dirty="0"/>
              <a:t>(1) Smoke detection devices shall be installed inside all dwelling units:</a:t>
            </a:r>
            <a:br>
              <a:rPr lang="en-US" dirty="0"/>
            </a:br>
            <a:r>
              <a:rPr lang="en-US" dirty="0"/>
              <a:t/>
            </a:r>
            <a:br>
              <a:rPr lang="en-US" dirty="0"/>
            </a:br>
            <a:r>
              <a:rPr lang="en-US" dirty="0"/>
              <a:t>     (a) Occupied by persons other than the owner on and after December 31, 1981; or</a:t>
            </a:r>
            <a:br>
              <a:rPr lang="en-US" dirty="0"/>
            </a:br>
            <a:r>
              <a:rPr lang="en-US" dirty="0"/>
              <a:t/>
            </a:r>
            <a:br>
              <a:rPr lang="en-US" dirty="0"/>
            </a:br>
            <a:r>
              <a:rPr lang="en-US" dirty="0"/>
              <a:t>     (b) Built or manufactured in this state after December 31, 1980.</a:t>
            </a:r>
            <a:br>
              <a:rPr lang="en-US" dirty="0"/>
            </a:br>
            <a:r>
              <a:rPr lang="en-US" dirty="0"/>
              <a:t/>
            </a:r>
            <a:br>
              <a:rPr lang="en-US" dirty="0"/>
            </a:br>
            <a:r>
              <a:rPr lang="en-US" dirty="0"/>
              <a:t>     (2) The smoke detection devices shall be designed, manufactured, and installed inside dwelling units in conformance with:</a:t>
            </a:r>
            <a:br>
              <a:rPr lang="en-US" dirty="0"/>
            </a:br>
            <a:r>
              <a:rPr lang="en-US" dirty="0"/>
              <a:t/>
            </a:r>
            <a:br>
              <a:rPr lang="en-US" dirty="0"/>
            </a:br>
            <a:r>
              <a:rPr lang="en-US" dirty="0"/>
              <a:t>     (a) Nationally accepted standards; and</a:t>
            </a:r>
            <a:br>
              <a:rPr lang="en-US" dirty="0"/>
            </a:br>
            <a:r>
              <a:rPr lang="en-US" dirty="0"/>
              <a:t/>
            </a:r>
            <a:br>
              <a:rPr lang="en-US" dirty="0"/>
            </a:br>
            <a:r>
              <a:rPr lang="en-US" dirty="0"/>
              <a:t>     (b) As provided by the administrative procedure act, chapter </a:t>
            </a:r>
            <a:r>
              <a:rPr lang="en-US" dirty="0">
                <a:hlinkClick r:id="rId2"/>
              </a:rPr>
              <a:t>34.05</a:t>
            </a:r>
            <a:r>
              <a:rPr lang="en-US" dirty="0"/>
              <a:t> RCW, rules and regulations promulgated by the chief of the Washington state patrol, through the director of fire protection.</a:t>
            </a:r>
            <a:br>
              <a:rPr lang="en-US" dirty="0"/>
            </a:br>
            <a:r>
              <a:rPr lang="en-US" dirty="0"/>
              <a:t/>
            </a:r>
            <a:br>
              <a:rPr lang="en-US" dirty="0"/>
            </a:br>
            <a:r>
              <a:rPr lang="en-US" dirty="0"/>
              <a:t>     (3) Installation of smoke detection devices shall be the responsibility of the owner. Maintenance of smoke detection devices, including the replacement of batteries where required for the proper operation of the smoke detection device, shall be the responsibility of the tenant, who shall maintain the device as specified by the manufacturer. At the time of a vacancy, the owner shall insure that the smoke detection device is operational prior to the </a:t>
            </a:r>
            <a:r>
              <a:rPr lang="en-US" dirty="0" err="1"/>
              <a:t>reoccupancy</a:t>
            </a:r>
            <a:r>
              <a:rPr lang="en-US" dirty="0"/>
              <a:t> of the dwelling unit.</a:t>
            </a:r>
            <a:br>
              <a:rPr lang="en-US" dirty="0"/>
            </a:br>
            <a:r>
              <a:rPr lang="en-US" dirty="0"/>
              <a:t/>
            </a:r>
            <a:br>
              <a:rPr lang="en-US" dirty="0"/>
            </a:br>
            <a:r>
              <a:rPr lang="en-US" dirty="0"/>
              <a:t>     (4) Any owner or tenant failing to comply with this section shall be punished by a fine of not more than two hundred dollars.</a:t>
            </a:r>
            <a:br>
              <a:rPr lang="en-US" dirty="0"/>
            </a:br>
            <a:r>
              <a:rPr lang="en-US" dirty="0"/>
              <a:t/>
            </a:r>
            <a:br>
              <a:rPr lang="en-US" dirty="0"/>
            </a:br>
            <a:r>
              <a:rPr lang="en-US" dirty="0"/>
              <a:t>     (5) For the purposes of this section:</a:t>
            </a:r>
            <a:br>
              <a:rPr lang="en-US" dirty="0"/>
            </a:br>
            <a:r>
              <a:rPr lang="en-US" dirty="0"/>
              <a:t/>
            </a:r>
            <a:br>
              <a:rPr lang="en-US" dirty="0"/>
            </a:br>
            <a:r>
              <a:rPr lang="en-US" dirty="0"/>
              <a:t>     (a) "Dwelling unit" means a single unit providing complete, independent living facilities for one or more persons including permanent provisions for living, sleeping, eating, cooking, and sanitation; and</a:t>
            </a:r>
            <a:br>
              <a:rPr lang="en-US" dirty="0"/>
            </a:br>
            <a:r>
              <a:rPr lang="en-US" dirty="0"/>
              <a:t/>
            </a:r>
            <a:br>
              <a:rPr lang="en-US" dirty="0"/>
            </a:br>
            <a:r>
              <a:rPr lang="en-US" dirty="0"/>
              <a:t>     (b) "Smoke detection device" means an assembly incorporating in one unit a device which detects visible or invisible particles of combustion, the control equipment, and the alarm-sounding device, operated from a power supply either in the unit or obtained at the point of installation.</a:t>
            </a:r>
          </a:p>
        </p:txBody>
      </p:sp>
    </p:spTree>
    <p:extLst>
      <p:ext uri="{BB962C8B-B14F-4D97-AF65-F5344CB8AC3E}">
        <p14:creationId xmlns="" xmlns:p14="http://schemas.microsoft.com/office/powerpoint/2010/main" val="1543758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Washington Office of the Deaf and Hard of Hearing</a:t>
            </a:r>
            <a:endParaRPr lang="en-US" dirty="0"/>
          </a:p>
        </p:txBody>
      </p:sp>
      <p:sp>
        <p:nvSpPr>
          <p:cNvPr id="3" name="Content Placeholder 2"/>
          <p:cNvSpPr>
            <a:spLocks noGrp="1"/>
          </p:cNvSpPr>
          <p:nvPr>
            <p:ph idx="1"/>
          </p:nvPr>
        </p:nvSpPr>
        <p:spPr/>
        <p:txBody>
          <a:bodyPr/>
          <a:lstStyle/>
          <a:p>
            <a:r>
              <a:rPr lang="en-US" dirty="0" smtClean="0"/>
              <a:t>According to the 2012-13 Washington State Directory of Services for People Who are Deaf, Hard of Hearing, and Deaf-Blind, “approximately 262,481 individuals who are deaf and hard of hearing live in the state of Washington.”</a:t>
            </a:r>
          </a:p>
          <a:p>
            <a:r>
              <a:rPr lang="en-US" dirty="0" smtClean="0"/>
              <a:t>The ODHH maintains a website with a comprehensive list of services available here:</a:t>
            </a:r>
          </a:p>
          <a:p>
            <a:pPr lvl="1"/>
            <a:r>
              <a:rPr lang="en-US" u="sng" dirty="0" smtClean="0"/>
              <a:t>http://www.dshs.wa.gov/odhh</a:t>
            </a:r>
          </a:p>
          <a:p>
            <a:pPr marL="457200" lvl="1" indent="0">
              <a:buNone/>
            </a:pPr>
            <a:r>
              <a:rPr lang="en-US" sz="1400" dirty="0" smtClean="0"/>
              <a:t>(to be perfectly honest, it’s WAY better than Oregon’s ODHHS website)</a:t>
            </a:r>
            <a:endParaRPr lang="en-US" sz="1400" dirty="0"/>
          </a:p>
        </p:txBody>
      </p:sp>
    </p:spTree>
    <p:extLst>
      <p:ext uri="{BB962C8B-B14F-4D97-AF65-F5344CB8AC3E}">
        <p14:creationId xmlns="" xmlns:p14="http://schemas.microsoft.com/office/powerpoint/2010/main" val="1726891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9443" y="838200"/>
            <a:ext cx="7125112" cy="3733801"/>
          </a:xfrm>
        </p:spPr>
        <p:txBody>
          <a:bodyPr/>
          <a:lstStyle/>
          <a:p>
            <a:pPr marL="0" indent="0" algn="ctr">
              <a:buNone/>
            </a:pPr>
            <a:r>
              <a:rPr lang="en-US" dirty="0" smtClean="0"/>
              <a:t>Translation:  Persons who are deaf or hard of hearing must pay out of their own pocket in order to receive the life-saving warning of a smoke alarm that the hearing population gets for free.</a:t>
            </a:r>
          </a:p>
          <a:p>
            <a:pPr marL="0" indent="0" algn="ctr">
              <a:buNone/>
            </a:pPr>
            <a:endParaRPr lang="en-US" dirty="0"/>
          </a:p>
          <a:p>
            <a:pPr marL="0" indent="0" algn="ctr">
              <a:buNone/>
            </a:pPr>
            <a:r>
              <a:rPr lang="en-US" dirty="0" smtClean="0"/>
              <a:t>Does that seem right to you?</a:t>
            </a:r>
          </a:p>
          <a:p>
            <a:pPr marL="0" indent="0">
              <a:buNone/>
            </a:pPr>
            <a:endParaRPr lang="en-US" dirty="0"/>
          </a:p>
        </p:txBody>
      </p:sp>
      <p:pic>
        <p:nvPicPr>
          <p:cNvPr id="29698" name="Picture 2" descr="money wallet 300x199 money wallet">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95600" y="4114800"/>
            <a:ext cx="3365706" cy="223258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65205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1819" y="2609850"/>
            <a:ext cx="7125112" cy="2058866"/>
          </a:xfrm>
        </p:spPr>
        <p:txBody>
          <a:bodyPr/>
          <a:lstStyle/>
          <a:p>
            <a:r>
              <a:rPr lang="en-US" dirty="0" smtClean="0"/>
              <a:t>Average cost of one strobe (visual) alarm:		$100</a:t>
            </a:r>
          </a:p>
          <a:p>
            <a:r>
              <a:rPr lang="en-US" dirty="0" smtClean="0"/>
              <a:t>Average cost of one bed shaker (tactile) alarm:	$230</a:t>
            </a:r>
          </a:p>
          <a:p>
            <a:r>
              <a:rPr lang="en-US" dirty="0" smtClean="0"/>
              <a:t>Average cost of one low frequency alarm:		$160</a:t>
            </a:r>
          </a:p>
          <a:p>
            <a:endParaRPr lang="en-US" dirty="0"/>
          </a:p>
          <a:p>
            <a:r>
              <a:rPr lang="en-US" dirty="0" smtClean="0"/>
              <a:t>Average cost of one traditional smoke alarm:	$  20</a:t>
            </a:r>
            <a:endParaRPr lang="en-US" dirty="0"/>
          </a:p>
        </p:txBody>
      </p:sp>
      <p:pic>
        <p:nvPicPr>
          <p:cNvPr id="5" name="Picture 3" descr="scfu5001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76600" y="228600"/>
            <a:ext cx="23812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2" name="Picture 2" descr="G7109L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245012"/>
            <a:ext cx="23812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4" name="Picture 4" descr="http://thekcpages.com/lnl/img/close_up.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48400" y="208640"/>
            <a:ext cx="2230902" cy="2453993"/>
          </a:xfrm>
          <a:prstGeom prst="rect">
            <a:avLst/>
          </a:prstGeom>
          <a:noFill/>
          <a:extLst>
            <a:ext uri="{909E8E84-426E-40DD-AFC4-6F175D3DCCD1}">
              <a14:hiddenFill xmlns="" xmlns:a14="http://schemas.microsoft.com/office/drawing/2010/main">
                <a:solidFill>
                  <a:srgbClr val="FFFFFF"/>
                </a:solidFill>
              </a14:hiddenFill>
            </a:ext>
          </a:extLst>
        </p:spPr>
      </p:pic>
      <p:pic>
        <p:nvPicPr>
          <p:cNvPr id="30726" name="Picture 6" descr="First Alert® Battery Powered Smoke Alarm, 85 dB"/>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314114" y="4724399"/>
            <a:ext cx="2116015" cy="211601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2533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Wasabi Smoke Alarm</a:t>
            </a:r>
            <a:endParaRPr lang="en-US" dirty="0"/>
          </a:p>
        </p:txBody>
      </p:sp>
      <p:pic>
        <p:nvPicPr>
          <p:cNvPr id="2050" name="Picture 2" descr="http://asset1.cbsistatic.com/cnwk.1d/i/bto/20100128/Wasabi.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1676400"/>
            <a:ext cx="4057650" cy="277177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304800" y="5181600"/>
            <a:ext cx="8382000" cy="923330"/>
          </a:xfrm>
          <a:prstGeom prst="rect">
            <a:avLst/>
          </a:prstGeom>
          <a:noFill/>
        </p:spPr>
        <p:txBody>
          <a:bodyPr wrap="square" rtlCol="0">
            <a:spAutoFit/>
          </a:bodyPr>
          <a:lstStyle/>
          <a:p>
            <a:pPr algn="ctr"/>
            <a:r>
              <a:rPr lang="en-US" dirty="0" smtClean="0"/>
              <a:t>Releases a burst of </a:t>
            </a:r>
            <a:r>
              <a:rPr lang="en-US" dirty="0" err="1" smtClean="0"/>
              <a:t>allyl</a:t>
            </a:r>
            <a:r>
              <a:rPr lang="en-US" dirty="0" smtClean="0"/>
              <a:t> </a:t>
            </a:r>
            <a:r>
              <a:rPr lang="en-US" dirty="0" err="1" smtClean="0"/>
              <a:t>isothiocyanate</a:t>
            </a:r>
            <a:r>
              <a:rPr lang="en-US" dirty="0" smtClean="0"/>
              <a:t> when the alarm is activated.</a:t>
            </a:r>
          </a:p>
          <a:p>
            <a:pPr algn="ctr"/>
            <a:r>
              <a:rPr lang="en-US" dirty="0" smtClean="0"/>
              <a:t>Woke nearly all subjects up within 3 </a:t>
            </a:r>
            <a:r>
              <a:rPr lang="en-US" dirty="0" err="1" smtClean="0"/>
              <a:t>mins</a:t>
            </a:r>
            <a:r>
              <a:rPr lang="en-US" dirty="0" smtClean="0"/>
              <a:t>.</a:t>
            </a:r>
          </a:p>
          <a:p>
            <a:pPr algn="ctr"/>
            <a:r>
              <a:rPr lang="en-US" dirty="0" smtClean="0"/>
              <a:t>Costs approximately $560 per unit.</a:t>
            </a:r>
            <a:endParaRPr lang="en-US" dirty="0"/>
          </a:p>
        </p:txBody>
      </p:sp>
      <p:pic>
        <p:nvPicPr>
          <p:cNvPr id="2056" name="Picture 8" descr="File:Golden Maki Rainbow Roll sushi.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19650" y="2614332"/>
            <a:ext cx="3375212" cy="25314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41221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about carbon monoxide alarms?</a:t>
            </a:r>
            <a:endParaRPr lang="en-US" dirty="0"/>
          </a:p>
        </p:txBody>
      </p:sp>
      <p:sp>
        <p:nvSpPr>
          <p:cNvPr id="3" name="Content Placeholder 2"/>
          <p:cNvSpPr>
            <a:spLocks noGrp="1"/>
          </p:cNvSpPr>
          <p:nvPr>
            <p:ph idx="1"/>
          </p:nvPr>
        </p:nvSpPr>
        <p:spPr>
          <a:xfrm>
            <a:off x="685800" y="1807361"/>
            <a:ext cx="7772400" cy="3145639"/>
          </a:xfrm>
        </p:spPr>
        <p:txBody>
          <a:bodyPr/>
          <a:lstStyle/>
          <a:p>
            <a:pPr marL="0" indent="0">
              <a:buNone/>
            </a:pPr>
            <a:r>
              <a:rPr lang="en-US" dirty="0" smtClean="0"/>
              <a:t>1999 FEMA Report “Fire Risks for the Deaf and Hard of Hearing”</a:t>
            </a:r>
          </a:p>
          <a:p>
            <a:pPr marL="0" indent="0">
              <a:buNone/>
            </a:pPr>
            <a:r>
              <a:rPr lang="en-US" i="1" dirty="0" smtClean="0"/>
              <a:t>Fire safety is a much overlooked problem among people who are deaf and hard of hearing.  They do not receive the same media, educational, or industry attention as the hearing population”.  </a:t>
            </a:r>
          </a:p>
          <a:p>
            <a:pPr marL="0" indent="0">
              <a:buNone/>
            </a:pPr>
            <a:endParaRPr lang="en-US" dirty="0"/>
          </a:p>
          <a:p>
            <a:pPr marL="0" indent="0">
              <a:buNone/>
            </a:pPr>
            <a:r>
              <a:rPr lang="en-US" dirty="0" smtClean="0"/>
              <a:t>Sound familiar?  Just change the words…..</a:t>
            </a:r>
          </a:p>
          <a:p>
            <a:pPr marL="0" indent="0">
              <a:buNone/>
            </a:pPr>
            <a:r>
              <a:rPr lang="en-US" dirty="0" smtClean="0"/>
              <a:t>Technology for the deaf and hard of hearing is 20 YEARS behind the mainstream.</a:t>
            </a:r>
          </a:p>
        </p:txBody>
      </p:sp>
      <p:pic>
        <p:nvPicPr>
          <p:cNvPr id="6146" name="Picture 2" descr="BRK Electronics SC9120B Hard Wired T3 Smoke/T4 Carbon Monoxide Ionization Alarm with Strob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24600" y="4739568"/>
            <a:ext cx="1672883" cy="167288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990600" y="5257800"/>
            <a:ext cx="4572000" cy="369332"/>
          </a:xfrm>
          <a:prstGeom prst="rect">
            <a:avLst/>
          </a:prstGeom>
          <a:noFill/>
        </p:spPr>
        <p:txBody>
          <a:bodyPr wrap="square" rtlCol="0">
            <a:spAutoFit/>
          </a:bodyPr>
          <a:lstStyle/>
          <a:p>
            <a:r>
              <a:rPr lang="en-US" dirty="0" smtClean="0"/>
              <a:t>The only one I could find.  Runs $165 </a:t>
            </a:r>
            <a:endParaRPr lang="en-US" dirty="0"/>
          </a:p>
        </p:txBody>
      </p:sp>
      <p:sp>
        <p:nvSpPr>
          <p:cNvPr id="5" name="Notched Right Arrow 4"/>
          <p:cNvSpPr/>
          <p:nvPr/>
        </p:nvSpPr>
        <p:spPr>
          <a:xfrm>
            <a:off x="5562600" y="5307190"/>
            <a:ext cx="533400" cy="26708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871498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ire Department Sig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1371600"/>
            <a:ext cx="7295742" cy="4114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1640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History of Important Moments in Hearing Loss</a:t>
            </a:r>
          </a:p>
        </p:txBody>
      </p:sp>
      <p:sp>
        <p:nvSpPr>
          <p:cNvPr id="3" name="Content Placeholder 2"/>
          <p:cNvSpPr>
            <a:spLocks noGrp="1"/>
          </p:cNvSpPr>
          <p:nvPr>
            <p:ph idx="1"/>
          </p:nvPr>
        </p:nvSpPr>
        <p:spPr>
          <a:xfrm>
            <a:off x="609600" y="1828800"/>
            <a:ext cx="4724400" cy="4495799"/>
          </a:xfrm>
        </p:spPr>
        <p:txBody>
          <a:bodyPr/>
          <a:lstStyle/>
          <a:p>
            <a:r>
              <a:rPr lang="en-US" dirty="0" smtClean="0"/>
              <a:t>1500’s – Italy - Geronimo </a:t>
            </a:r>
            <a:r>
              <a:rPr lang="en-US" dirty="0" err="1" smtClean="0"/>
              <a:t>Cardano</a:t>
            </a:r>
            <a:endParaRPr lang="en-US" dirty="0" smtClean="0"/>
          </a:p>
          <a:p>
            <a:pPr lvl="1"/>
            <a:r>
              <a:rPr lang="en-US" dirty="0" smtClean="0"/>
              <a:t>Communication through pictures &amp; symbols</a:t>
            </a:r>
          </a:p>
          <a:p>
            <a:r>
              <a:rPr lang="en-US" dirty="0" smtClean="0"/>
              <a:t>1620 – Juan Pablo de </a:t>
            </a:r>
            <a:r>
              <a:rPr lang="en-US" dirty="0" err="1" smtClean="0"/>
              <a:t>Bonet</a:t>
            </a:r>
            <a:r>
              <a:rPr lang="en-US" dirty="0" smtClean="0"/>
              <a:t> publishes first book on sign language.</a:t>
            </a:r>
          </a:p>
          <a:p>
            <a:r>
              <a:rPr lang="en-US" dirty="0" smtClean="0"/>
              <a:t>1755 – France – first sign language school created</a:t>
            </a:r>
          </a:p>
          <a:p>
            <a:pPr lvl="1"/>
            <a:r>
              <a:rPr lang="en-US" dirty="0" smtClean="0"/>
              <a:t>Fingerspelling</a:t>
            </a:r>
          </a:p>
          <a:p>
            <a:pPr lvl="1"/>
            <a:r>
              <a:rPr lang="en-US" dirty="0" smtClean="0"/>
              <a:t>Gestures representing words, phrases, and ideas</a:t>
            </a:r>
          </a:p>
        </p:txBody>
      </p:sp>
      <p:pic>
        <p:nvPicPr>
          <p:cNvPr id="8194" name="Picture 2" descr="Who invented Sign Language? _ Juan Pablo Bone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0" y="2743200"/>
            <a:ext cx="3478631" cy="24479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54883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0"/>
            <a:ext cx="7125113" cy="924475"/>
          </a:xfrm>
        </p:spPr>
        <p:txBody>
          <a:bodyPr/>
          <a:lstStyle/>
          <a:p>
            <a:pPr algn="ctr"/>
            <a:r>
              <a:rPr lang="en-US" dirty="0" smtClean="0"/>
              <a:t>So, what CAN we do right now?</a:t>
            </a:r>
            <a:endParaRPr lang="en-US" dirty="0"/>
          </a:p>
        </p:txBody>
      </p:sp>
    </p:spTree>
    <p:extLst>
      <p:ext uri="{BB962C8B-B14F-4D97-AF65-F5344CB8AC3E}">
        <p14:creationId xmlns="" xmlns:p14="http://schemas.microsoft.com/office/powerpoint/2010/main" val="1843311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Oklahoma Model</a:t>
            </a:r>
            <a:endParaRPr lang="en-US" dirty="0"/>
          </a:p>
        </p:txBody>
      </p:sp>
      <p:sp>
        <p:nvSpPr>
          <p:cNvPr id="3" name="Content Placeholder 2"/>
          <p:cNvSpPr>
            <a:spLocks noGrp="1"/>
          </p:cNvSpPr>
          <p:nvPr>
            <p:ph idx="1"/>
          </p:nvPr>
        </p:nvSpPr>
        <p:spPr>
          <a:xfrm>
            <a:off x="1009443" y="1807361"/>
            <a:ext cx="7125112" cy="4593439"/>
          </a:xfrm>
        </p:spPr>
        <p:txBody>
          <a:bodyPr>
            <a:normAutofit fontScale="92500" lnSpcReduction="10000"/>
          </a:bodyPr>
          <a:lstStyle/>
          <a:p>
            <a:endParaRPr lang="en-US" dirty="0" smtClean="0"/>
          </a:p>
          <a:p>
            <a:r>
              <a:rPr lang="en-US" dirty="0" smtClean="0"/>
              <a:t>Pioneers in fire safety for those with disabilities.</a:t>
            </a:r>
          </a:p>
          <a:p>
            <a:r>
              <a:rPr lang="en-US" dirty="0" smtClean="0"/>
              <a:t>Oklahoma </a:t>
            </a:r>
            <a:r>
              <a:rPr lang="en-US" dirty="0"/>
              <a:t>ABLE Tech is the statewide Assistive Technology Act Program </a:t>
            </a:r>
            <a:r>
              <a:rPr lang="en-US" dirty="0" smtClean="0"/>
              <a:t>located at Oklahoma State University.</a:t>
            </a:r>
            <a:r>
              <a:rPr lang="en-US" dirty="0"/>
              <a:t> </a:t>
            </a:r>
            <a:endParaRPr lang="en-US" dirty="0" smtClean="0"/>
          </a:p>
          <a:p>
            <a:r>
              <a:rPr lang="en-US" dirty="0" smtClean="0"/>
              <a:t>ABLE </a:t>
            </a:r>
            <a:r>
              <a:rPr lang="en-US" dirty="0"/>
              <a:t>Tech's mission is to improve access to and acquisition of assistive technology (AT) for individuals with disabilities of all ages. A tremendous variety of AT and resources are available today</a:t>
            </a:r>
            <a:r>
              <a:rPr lang="en-US" dirty="0" smtClean="0"/>
              <a:t>.</a:t>
            </a:r>
          </a:p>
          <a:p>
            <a:r>
              <a:rPr lang="en-US" dirty="0" smtClean="0"/>
              <a:t>Fire safety videos and printed information for both children and adults are available at no charge.  The videos, which are on YouTube as well are closed captioned and in ASL.</a:t>
            </a:r>
          </a:p>
          <a:p>
            <a:r>
              <a:rPr lang="en-US" dirty="0" smtClean="0"/>
              <a:t>In 2013, they received a $205,132 grant from FEMA to implement the Solutions 2013 Smoke Alarm Project.</a:t>
            </a:r>
          </a:p>
          <a:p>
            <a:pPr lvl="1"/>
            <a:r>
              <a:rPr lang="en-US" dirty="0" smtClean="0"/>
              <a:t>Persons residing within the 16-county service area can receive visual, tactile, or low frequency alarms at no cost.</a:t>
            </a:r>
          </a:p>
          <a:p>
            <a:pPr lvl="1"/>
            <a:endParaRPr lang="en-US" dirty="0"/>
          </a:p>
          <a:p>
            <a:endParaRPr lang="en-US" dirty="0"/>
          </a:p>
        </p:txBody>
      </p:sp>
    </p:spTree>
    <p:extLst>
      <p:ext uri="{BB962C8B-B14F-4D97-AF65-F5344CB8AC3E}">
        <p14:creationId xmlns="" xmlns:p14="http://schemas.microsoft.com/office/powerpoint/2010/main" val="11091929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Smoke Alarm Campaigns</a:t>
            </a:r>
            <a:endParaRPr lang="en-US" dirty="0"/>
          </a:p>
        </p:txBody>
      </p:sp>
      <p:sp>
        <p:nvSpPr>
          <p:cNvPr id="3" name="Content Placeholder 2"/>
          <p:cNvSpPr>
            <a:spLocks noGrp="1"/>
          </p:cNvSpPr>
          <p:nvPr>
            <p:ph idx="1"/>
          </p:nvPr>
        </p:nvSpPr>
        <p:spPr>
          <a:xfrm>
            <a:off x="838200" y="1807361"/>
            <a:ext cx="7467599" cy="2612239"/>
          </a:xfrm>
        </p:spPr>
        <p:txBody>
          <a:bodyPr/>
          <a:lstStyle/>
          <a:p>
            <a:r>
              <a:rPr lang="en-US" dirty="0" smtClean="0"/>
              <a:t>The first smoke alarm campaigns targeting the deaf &amp; hard of hearing population in Oregon featured only the flashing strobe type alarms.</a:t>
            </a:r>
          </a:p>
          <a:p>
            <a:r>
              <a:rPr lang="en-US" dirty="0" smtClean="0"/>
              <a:t>Now, you can request alarms from the Office of State Fire Marshal and receive both a tactile alarm and a strobe alarm!</a:t>
            </a:r>
          </a:p>
          <a:p>
            <a:pPr lvl="1"/>
            <a:r>
              <a:rPr lang="en-US" dirty="0"/>
              <a:t>http://www.oregon.gov/osp/SFM/Pages/CommEd_FS_D.aspx</a:t>
            </a:r>
          </a:p>
        </p:txBody>
      </p:sp>
      <p:pic>
        <p:nvPicPr>
          <p:cNvPr id="4098" name="Picture 2" descr="http://www.oregon.gov/osp/SFM/PublishingImages/smoke_alarms/strobealarm.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33600" y="4572000"/>
            <a:ext cx="1905000" cy="1905000"/>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www.oregon.gov/osp/SFM/PublishingImages/smoke_alarms/shakeralarm.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76800" y="4572000"/>
            <a:ext cx="1905000" cy="1905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422936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Smoke Alarm Campaigns</a:t>
            </a:r>
            <a:endParaRPr lang="en-US" dirty="0"/>
          </a:p>
        </p:txBody>
      </p:sp>
      <p:sp>
        <p:nvSpPr>
          <p:cNvPr id="3" name="Content Placeholder 2"/>
          <p:cNvSpPr>
            <a:spLocks noGrp="1"/>
          </p:cNvSpPr>
          <p:nvPr>
            <p:ph idx="1"/>
          </p:nvPr>
        </p:nvSpPr>
        <p:spPr>
          <a:xfrm>
            <a:off x="457200" y="1828800"/>
            <a:ext cx="7125112" cy="3298039"/>
          </a:xfrm>
        </p:spPr>
        <p:txBody>
          <a:bodyPr>
            <a:normAutofit fontScale="92500" lnSpcReduction="10000"/>
          </a:bodyPr>
          <a:lstStyle/>
          <a:p>
            <a:r>
              <a:rPr lang="en-US" dirty="0" smtClean="0"/>
              <a:t>Indiana State Fire Marshal’s Office</a:t>
            </a:r>
          </a:p>
          <a:p>
            <a:r>
              <a:rPr lang="en-US" dirty="0" smtClean="0"/>
              <a:t>Scarborough &amp; Falmouth Fire Departments, Maine</a:t>
            </a:r>
          </a:p>
          <a:p>
            <a:r>
              <a:rPr lang="en-US" dirty="0" smtClean="0"/>
              <a:t>Olathe Fire Department, Kansas</a:t>
            </a:r>
          </a:p>
          <a:p>
            <a:r>
              <a:rPr lang="en-US" dirty="0" smtClean="0"/>
              <a:t>Seattle Fire Department, Washington</a:t>
            </a:r>
          </a:p>
          <a:p>
            <a:r>
              <a:rPr lang="en-US" dirty="0" smtClean="0"/>
              <a:t>Marietta Fire Department, Georgia</a:t>
            </a:r>
          </a:p>
          <a:p>
            <a:r>
              <a:rPr lang="en-US" dirty="0" smtClean="0"/>
              <a:t>Lincoln Fire &amp; Rescue, Nebraska</a:t>
            </a:r>
          </a:p>
          <a:p>
            <a:r>
              <a:rPr lang="en-US" dirty="0" smtClean="0"/>
              <a:t>Foundation for Safer Housing, N. California</a:t>
            </a:r>
          </a:p>
          <a:p>
            <a:r>
              <a:rPr lang="en-US" dirty="0" smtClean="0"/>
              <a:t>Spartanburg County, S. Carolina</a:t>
            </a:r>
          </a:p>
          <a:p>
            <a:r>
              <a:rPr lang="en-US" dirty="0" smtClean="0"/>
              <a:t>City of Fremont, California</a:t>
            </a:r>
          </a:p>
          <a:p>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48200" y="4495800"/>
            <a:ext cx="3860800" cy="1949081"/>
          </a:xfrm>
          <a:prstGeom prst="rect">
            <a:avLst/>
          </a:prstGeom>
        </p:spPr>
      </p:pic>
    </p:spTree>
    <p:extLst>
      <p:ext uri="{BB962C8B-B14F-4D97-AF65-F5344CB8AC3E}">
        <p14:creationId xmlns="" xmlns:p14="http://schemas.microsoft.com/office/powerpoint/2010/main" val="6911685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Palm Beach County Fire &amp; Rescue</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July, 2011 through April 2012</a:t>
            </a:r>
          </a:p>
          <a:p>
            <a:pPr marL="0" indent="0">
              <a:buNone/>
            </a:pPr>
            <a:r>
              <a:rPr lang="en-US" dirty="0" smtClean="0"/>
              <a:t>Palm Beach County, FL</a:t>
            </a:r>
          </a:p>
          <a:p>
            <a:pPr marL="0" indent="0">
              <a:buNone/>
            </a:pPr>
            <a:r>
              <a:rPr lang="en-US" dirty="0" smtClean="0"/>
              <a:t>400,000 seniors over the age of 60</a:t>
            </a:r>
          </a:p>
          <a:p>
            <a:pPr marL="0" indent="0">
              <a:buNone/>
            </a:pPr>
            <a:r>
              <a:rPr lang="en-US" dirty="0" smtClean="0"/>
              <a:t>Of that group, 155,540 have some degree of hearing loss, and 16,000 are “profoundly deaf”.</a:t>
            </a:r>
          </a:p>
          <a:p>
            <a:pPr marL="0" indent="0">
              <a:buNone/>
            </a:pPr>
            <a:r>
              <a:rPr lang="en-US" dirty="0" smtClean="0"/>
              <a:t>PBCFR obtained a grant and installed 650 alarms/notification devices.</a:t>
            </a:r>
          </a:p>
          <a:p>
            <a:r>
              <a:rPr lang="en-US" dirty="0" smtClean="0"/>
              <a:t>Application process based on income, level of hearing loss, age of the dwelling, and number of people with disabilities in the home.</a:t>
            </a:r>
          </a:p>
          <a:p>
            <a:r>
              <a:rPr lang="en-US" dirty="0" smtClean="0"/>
              <a:t>Homes with children who had profound hearing loss were prioritized.</a:t>
            </a:r>
          </a:p>
          <a:p>
            <a:r>
              <a:rPr lang="en-US" dirty="0" smtClean="0"/>
              <a:t>Scripts for videos in ASL were written and filmed with the president of the Florida Association of the Deaf.</a:t>
            </a:r>
          </a:p>
          <a:p>
            <a:r>
              <a:rPr lang="en-US" dirty="0" smtClean="0"/>
              <a:t>Installation completed by teams using print forms as well as laptops/iPads with videos in ASL explaining the program.</a:t>
            </a:r>
            <a:endParaRPr lang="en-US" dirty="0"/>
          </a:p>
        </p:txBody>
      </p:sp>
    </p:spTree>
    <p:extLst>
      <p:ext uri="{BB962C8B-B14F-4D97-AF65-F5344CB8AC3E}">
        <p14:creationId xmlns="" xmlns:p14="http://schemas.microsoft.com/office/powerpoint/2010/main" val="2355919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Palm Beach County Fire &amp; Rescue</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Pilot Demonstration Project</a:t>
            </a:r>
          </a:p>
          <a:p>
            <a:r>
              <a:rPr lang="en-US" dirty="0" smtClean="0"/>
              <a:t>50 people with profound hearing loss (averaging 90dB and above).</a:t>
            </a:r>
          </a:p>
          <a:p>
            <a:r>
              <a:rPr lang="en-US" dirty="0" smtClean="0"/>
              <a:t>Purpose is to see which type of alarm(s) would awaken them best in the event of a fire.</a:t>
            </a:r>
          </a:p>
          <a:p>
            <a:r>
              <a:rPr lang="en-US" dirty="0"/>
              <a:t>	</a:t>
            </a:r>
            <a:r>
              <a:rPr lang="en-US" dirty="0" smtClean="0"/>
              <a:t>	Light (visual)</a:t>
            </a:r>
          </a:p>
          <a:p>
            <a:r>
              <a:rPr lang="en-US" dirty="0"/>
              <a:t>	</a:t>
            </a:r>
            <a:r>
              <a:rPr lang="en-US" dirty="0" smtClean="0"/>
              <a:t>	Sound (low frequency)</a:t>
            </a:r>
          </a:p>
          <a:p>
            <a:r>
              <a:rPr lang="en-US" dirty="0"/>
              <a:t>	</a:t>
            </a:r>
            <a:r>
              <a:rPr lang="en-US" dirty="0" smtClean="0"/>
              <a:t>	Movement (tactile)</a:t>
            </a:r>
          </a:p>
          <a:p>
            <a:r>
              <a:rPr lang="en-US" dirty="0" smtClean="0"/>
              <a:t>Participants were required to stay overnight in a sleep center, where they were awakened during the night by different types of alarms.</a:t>
            </a:r>
          </a:p>
          <a:p>
            <a:r>
              <a:rPr lang="en-US" dirty="0" smtClean="0"/>
              <a:t>All participants received alarms installed in their residence at no cost.</a:t>
            </a:r>
          </a:p>
          <a:p>
            <a:r>
              <a:rPr lang="en-US" dirty="0" smtClean="0"/>
              <a:t>Project results have not yet been published.</a:t>
            </a:r>
          </a:p>
          <a:p>
            <a:pPr lvl="1"/>
            <a:r>
              <a:rPr lang="en-US" dirty="0" smtClean="0"/>
              <a:t>No reply to e-mail request for information.</a:t>
            </a:r>
          </a:p>
          <a:p>
            <a:pPr marL="0" indent="0">
              <a:buNone/>
            </a:pPr>
            <a:endParaRPr lang="en-US" dirty="0" smtClean="0"/>
          </a:p>
          <a:p>
            <a:pPr marL="0" indent="0">
              <a:buNone/>
            </a:pPr>
            <a:endParaRPr lang="en-US" dirty="0"/>
          </a:p>
        </p:txBody>
      </p:sp>
    </p:spTree>
    <p:extLst>
      <p:ext uri="{BB962C8B-B14F-4D97-AF65-F5344CB8AC3E}">
        <p14:creationId xmlns="" xmlns:p14="http://schemas.microsoft.com/office/powerpoint/2010/main" val="39463409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7400" y="268941"/>
            <a:ext cx="4916848" cy="639451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042386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Which type of alarm is best?</a:t>
            </a:r>
            <a:endParaRPr lang="en-US" dirty="0"/>
          </a:p>
        </p:txBody>
      </p:sp>
      <p:sp>
        <p:nvSpPr>
          <p:cNvPr id="3" name="Content Placeholder 2"/>
          <p:cNvSpPr>
            <a:spLocks noGrp="1"/>
          </p:cNvSpPr>
          <p:nvPr>
            <p:ph idx="1"/>
          </p:nvPr>
        </p:nvSpPr>
        <p:spPr/>
        <p:txBody>
          <a:bodyPr/>
          <a:lstStyle/>
          <a:p>
            <a:r>
              <a:rPr lang="en-US" dirty="0" smtClean="0"/>
              <a:t>Let’s look at the different types of alerting devices!</a:t>
            </a:r>
            <a:endParaRPr lang="en-US" dirty="0"/>
          </a:p>
        </p:txBody>
      </p:sp>
      <p:pic>
        <p:nvPicPr>
          <p:cNvPr id="31746" name="Picture 2" descr="https://encrypted-tbn1.gstatic.com/images?q=tbn:ANd9GcSc1nqiTi3JnXEs1dr37au_hfG89CxgMRvIUD8uPO5DfXLk6OBT1JMezA">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0600" y="4876800"/>
            <a:ext cx="1000125" cy="1114425"/>
          </a:xfrm>
          <a:prstGeom prst="rect">
            <a:avLst/>
          </a:prstGeom>
          <a:noFill/>
          <a:extLst>
            <a:ext uri="{909E8E84-426E-40DD-AFC4-6F175D3DCCD1}">
              <a14:hiddenFill xmlns="" xmlns:a14="http://schemas.microsoft.com/office/drawing/2010/main">
                <a:solidFill>
                  <a:srgbClr val="FFFFFF"/>
                </a:solidFill>
              </a14:hiddenFill>
            </a:ext>
          </a:extLst>
        </p:spPr>
      </p:pic>
      <p:pic>
        <p:nvPicPr>
          <p:cNvPr id="31748" name="Picture 4" descr="https://encrypted-tbn2.gstatic.com/images?q=tbn:ANd9GcTJZM4-8brYszY3X05oOSKcx8g8R5OErNMRNPVC8gDzhV69a_yTjiUvMWE">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05250" y="1987865"/>
            <a:ext cx="1095375" cy="1095376"/>
          </a:xfrm>
          <a:prstGeom prst="rect">
            <a:avLst/>
          </a:prstGeom>
          <a:noFill/>
          <a:extLst>
            <a:ext uri="{909E8E84-426E-40DD-AFC4-6F175D3DCCD1}">
              <a14:hiddenFill xmlns="" xmlns:a14="http://schemas.microsoft.com/office/drawing/2010/main">
                <a:solidFill>
                  <a:srgbClr val="FFFFFF"/>
                </a:solidFill>
              </a14:hiddenFill>
            </a:ext>
          </a:extLst>
        </p:spPr>
      </p:pic>
      <p:pic>
        <p:nvPicPr>
          <p:cNvPr id="31750" name="Picture 6" descr="https://encrypted-tbn2.gstatic.com/images?q=tbn:ANd9GcTJZM4-8brYszY3X05oOSKcx8g8R5OErNMRNPVC8gDzhV69a_yTjiUvMWE">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934200" y="4938052"/>
            <a:ext cx="1095375" cy="1095376"/>
          </a:xfrm>
          <a:prstGeom prst="rect">
            <a:avLst/>
          </a:prstGeom>
          <a:noFill/>
          <a:extLst>
            <a:ext uri="{909E8E84-426E-40DD-AFC4-6F175D3DCCD1}">
              <a14:hiddenFill xmlns="" xmlns:a14="http://schemas.microsoft.com/office/drawing/2010/main">
                <a:solidFill>
                  <a:srgbClr val="FFFFFF"/>
                </a:solidFill>
              </a14:hiddenFill>
            </a:ext>
          </a:extLst>
        </p:spPr>
      </p:pic>
      <p:pic>
        <p:nvPicPr>
          <p:cNvPr id="31752" name="Picture 8" descr="https://encrypted-tbn3.gstatic.com/images?q=tbn:ANd9GcT1yuOFGXud5scJMhG_oKMmk5TUhOZxcEe0ApmOeWBjbWyIqjwpmgwrR4g">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810000" y="4838699"/>
            <a:ext cx="1190625" cy="1190625"/>
          </a:xfrm>
          <a:prstGeom prst="rect">
            <a:avLst/>
          </a:prstGeom>
          <a:noFill/>
          <a:extLst>
            <a:ext uri="{909E8E84-426E-40DD-AFC4-6F175D3DCCD1}">
              <a14:hiddenFill xmlns="" xmlns:a14="http://schemas.microsoft.com/office/drawing/2010/main">
                <a:solidFill>
                  <a:srgbClr val="FFFFFF"/>
                </a:solidFill>
              </a14:hiddenFill>
            </a:ext>
          </a:extLst>
        </p:spPr>
      </p:pic>
      <p:pic>
        <p:nvPicPr>
          <p:cNvPr id="31754" name="Picture 10" descr="https://encrypted-tbn3.gstatic.com/images?q=tbn:ANd9GcT1yuOFGXud5scJMhG_oKMmk5TUhOZxcEe0ApmOeWBjbWyIqjwpmgwrR4g">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57775" y="1882505"/>
            <a:ext cx="1190625" cy="1190625"/>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https://encrypted-tbn1.gstatic.com/images?q=tbn:ANd9GcSc1nqiTi3JnXEs1dr37au_hfG89CxgMRvIUD8uPO5DfXLk6OBT1JMezA">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17274" y="1920606"/>
            <a:ext cx="1000125" cy="11144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961556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 How Do I Start A Campaign?</a:t>
            </a:r>
            <a:endParaRPr lang="en-US" dirty="0"/>
          </a:p>
        </p:txBody>
      </p:sp>
      <p:sp>
        <p:nvSpPr>
          <p:cNvPr id="3" name="Content Placeholder 2"/>
          <p:cNvSpPr>
            <a:spLocks noGrp="1"/>
          </p:cNvSpPr>
          <p:nvPr>
            <p:ph idx="1"/>
          </p:nvPr>
        </p:nvSpPr>
        <p:spPr>
          <a:xfrm>
            <a:off x="1009443" y="1807361"/>
            <a:ext cx="5848557" cy="4517239"/>
          </a:xfrm>
        </p:spPr>
        <p:txBody>
          <a:bodyPr>
            <a:normAutofit fontScale="85000" lnSpcReduction="20000"/>
          </a:bodyPr>
          <a:lstStyle/>
          <a:p>
            <a:r>
              <a:rPr lang="en-US" dirty="0" smtClean="0"/>
              <a:t>First, identify your target population!</a:t>
            </a:r>
          </a:p>
          <a:p>
            <a:pPr lvl="1"/>
            <a:r>
              <a:rPr lang="en-US" dirty="0" smtClean="0"/>
              <a:t>Hearing Loss Association of America</a:t>
            </a:r>
          </a:p>
          <a:p>
            <a:pPr lvl="2"/>
            <a:r>
              <a:rPr lang="en-US" dirty="0" smtClean="0">
                <a:hlinkClick r:id="rId2"/>
              </a:rPr>
              <a:t>www.hearingloss.org</a:t>
            </a:r>
            <a:endParaRPr lang="en-US" dirty="0" smtClean="0"/>
          </a:p>
          <a:p>
            <a:pPr lvl="2"/>
            <a:r>
              <a:rPr lang="en-US" dirty="0" smtClean="0"/>
              <a:t>There are chapters in Portland, Salem, Eugene, and Roseburg!</a:t>
            </a:r>
          </a:p>
          <a:p>
            <a:pPr lvl="1"/>
            <a:r>
              <a:rPr lang="en-US" dirty="0" smtClean="0"/>
              <a:t>National Association of the Deaf (Oregon Chapter)</a:t>
            </a:r>
          </a:p>
          <a:p>
            <a:pPr lvl="2"/>
            <a:r>
              <a:rPr lang="en-US" dirty="0" smtClean="0">
                <a:hlinkClick r:id="rId3"/>
              </a:rPr>
              <a:t>www.nad.org</a:t>
            </a:r>
            <a:endParaRPr lang="en-US" dirty="0" smtClean="0"/>
          </a:p>
          <a:p>
            <a:pPr lvl="1"/>
            <a:r>
              <a:rPr lang="en-US" dirty="0" smtClean="0"/>
              <a:t>Oregon Deaf Club</a:t>
            </a:r>
          </a:p>
          <a:p>
            <a:pPr lvl="2"/>
            <a:r>
              <a:rPr lang="en-US" dirty="0" smtClean="0">
                <a:hlinkClick r:id="rId4"/>
              </a:rPr>
              <a:t>www.oregondeafclub.org</a:t>
            </a:r>
            <a:endParaRPr lang="en-US" dirty="0" smtClean="0"/>
          </a:p>
          <a:p>
            <a:pPr lvl="1"/>
            <a:r>
              <a:rPr lang="en-US" dirty="0" smtClean="0"/>
              <a:t>Schools</a:t>
            </a:r>
          </a:p>
          <a:p>
            <a:r>
              <a:rPr lang="en-US" dirty="0" smtClean="0"/>
              <a:t>Age related hearing loss</a:t>
            </a:r>
          </a:p>
          <a:p>
            <a:pPr lvl="1"/>
            <a:r>
              <a:rPr lang="en-US" dirty="0" smtClean="0"/>
              <a:t>Audiologists</a:t>
            </a:r>
          </a:p>
          <a:p>
            <a:pPr lvl="1"/>
            <a:r>
              <a:rPr lang="en-US" dirty="0" smtClean="0"/>
              <a:t>Hearing Aid Centers</a:t>
            </a:r>
          </a:p>
          <a:p>
            <a:pPr lvl="1"/>
            <a:r>
              <a:rPr lang="en-US" dirty="0" smtClean="0"/>
              <a:t>Senior Centers</a:t>
            </a:r>
          </a:p>
          <a:p>
            <a:pPr lvl="1"/>
            <a:r>
              <a:rPr lang="en-US" dirty="0" smtClean="0"/>
              <a:t>Local Councils on Aging</a:t>
            </a:r>
          </a:p>
          <a:p>
            <a:pPr lvl="1"/>
            <a:r>
              <a:rPr lang="en-US" dirty="0" smtClean="0"/>
              <a:t>In-home Care Services</a:t>
            </a:r>
            <a:endParaRPr lang="en-US" dirty="0"/>
          </a:p>
        </p:txBody>
      </p:sp>
      <p:pic>
        <p:nvPicPr>
          <p:cNvPr id="5122" name="Picture 2" descr="https://encrypted-tbn3.gstatic.com/images?q=tbn:ANd9GcRtOfMjLKKYvtYQ0a208M2zIzOU0y8AcHTlPjL13QWa4Yf0un-w3RUmtY4">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486249" y="2286000"/>
            <a:ext cx="1981017" cy="1482301"/>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https://encrypted-tbn3.gstatic.com/images?q=tbn:ANd9GcQOIK4k7IT1gqjyRFg4xWvBh-zVJ8ROiCWVhOgYmGB1zziR1uLH4gQ61a_E">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257800" y="4648200"/>
            <a:ext cx="2218958" cy="14207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894240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695575"/>
            <a:ext cx="7125112" cy="3648998"/>
          </a:xfrm>
        </p:spPr>
        <p:txBody>
          <a:bodyPr/>
          <a:lstStyle/>
          <a:p>
            <a:r>
              <a:rPr lang="en-US" dirty="0" smtClean="0"/>
              <a:t>These same agencies also can make excellent community partners!!!</a:t>
            </a:r>
          </a:p>
          <a:p>
            <a:pPr lvl="1"/>
            <a:r>
              <a:rPr lang="en-US" dirty="0" smtClean="0"/>
              <a:t>Also local service and social clubs (the zoo groups).</a:t>
            </a:r>
          </a:p>
          <a:p>
            <a:pPr lvl="1"/>
            <a:r>
              <a:rPr lang="en-US" dirty="0" smtClean="0"/>
              <a:t>Other partners – Lowe’s, Home Depot, hardware stores, electrical contractors, even the alarm manufacturer’s themselves!</a:t>
            </a:r>
          </a:p>
          <a:p>
            <a:r>
              <a:rPr lang="en-US" dirty="0" smtClean="0"/>
              <a:t>To have a campaign, you really don’t have to reinvent the wheel.  It can easily be incorporated into existing programs as a simply a new facet.</a:t>
            </a:r>
            <a:endParaRPr lang="en-US" dirty="0"/>
          </a:p>
        </p:txBody>
      </p:sp>
      <p:pic>
        <p:nvPicPr>
          <p:cNvPr id="32770" name="Picture 2" descr="https://encrypted-tbn2.gstatic.com/images?q=tbn:ANd9GcROe8k8vf-fo_4Nynz8avNl8dUNMe7wUk-8dls5mRCkCyBZpLcrHL3USzxzFw">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6600" y="762000"/>
            <a:ext cx="2214017" cy="19335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45760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History of Important Moments in Hearing Loss</a:t>
            </a:r>
            <a:endParaRPr lang="en-US" dirty="0"/>
          </a:p>
        </p:txBody>
      </p:sp>
      <p:sp>
        <p:nvSpPr>
          <p:cNvPr id="3" name="Content Placeholder 2"/>
          <p:cNvSpPr>
            <a:spLocks noGrp="1"/>
          </p:cNvSpPr>
          <p:nvPr>
            <p:ph idx="1"/>
          </p:nvPr>
        </p:nvSpPr>
        <p:spPr>
          <a:xfrm>
            <a:off x="838200" y="1676400"/>
            <a:ext cx="7696200" cy="3352800"/>
          </a:xfrm>
        </p:spPr>
        <p:txBody>
          <a:bodyPr/>
          <a:lstStyle/>
          <a:p>
            <a:r>
              <a:rPr lang="en-US" dirty="0" smtClean="0"/>
              <a:t>1700 – 1900		Ear trumpets</a:t>
            </a:r>
          </a:p>
          <a:p>
            <a:r>
              <a:rPr lang="en-US" dirty="0" smtClean="0"/>
              <a:t>1817			American School for the Deaf in Hartford, CT 					is created.  ASL is developed at this time.</a:t>
            </a:r>
          </a:p>
          <a:p>
            <a:r>
              <a:rPr lang="en-US" dirty="0" smtClean="0"/>
              <a:t>1863			22 schools for the deaf nationwide.</a:t>
            </a:r>
          </a:p>
          <a:p>
            <a:r>
              <a:rPr lang="en-US" dirty="0" smtClean="0"/>
              <a:t>1864			Gallaudet (Gal-</a:t>
            </a:r>
            <a:r>
              <a:rPr lang="en-US" dirty="0" err="1" smtClean="0"/>
              <a:t>luh</a:t>
            </a:r>
            <a:r>
              <a:rPr lang="en-US" dirty="0" smtClean="0"/>
              <a:t>-</a:t>
            </a:r>
            <a:r>
              <a:rPr lang="en-US" dirty="0" err="1" smtClean="0"/>
              <a:t>det</a:t>
            </a:r>
            <a:r>
              <a:rPr lang="en-US" dirty="0" smtClean="0"/>
              <a:t>) University founded</a:t>
            </a:r>
          </a:p>
          <a:p>
            <a:pPr lvl="5"/>
            <a:r>
              <a:rPr lang="en-US" dirty="0" smtClean="0"/>
              <a:t>Only liberal arts college for the deaf in US</a:t>
            </a:r>
          </a:p>
          <a:p>
            <a:pPr marL="2286000" lvl="5" indent="0">
              <a:buNone/>
            </a:pPr>
            <a:endParaRPr lang="en-US" dirty="0" smtClean="0"/>
          </a:p>
          <a:p>
            <a:endParaRPr lang="en-US" dirty="0"/>
          </a:p>
        </p:txBody>
      </p:sp>
      <p:pic>
        <p:nvPicPr>
          <p:cNvPr id="9220" name="Picture 4" descr="ear-trumpet-bw"/>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4592054"/>
            <a:ext cx="2984497" cy="1884946"/>
          </a:xfrm>
          <a:prstGeom prst="rect">
            <a:avLst/>
          </a:prstGeom>
          <a:noFill/>
          <a:extLst>
            <a:ext uri="{909E8E84-426E-40DD-AFC4-6F175D3DCCD1}">
              <a14:hiddenFill xmlns="" xmlns:a14="http://schemas.microsoft.com/office/drawing/2010/main">
                <a:solidFill>
                  <a:srgbClr val="FFFFFF"/>
                </a:solidFill>
              </a14:hiddenFill>
            </a:ext>
          </a:extLst>
        </p:spPr>
      </p:pic>
      <p:pic>
        <p:nvPicPr>
          <p:cNvPr id="9222" name="Picture 6" descr="http://www.gallaudet.edu/Images/Academic/ATLAS/Archives/College%20Hall%20Chapel%20Hall%20Fowler%20Hall(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33800" y="4592054"/>
            <a:ext cx="5018649" cy="19751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430586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Starting Your Campaign</a:t>
            </a:r>
            <a:endParaRPr lang="en-US" dirty="0"/>
          </a:p>
        </p:txBody>
      </p:sp>
      <p:sp>
        <p:nvSpPr>
          <p:cNvPr id="3" name="Content Placeholder 2"/>
          <p:cNvSpPr>
            <a:spLocks noGrp="1"/>
          </p:cNvSpPr>
          <p:nvPr>
            <p:ph idx="1"/>
          </p:nvPr>
        </p:nvSpPr>
        <p:spPr/>
        <p:txBody>
          <a:bodyPr/>
          <a:lstStyle/>
          <a:p>
            <a:r>
              <a:rPr lang="en-US" dirty="0" smtClean="0"/>
              <a:t>Once you have identified your target population and have an idea of need, decide on the type and quantity of alarms you will need.</a:t>
            </a:r>
          </a:p>
          <a:p>
            <a:pPr lvl="1"/>
            <a:r>
              <a:rPr lang="en-US" dirty="0" smtClean="0"/>
              <a:t>Low frequency for hard of hearing.</a:t>
            </a:r>
          </a:p>
          <a:p>
            <a:pPr lvl="1"/>
            <a:r>
              <a:rPr lang="en-US" dirty="0" smtClean="0"/>
              <a:t>Combination of visual and tactile for either deaf or hard of hearing.</a:t>
            </a:r>
          </a:p>
        </p:txBody>
      </p:sp>
    </p:spTree>
    <p:extLst>
      <p:ext uri="{BB962C8B-B14F-4D97-AF65-F5344CB8AC3E}">
        <p14:creationId xmlns="" xmlns:p14="http://schemas.microsoft.com/office/powerpoint/2010/main" val="25669738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Starting Your Campaign</a:t>
            </a:r>
            <a:endParaRPr lang="en-US" dirty="0"/>
          </a:p>
        </p:txBody>
      </p:sp>
      <p:sp>
        <p:nvSpPr>
          <p:cNvPr id="3" name="Content Placeholder 2"/>
          <p:cNvSpPr>
            <a:spLocks noGrp="1"/>
          </p:cNvSpPr>
          <p:nvPr>
            <p:ph idx="1"/>
          </p:nvPr>
        </p:nvSpPr>
        <p:spPr/>
        <p:txBody>
          <a:bodyPr/>
          <a:lstStyle/>
          <a:p>
            <a:r>
              <a:rPr lang="en-US" dirty="0" smtClean="0"/>
              <a:t>The hard part – money.</a:t>
            </a:r>
          </a:p>
          <a:p>
            <a:pPr lvl="1"/>
            <a:r>
              <a:rPr lang="en-US" dirty="0" smtClean="0"/>
              <a:t>Donations from groups and community partners.</a:t>
            </a:r>
          </a:p>
          <a:p>
            <a:pPr lvl="2"/>
            <a:r>
              <a:rPr lang="en-US" dirty="0" smtClean="0"/>
              <a:t>Local service clubs are a great resource for this!</a:t>
            </a:r>
          </a:p>
          <a:p>
            <a:pPr lvl="1"/>
            <a:r>
              <a:rPr lang="en-US" dirty="0" smtClean="0"/>
              <a:t>Talk to the manufacturers of the alarms – you might be surprised!</a:t>
            </a:r>
          </a:p>
          <a:p>
            <a:pPr lvl="1"/>
            <a:r>
              <a:rPr lang="en-US" dirty="0" smtClean="0"/>
              <a:t>Grants</a:t>
            </a:r>
          </a:p>
          <a:p>
            <a:pPr lvl="2"/>
            <a:r>
              <a:rPr lang="en-US" dirty="0" smtClean="0"/>
              <a:t>Insurance companies</a:t>
            </a:r>
          </a:p>
          <a:p>
            <a:pPr lvl="2"/>
            <a:r>
              <a:rPr lang="en-US" dirty="0" smtClean="0"/>
              <a:t>FEMA Fire Prevention &amp; Safety Grants</a:t>
            </a:r>
          </a:p>
          <a:p>
            <a:pPr lvl="2"/>
            <a:endParaRPr lang="en-US" dirty="0"/>
          </a:p>
        </p:txBody>
      </p:sp>
      <p:pic>
        <p:nvPicPr>
          <p:cNvPr id="32770" name="Picture 2" descr="https://encrypted-tbn3.gstatic.com/images?q=tbn:ANd9GcSeh1fc0dpDEvvAi0L8P1XA8ID3bs7m-PQfDwMJTuPCOeLe-PSyxuvVY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0" y="5094953"/>
            <a:ext cx="1524000" cy="1401097"/>
          </a:xfrm>
          <a:prstGeom prst="rect">
            <a:avLst/>
          </a:prstGeom>
          <a:noFill/>
          <a:extLst>
            <a:ext uri="{909E8E84-426E-40DD-AFC4-6F175D3DCCD1}">
              <a14:hiddenFill xmlns="" xmlns:a14="http://schemas.microsoft.com/office/drawing/2010/main">
                <a:solidFill>
                  <a:srgbClr val="FFFFFF"/>
                </a:solidFill>
              </a14:hiddenFill>
            </a:ext>
          </a:extLst>
        </p:spPr>
      </p:pic>
      <p:pic>
        <p:nvPicPr>
          <p:cNvPr id="32772" name="Picture 4" descr="https://encrypted-tbn3.gstatic.com/images?q=tbn:ANd9GcRgxlFWtugDaFQA0PnTTi9VoFpIMS_4bR96h2Y4Q2rA5nBNOeI2jUrXRUQ">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66800" y="5257800"/>
            <a:ext cx="1777998" cy="1066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641580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Starting Your Campaign</a:t>
            </a:r>
            <a:endParaRPr lang="en-US" dirty="0"/>
          </a:p>
        </p:txBody>
      </p:sp>
      <p:sp>
        <p:nvSpPr>
          <p:cNvPr id="3" name="Content Placeholder 2"/>
          <p:cNvSpPr>
            <a:spLocks noGrp="1"/>
          </p:cNvSpPr>
          <p:nvPr>
            <p:ph idx="1"/>
          </p:nvPr>
        </p:nvSpPr>
        <p:spPr>
          <a:xfrm>
            <a:off x="1009443" y="1807361"/>
            <a:ext cx="4856006" cy="4051437"/>
          </a:xfrm>
        </p:spPr>
        <p:txBody>
          <a:bodyPr/>
          <a:lstStyle/>
          <a:p>
            <a:r>
              <a:rPr lang="en-US" dirty="0" smtClean="0"/>
              <a:t>Easiest – Add it on to an existing smoke alarm campaign.</a:t>
            </a:r>
          </a:p>
          <a:p>
            <a:r>
              <a:rPr lang="en-US" dirty="0" smtClean="0"/>
              <a:t>Target neighborhoods with large senior populations.</a:t>
            </a:r>
          </a:p>
          <a:p>
            <a:r>
              <a:rPr lang="en-US" dirty="0" smtClean="0"/>
              <a:t>Get the word out!</a:t>
            </a:r>
          </a:p>
          <a:p>
            <a:pPr lvl="1"/>
            <a:r>
              <a:rPr lang="en-US" dirty="0" smtClean="0"/>
              <a:t>Media releases</a:t>
            </a:r>
          </a:p>
          <a:p>
            <a:pPr lvl="1"/>
            <a:r>
              <a:rPr lang="en-US" dirty="0" smtClean="0"/>
              <a:t>Posters &amp; flyers</a:t>
            </a:r>
          </a:p>
          <a:p>
            <a:pPr lvl="1"/>
            <a:r>
              <a:rPr lang="en-US" dirty="0" smtClean="0"/>
              <a:t>Social media</a:t>
            </a:r>
            <a:endParaRPr lang="en-US" dirty="0"/>
          </a:p>
        </p:txBody>
      </p:sp>
      <p:pic>
        <p:nvPicPr>
          <p:cNvPr id="33794" name="Picture 2" descr="https://encrypted-tbn1.gstatic.com/images?q=tbn:ANd9GcQeZ5R7RpgMCA8pDt25K8tGzwT6tdTaX74knvVk25T4yTMwoRJmL0auNCZt">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02380" y="4343400"/>
            <a:ext cx="1352550" cy="1428750"/>
          </a:xfrm>
          <a:prstGeom prst="rect">
            <a:avLst/>
          </a:prstGeom>
          <a:noFill/>
          <a:extLst>
            <a:ext uri="{909E8E84-426E-40DD-AFC4-6F175D3DCCD1}">
              <a14:hiddenFill xmlns="" xmlns:a14="http://schemas.microsoft.com/office/drawing/2010/main">
                <a:solidFill>
                  <a:srgbClr val="FFFFFF"/>
                </a:solidFill>
              </a14:hiddenFill>
            </a:ext>
          </a:extLst>
        </p:spPr>
      </p:pic>
      <p:pic>
        <p:nvPicPr>
          <p:cNvPr id="33796" name="Picture 4" descr="https://encrypted-tbn3.gstatic.com/images?q=tbn:ANd9GcQe0N7c_A8JgH703bKxnszVKFkO7BoI0RZYS0KcsjQo-rThgae_Rf286hA">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90999" y="4876801"/>
            <a:ext cx="2348975" cy="1500186"/>
          </a:xfrm>
          <a:prstGeom prst="rect">
            <a:avLst/>
          </a:prstGeom>
          <a:noFill/>
          <a:extLst>
            <a:ext uri="{909E8E84-426E-40DD-AFC4-6F175D3DCCD1}">
              <a14:hiddenFill xmlns="" xmlns:a14="http://schemas.microsoft.com/office/drawing/2010/main">
                <a:solidFill>
                  <a:srgbClr val="FFFFFF"/>
                </a:solidFill>
              </a14:hiddenFill>
            </a:ext>
          </a:extLst>
        </p:spPr>
      </p:pic>
      <p:pic>
        <p:nvPicPr>
          <p:cNvPr id="33798" name="Picture 6" descr="http://www.depoebayfire.com/files/news/108/Smoke%20Alarm%20Flyer.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865449" y="2133600"/>
            <a:ext cx="2333721" cy="18049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006226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International Week of the Deaf is the last full week of September each year (Sept. 21 – 27) this year.</a:t>
            </a:r>
          </a:p>
          <a:p>
            <a:r>
              <a:rPr lang="en-US" dirty="0" smtClean="0"/>
              <a:t>Conveniently close to National Fire Prevention Week……</a:t>
            </a:r>
            <a:endParaRPr lang="en-US" dirty="0"/>
          </a:p>
        </p:txBody>
      </p:sp>
      <p:pic>
        <p:nvPicPr>
          <p:cNvPr id="31746" name="Picture 2" descr="Deaf Pictur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29000" y="989838"/>
            <a:ext cx="2057400" cy="2067688"/>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5400" y="4480052"/>
            <a:ext cx="6311900" cy="2195443"/>
          </a:xfrm>
          <a:prstGeom prst="rect">
            <a:avLst/>
          </a:prstGeom>
        </p:spPr>
      </p:pic>
    </p:spTree>
    <p:extLst>
      <p:ext uri="{BB962C8B-B14F-4D97-AF65-F5344CB8AC3E}">
        <p14:creationId xmlns="" xmlns:p14="http://schemas.microsoft.com/office/powerpoint/2010/main" val="932979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Raising Awareness</a:t>
            </a:r>
            <a:endParaRPr lang="en-US" dirty="0"/>
          </a:p>
        </p:txBody>
      </p:sp>
      <p:sp>
        <p:nvSpPr>
          <p:cNvPr id="3" name="Content Placeholder 2"/>
          <p:cNvSpPr>
            <a:spLocks noGrp="1"/>
          </p:cNvSpPr>
          <p:nvPr>
            <p:ph idx="1"/>
          </p:nvPr>
        </p:nvSpPr>
        <p:spPr/>
        <p:txBody>
          <a:bodyPr/>
          <a:lstStyle/>
          <a:p>
            <a:r>
              <a:rPr lang="en-US" dirty="0"/>
              <a:t>Demonstrations at local events</a:t>
            </a:r>
          </a:p>
          <a:p>
            <a:r>
              <a:rPr lang="en-US" dirty="0" smtClean="0"/>
              <a:t>Flyers or rack cards at audiologist offices</a:t>
            </a:r>
          </a:p>
          <a:p>
            <a:r>
              <a:rPr lang="en-US" dirty="0" smtClean="0"/>
              <a:t>Open house</a:t>
            </a:r>
          </a:p>
          <a:p>
            <a:r>
              <a:rPr lang="en-US" dirty="0" smtClean="0"/>
              <a:t>Fire Prevention Week</a:t>
            </a:r>
          </a:p>
          <a:p>
            <a:r>
              <a:rPr lang="en-US" dirty="0" smtClean="0"/>
              <a:t>Educate your fire crews</a:t>
            </a:r>
          </a:p>
          <a:p>
            <a:endParaRPr lang="en-US" dirty="0"/>
          </a:p>
        </p:txBody>
      </p:sp>
      <p:pic>
        <p:nvPicPr>
          <p:cNvPr id="34818" name="Picture 2" descr="https://encrypted-tbn1.gstatic.com/images?q=tbn:ANd9GcQqpKLzEZ-aQFVUpQdDj-8W6vfqnG94ZoIRXGVmRRf_DTE5ba0M8bdwm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73283" y="2590800"/>
            <a:ext cx="1974693" cy="1295400"/>
          </a:xfrm>
          <a:prstGeom prst="rect">
            <a:avLst/>
          </a:prstGeom>
          <a:noFill/>
          <a:extLst>
            <a:ext uri="{909E8E84-426E-40DD-AFC4-6F175D3DCCD1}">
              <a14:hiddenFill xmlns="" xmlns:a14="http://schemas.microsoft.com/office/drawing/2010/main">
                <a:solidFill>
                  <a:srgbClr val="FFFFFF"/>
                </a:solidFill>
              </a14:hiddenFill>
            </a:ext>
          </a:extLst>
        </p:spPr>
      </p:pic>
      <p:pic>
        <p:nvPicPr>
          <p:cNvPr id="34820" name="Picture 4" descr="Students on a fire tou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90476" y="4267200"/>
            <a:ext cx="2857500" cy="2133600"/>
          </a:xfrm>
          <a:prstGeom prst="rect">
            <a:avLst/>
          </a:prstGeom>
          <a:noFill/>
          <a:extLst>
            <a:ext uri="{909E8E84-426E-40DD-AFC4-6F175D3DCCD1}">
              <a14:hiddenFill xmlns="" xmlns:a14="http://schemas.microsoft.com/office/drawing/2010/main">
                <a:solidFill>
                  <a:srgbClr val="FFFFFF"/>
                </a:solidFill>
              </a14:hiddenFill>
            </a:ext>
          </a:extLst>
        </p:spPr>
      </p:pic>
      <p:pic>
        <p:nvPicPr>
          <p:cNvPr id="34822" name="Picture 6" descr="http://www.firecompanies.com/MFC/public/news_images/10786/184393/418091_orig.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539522" y="4876800"/>
            <a:ext cx="2952044" cy="16605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20678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Raising Awareness</a:t>
            </a:r>
            <a:endParaRPr lang="en-US" dirty="0"/>
          </a:p>
        </p:txBody>
      </p:sp>
      <p:sp>
        <p:nvSpPr>
          <p:cNvPr id="3" name="Content Placeholder 2"/>
          <p:cNvSpPr>
            <a:spLocks noGrp="1"/>
          </p:cNvSpPr>
          <p:nvPr>
            <p:ph idx="1"/>
          </p:nvPr>
        </p:nvSpPr>
        <p:spPr/>
        <p:txBody>
          <a:bodyPr/>
          <a:lstStyle/>
          <a:p>
            <a:r>
              <a:rPr lang="en-US" dirty="0" smtClean="0"/>
              <a:t>Very Important – Get the message out to the community!  </a:t>
            </a:r>
          </a:p>
          <a:p>
            <a:pPr lvl="1"/>
            <a:r>
              <a:rPr lang="en-US" dirty="0"/>
              <a:t>Public Service Announcements/Media </a:t>
            </a:r>
            <a:r>
              <a:rPr lang="en-US" dirty="0" smtClean="0"/>
              <a:t>Releases</a:t>
            </a:r>
          </a:p>
          <a:p>
            <a:r>
              <a:rPr lang="en-US" dirty="0" smtClean="0"/>
              <a:t>Consider use of social media – very heavily used by the deaf community.</a:t>
            </a:r>
          </a:p>
          <a:p>
            <a:r>
              <a:rPr lang="en-US" dirty="0" smtClean="0"/>
              <a:t>Almost everyone knows at least one person with hearing loss.</a:t>
            </a:r>
          </a:p>
          <a:p>
            <a:r>
              <a:rPr lang="en-US" dirty="0" smtClean="0"/>
              <a:t>It’s one of those things people “just don’t think of” – until we get them to think about it.</a:t>
            </a:r>
            <a:endParaRPr lang="en-US" dirty="0"/>
          </a:p>
        </p:txBody>
      </p:sp>
      <p:pic>
        <p:nvPicPr>
          <p:cNvPr id="35842" name="Picture 2" descr="https://encrypted-tbn2.gstatic.com/images?q=tbn:ANd9GcQw2lD8hnfEM2C1woutiLL9vVNUovQKrCyQzqXOJclocPDzYwBO0WrBUrCZ">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00800" y="5181600"/>
            <a:ext cx="1428750" cy="14287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803726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p:txBody>
          <a:bodyPr>
            <a:normAutofit lnSpcReduction="10000"/>
          </a:bodyPr>
          <a:lstStyle/>
          <a:p>
            <a:r>
              <a:rPr lang="en-US" dirty="0" smtClean="0"/>
              <a:t>A deaf or </a:t>
            </a:r>
            <a:r>
              <a:rPr lang="en-US" dirty="0"/>
              <a:t>hard of hearing person can only read about 30% of the English language on lips.</a:t>
            </a:r>
          </a:p>
          <a:p>
            <a:r>
              <a:rPr lang="en-US" dirty="0"/>
              <a:t>Most children who do not sign do well in English, but don’t really understand the meaning of words.</a:t>
            </a:r>
          </a:p>
          <a:p>
            <a:r>
              <a:rPr lang="en-US" dirty="0"/>
              <a:t>Asking “do you read lips?” to a deaf or hard of hearing person is very insulting. Instead, ask “how can we communicate?”</a:t>
            </a:r>
          </a:p>
          <a:p>
            <a:r>
              <a:rPr lang="en-US" dirty="0"/>
              <a:t>Deaf and hard of hearing people keenly watch people’s behaviors to learn about them and what’s happening in a situation</a:t>
            </a:r>
            <a:r>
              <a:rPr lang="en-US" dirty="0" smtClean="0"/>
              <a:t>.</a:t>
            </a:r>
            <a:r>
              <a:rPr lang="en-US" dirty="0"/>
              <a:t> </a:t>
            </a:r>
          </a:p>
          <a:p>
            <a:r>
              <a:rPr lang="en-US" dirty="0"/>
              <a:t>American Sign Language (ASL) is the primary language for the deaf and hard of hearing population, but it is only a recognized language in 20 of the 50 states. </a:t>
            </a:r>
          </a:p>
          <a:p>
            <a:endParaRPr lang="en-US" dirty="0"/>
          </a:p>
        </p:txBody>
      </p:sp>
    </p:spTree>
    <p:extLst>
      <p:ext uri="{BB962C8B-B14F-4D97-AF65-F5344CB8AC3E}">
        <p14:creationId xmlns="" xmlns:p14="http://schemas.microsoft.com/office/powerpoint/2010/main" val="12812928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981450" y="5029200"/>
            <a:ext cx="7124700" cy="1210642"/>
          </a:xfrm>
        </p:spPr>
      </p:pic>
      <p:sp>
        <p:nvSpPr>
          <p:cNvPr id="5" name="Rectangle 4"/>
          <p:cNvSpPr/>
          <p:nvPr/>
        </p:nvSpPr>
        <p:spPr>
          <a:xfrm>
            <a:off x="981450" y="1997839"/>
            <a:ext cx="6638550" cy="1477328"/>
          </a:xfrm>
          <a:prstGeom prst="rect">
            <a:avLst/>
          </a:prstGeom>
        </p:spPr>
        <p:txBody>
          <a:bodyPr wrap="square">
            <a:spAutoFit/>
          </a:bodyPr>
          <a:lstStyle/>
          <a:p>
            <a:r>
              <a:rPr lang="en-US" dirty="0"/>
              <a:t>Deaf or hard of hearing people are immediately at a disadvantage in an emergency situation. Consider for example a </a:t>
            </a:r>
            <a:r>
              <a:rPr lang="en-US" dirty="0" smtClean="0"/>
              <a:t>flood, a wildfire</a:t>
            </a:r>
            <a:r>
              <a:rPr lang="en-US" dirty="0"/>
              <a:t>, </a:t>
            </a:r>
            <a:r>
              <a:rPr lang="en-US" dirty="0" smtClean="0"/>
              <a:t>or an earthquake.  Most people learn about emergency situations from radio or TV broadcasts.  </a:t>
            </a:r>
            <a:endParaRPr lang="en-US" dirty="0"/>
          </a:p>
        </p:txBody>
      </p:sp>
    </p:spTree>
    <p:extLst>
      <p:ext uri="{BB962C8B-B14F-4D97-AF65-F5344CB8AC3E}">
        <p14:creationId xmlns="" xmlns:p14="http://schemas.microsoft.com/office/powerpoint/2010/main" val="1187193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Tips for communication</a:t>
            </a:r>
            <a:endParaRPr lang="en-US" dirty="0"/>
          </a:p>
        </p:txBody>
      </p:sp>
      <p:sp>
        <p:nvSpPr>
          <p:cNvPr id="3" name="Content Placeholder 2"/>
          <p:cNvSpPr>
            <a:spLocks noGrp="1"/>
          </p:cNvSpPr>
          <p:nvPr>
            <p:ph idx="1"/>
          </p:nvPr>
        </p:nvSpPr>
        <p:spPr>
          <a:xfrm>
            <a:off x="1009443" y="1807361"/>
            <a:ext cx="4400757" cy="4051437"/>
          </a:xfrm>
        </p:spPr>
        <p:txBody>
          <a:bodyPr>
            <a:normAutofit/>
          </a:bodyPr>
          <a:lstStyle/>
          <a:p>
            <a:r>
              <a:rPr lang="en-US" dirty="0" smtClean="0"/>
              <a:t>Gain attention before you begin speaking</a:t>
            </a:r>
          </a:p>
          <a:p>
            <a:r>
              <a:rPr lang="en-US" dirty="0" smtClean="0"/>
              <a:t>Maintain eye contact</a:t>
            </a:r>
          </a:p>
          <a:p>
            <a:r>
              <a:rPr lang="en-US" dirty="0" smtClean="0"/>
              <a:t>Face the person </a:t>
            </a:r>
          </a:p>
          <a:p>
            <a:r>
              <a:rPr lang="en-US" dirty="0" smtClean="0"/>
              <a:t>Keep hands away from face</a:t>
            </a:r>
          </a:p>
          <a:p>
            <a:r>
              <a:rPr lang="en-US" dirty="0" smtClean="0"/>
              <a:t>Avoid covering your mouth or changing shape of lips or mouth</a:t>
            </a:r>
          </a:p>
          <a:p>
            <a:r>
              <a:rPr lang="en-US" dirty="0" smtClean="0"/>
              <a:t>Speak naturally – don’t shout or exaggerate</a:t>
            </a:r>
          </a:p>
          <a:p>
            <a:endParaRPr lang="en-US" dirty="0"/>
          </a:p>
        </p:txBody>
      </p:sp>
      <p:pic>
        <p:nvPicPr>
          <p:cNvPr id="36868" name="Picture 4" descr="desk clerk uses written notes to communicate with gues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28199" y="4267200"/>
            <a:ext cx="1969556" cy="2200276"/>
          </a:xfrm>
          <a:prstGeom prst="rect">
            <a:avLst/>
          </a:prstGeom>
          <a:noFill/>
          <a:extLst>
            <a:ext uri="{909E8E84-426E-40DD-AFC4-6F175D3DCCD1}">
              <a14:hiddenFill xmlns="" xmlns:a14="http://schemas.microsoft.com/office/drawing/2010/main">
                <a:solidFill>
                  <a:srgbClr val="FFFFFF"/>
                </a:solidFill>
              </a14:hiddenFill>
            </a:ext>
          </a:extLst>
        </p:spPr>
      </p:pic>
      <p:pic>
        <p:nvPicPr>
          <p:cNvPr id="36870" name="Picture 6" descr="facetoface">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12802" y="1981200"/>
            <a:ext cx="2800350" cy="209771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918287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Tips for communication</a:t>
            </a:r>
            <a:endParaRPr lang="en-US" dirty="0"/>
          </a:p>
        </p:txBody>
      </p:sp>
      <p:sp>
        <p:nvSpPr>
          <p:cNvPr id="3" name="Content Placeholder 2"/>
          <p:cNvSpPr>
            <a:spLocks noGrp="1"/>
          </p:cNvSpPr>
          <p:nvPr>
            <p:ph idx="1"/>
          </p:nvPr>
        </p:nvSpPr>
        <p:spPr>
          <a:xfrm>
            <a:off x="1009443" y="1807361"/>
            <a:ext cx="7125112" cy="2840839"/>
          </a:xfrm>
        </p:spPr>
        <p:txBody>
          <a:bodyPr/>
          <a:lstStyle/>
          <a:p>
            <a:r>
              <a:rPr lang="en-US" dirty="0" smtClean="0"/>
              <a:t>Body </a:t>
            </a:r>
            <a:r>
              <a:rPr lang="en-US" dirty="0"/>
              <a:t>language and gestures can help convey meaning</a:t>
            </a:r>
          </a:p>
          <a:p>
            <a:r>
              <a:rPr lang="en-US" dirty="0"/>
              <a:t>Converse away from background noise</a:t>
            </a:r>
          </a:p>
          <a:p>
            <a:r>
              <a:rPr lang="en-US" dirty="0"/>
              <a:t>Converse in an area with good lighting</a:t>
            </a:r>
          </a:p>
          <a:p>
            <a:r>
              <a:rPr lang="en-US" dirty="0"/>
              <a:t>Bring written materials, and a notepad with pen</a:t>
            </a:r>
          </a:p>
          <a:p>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01666" y="4419600"/>
            <a:ext cx="2628900" cy="1743075"/>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24400" y="4419600"/>
            <a:ext cx="3186229" cy="1790256"/>
          </a:xfrm>
          <a:prstGeom prst="rect">
            <a:avLst/>
          </a:prstGeom>
        </p:spPr>
      </p:pic>
    </p:spTree>
    <p:extLst>
      <p:ext uri="{BB962C8B-B14F-4D97-AF65-F5344CB8AC3E}">
        <p14:creationId xmlns="" xmlns:p14="http://schemas.microsoft.com/office/powerpoint/2010/main" val="205556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a:xfrm>
            <a:off x="1009443" y="1807361"/>
            <a:ext cx="7125112" cy="2612239"/>
          </a:xfrm>
        </p:spPr>
        <p:txBody>
          <a:bodyPr/>
          <a:lstStyle/>
          <a:p>
            <a:r>
              <a:rPr lang="en-US" dirty="0" smtClean="0"/>
              <a:t>Alexander Graham Bell was the Professor of Vocal Physiology at Boston University and trained teachers in the art of instructing the deaf how to speak.  It was his work in recording the vibrations of speech that led to the development of the telephone!</a:t>
            </a: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40555" y="4114800"/>
            <a:ext cx="2794000" cy="2298700"/>
          </a:xfrm>
          <a:prstGeom prst="rect">
            <a:avLst/>
          </a:prstGeom>
        </p:spPr>
      </p:pic>
    </p:spTree>
    <p:extLst>
      <p:ext uri="{BB962C8B-B14F-4D97-AF65-F5344CB8AC3E}">
        <p14:creationId xmlns="" xmlns:p14="http://schemas.microsoft.com/office/powerpoint/2010/main" val="24803751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Tips for Communication</a:t>
            </a:r>
            <a:endParaRPr lang="en-US" dirty="0"/>
          </a:p>
        </p:txBody>
      </p:sp>
      <p:pic>
        <p:nvPicPr>
          <p:cNvPr id="4" name="Content Placeholder 3"/>
          <p:cNvPicPr>
            <a:picLocks noGrp="1" noChangeAspect="1"/>
          </p:cNvPicPr>
          <p:nvPr>
            <p:ph idx="1"/>
          </p:nvPr>
        </p:nvPicPr>
        <p:blipFill>
          <a:blip r:embed="rId2" cstate="print"/>
          <a:stretch>
            <a:fillRect/>
          </a:stretch>
        </p:blipFill>
        <p:spPr>
          <a:xfrm>
            <a:off x="946600" y="1790700"/>
            <a:ext cx="7124700" cy="788083"/>
          </a:xfrm>
          <a:prstGeom prst="rect">
            <a:avLst/>
          </a:prstGeom>
        </p:spPr>
      </p:pic>
      <p:pic>
        <p:nvPicPr>
          <p:cNvPr id="5" name="Picture 4"/>
          <p:cNvPicPr>
            <a:picLocks noChangeAspect="1"/>
          </p:cNvPicPr>
          <p:nvPr/>
        </p:nvPicPr>
        <p:blipFill>
          <a:blip r:embed="rId3" cstate="print"/>
          <a:stretch>
            <a:fillRect/>
          </a:stretch>
        </p:blipFill>
        <p:spPr>
          <a:xfrm>
            <a:off x="914399" y="2581835"/>
            <a:ext cx="7107527" cy="786184"/>
          </a:xfrm>
          <a:prstGeom prst="rect">
            <a:avLst/>
          </a:prstGeom>
        </p:spPr>
      </p:pic>
      <p:pic>
        <p:nvPicPr>
          <p:cNvPr id="6" name="Picture 5"/>
          <p:cNvPicPr>
            <a:picLocks noChangeAspect="1"/>
          </p:cNvPicPr>
          <p:nvPr/>
        </p:nvPicPr>
        <p:blipFill>
          <a:blip r:embed="rId4" cstate="print"/>
          <a:stretch>
            <a:fillRect/>
          </a:stretch>
        </p:blipFill>
        <p:spPr>
          <a:xfrm>
            <a:off x="899660" y="3350063"/>
            <a:ext cx="7154178" cy="791344"/>
          </a:xfrm>
          <a:prstGeom prst="rect">
            <a:avLst/>
          </a:prstGeom>
        </p:spPr>
      </p:pic>
      <p:pic>
        <p:nvPicPr>
          <p:cNvPr id="7" name="Picture 6"/>
          <p:cNvPicPr>
            <a:picLocks noChangeAspect="1"/>
          </p:cNvPicPr>
          <p:nvPr/>
        </p:nvPicPr>
        <p:blipFill>
          <a:blip r:embed="rId5" cstate="print"/>
          <a:stretch>
            <a:fillRect/>
          </a:stretch>
        </p:blipFill>
        <p:spPr>
          <a:xfrm>
            <a:off x="899660" y="4144363"/>
            <a:ext cx="7154178" cy="791344"/>
          </a:xfrm>
          <a:prstGeom prst="rect">
            <a:avLst/>
          </a:prstGeom>
        </p:spPr>
      </p:pic>
      <p:pic>
        <p:nvPicPr>
          <p:cNvPr id="9" name="Picture 8"/>
          <p:cNvPicPr>
            <a:picLocks noChangeAspect="1"/>
          </p:cNvPicPr>
          <p:nvPr/>
        </p:nvPicPr>
        <p:blipFill>
          <a:blip r:embed="rId6" cstate="print"/>
          <a:stretch>
            <a:fillRect/>
          </a:stretch>
        </p:blipFill>
        <p:spPr>
          <a:xfrm>
            <a:off x="933058" y="4945875"/>
            <a:ext cx="7126186" cy="788248"/>
          </a:xfrm>
          <a:prstGeom prst="rect">
            <a:avLst/>
          </a:prstGeom>
        </p:spPr>
      </p:pic>
      <p:pic>
        <p:nvPicPr>
          <p:cNvPr id="10" name="Picture 9"/>
          <p:cNvPicPr>
            <a:picLocks noChangeAspect="1"/>
          </p:cNvPicPr>
          <p:nvPr/>
        </p:nvPicPr>
        <p:blipFill>
          <a:blip r:embed="rId7" cstate="print"/>
          <a:stretch>
            <a:fillRect/>
          </a:stretch>
        </p:blipFill>
        <p:spPr>
          <a:xfrm>
            <a:off x="430372" y="5907538"/>
            <a:ext cx="8157155" cy="585267"/>
          </a:xfrm>
          <a:prstGeom prst="rect">
            <a:avLst/>
          </a:prstGeom>
        </p:spPr>
      </p:pic>
      <p:sp>
        <p:nvSpPr>
          <p:cNvPr id="11" name="TextBox 10"/>
          <p:cNvSpPr txBox="1"/>
          <p:nvPr/>
        </p:nvSpPr>
        <p:spPr>
          <a:xfrm>
            <a:off x="1219200" y="2769284"/>
            <a:ext cx="6553200" cy="276999"/>
          </a:xfrm>
          <a:prstGeom prst="rect">
            <a:avLst/>
          </a:prstGeom>
          <a:noFill/>
        </p:spPr>
        <p:txBody>
          <a:bodyPr wrap="square" rtlCol="0">
            <a:spAutoFit/>
          </a:bodyPr>
          <a:lstStyle/>
          <a:p>
            <a:r>
              <a:rPr lang="en-US" sz="1200" dirty="0" smtClean="0"/>
              <a:t>This distorts your words, making it difficult for those who are trying to lip-read</a:t>
            </a:r>
            <a:endParaRPr lang="en-US" sz="1200" dirty="0"/>
          </a:p>
        </p:txBody>
      </p:sp>
      <p:sp>
        <p:nvSpPr>
          <p:cNvPr id="12" name="TextBox 11"/>
          <p:cNvSpPr txBox="1"/>
          <p:nvPr/>
        </p:nvSpPr>
        <p:spPr>
          <a:xfrm>
            <a:off x="1238248" y="3563444"/>
            <a:ext cx="6686551" cy="276999"/>
          </a:xfrm>
          <a:prstGeom prst="rect">
            <a:avLst/>
          </a:prstGeom>
          <a:noFill/>
        </p:spPr>
        <p:txBody>
          <a:bodyPr wrap="square" rtlCol="0">
            <a:spAutoFit/>
          </a:bodyPr>
          <a:lstStyle/>
          <a:p>
            <a:r>
              <a:rPr lang="en-US" sz="1200" dirty="0" smtClean="0"/>
              <a:t>Rephrase the statement, more words may help to capture what you are saying</a:t>
            </a:r>
            <a:endParaRPr lang="en-US" sz="1200" dirty="0"/>
          </a:p>
        </p:txBody>
      </p:sp>
      <p:sp>
        <p:nvSpPr>
          <p:cNvPr id="13" name="TextBox 12"/>
          <p:cNvSpPr txBox="1"/>
          <p:nvPr/>
        </p:nvSpPr>
        <p:spPr>
          <a:xfrm>
            <a:off x="3048000" y="4336832"/>
            <a:ext cx="6248400" cy="276999"/>
          </a:xfrm>
          <a:prstGeom prst="rect">
            <a:avLst/>
          </a:prstGeom>
          <a:noFill/>
        </p:spPr>
        <p:txBody>
          <a:bodyPr wrap="square" rtlCol="0">
            <a:spAutoFit/>
          </a:bodyPr>
          <a:lstStyle/>
          <a:p>
            <a:r>
              <a:rPr lang="en-US" sz="1200" dirty="0" smtClean="0"/>
              <a:t>“B” as in Baseball or “P” as in Paul</a:t>
            </a:r>
            <a:endParaRPr lang="en-US" sz="1200" dirty="0"/>
          </a:p>
        </p:txBody>
      </p:sp>
      <p:sp>
        <p:nvSpPr>
          <p:cNvPr id="14" name="TextBox 13"/>
          <p:cNvSpPr txBox="1"/>
          <p:nvPr/>
        </p:nvSpPr>
        <p:spPr>
          <a:xfrm>
            <a:off x="1981200" y="5144623"/>
            <a:ext cx="6553200" cy="276999"/>
          </a:xfrm>
          <a:prstGeom prst="rect">
            <a:avLst/>
          </a:prstGeom>
          <a:noFill/>
        </p:spPr>
        <p:txBody>
          <a:bodyPr wrap="square" rtlCol="0">
            <a:spAutoFit/>
          </a:bodyPr>
          <a:lstStyle/>
          <a:p>
            <a:r>
              <a:rPr lang="en-US" sz="1200" dirty="0" smtClean="0"/>
              <a:t>For example, “50” and “15”.  Use five-zero or one-five instead.</a:t>
            </a:r>
            <a:endParaRPr lang="en-US" sz="1200" dirty="0"/>
          </a:p>
        </p:txBody>
      </p:sp>
    </p:spTree>
    <p:extLst>
      <p:ext uri="{BB962C8B-B14F-4D97-AF65-F5344CB8AC3E}">
        <p14:creationId xmlns="" xmlns:p14="http://schemas.microsoft.com/office/powerpoint/2010/main" val="33352165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Manual Alphabet</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037137" y="1806575"/>
            <a:ext cx="3069726" cy="4052888"/>
          </a:xfrm>
        </p:spPr>
      </p:pic>
    </p:spTree>
    <p:extLst>
      <p:ext uri="{BB962C8B-B14F-4D97-AF65-F5344CB8AC3E}">
        <p14:creationId xmlns="" xmlns:p14="http://schemas.microsoft.com/office/powerpoint/2010/main" val="10074803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971800"/>
            <a:ext cx="7125113" cy="924475"/>
          </a:xfrm>
        </p:spPr>
        <p:txBody>
          <a:bodyPr/>
          <a:lstStyle/>
          <a:p>
            <a:pPr algn="ctr"/>
            <a:r>
              <a:rPr lang="en-US" dirty="0" smtClean="0"/>
              <a:t>QUESTIONS??</a:t>
            </a:r>
            <a:endParaRPr lang="en-US" dirty="0"/>
          </a:p>
        </p:txBody>
      </p:sp>
    </p:spTree>
    <p:extLst>
      <p:ext uri="{BB962C8B-B14F-4D97-AF65-F5344CB8AC3E}">
        <p14:creationId xmlns="" xmlns:p14="http://schemas.microsoft.com/office/powerpoint/2010/main" val="12948245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4" name="Picture 10" descr="funny putting out a fire,"/>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914400" y="750332"/>
            <a:ext cx="7269465" cy="579134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2133600" y="381000"/>
            <a:ext cx="4876800" cy="369332"/>
          </a:xfrm>
          <a:prstGeom prst="rect">
            <a:avLst/>
          </a:prstGeom>
          <a:noFill/>
        </p:spPr>
        <p:txBody>
          <a:bodyPr wrap="square" rtlCol="0">
            <a:spAutoFit/>
          </a:bodyPr>
          <a:lstStyle/>
          <a:p>
            <a:pPr algn="ctr"/>
            <a:r>
              <a:rPr lang="en-US" dirty="0" smtClean="0"/>
              <a:t>THE END</a:t>
            </a:r>
            <a:endParaRPr lang="en-US" dirty="0"/>
          </a:p>
        </p:txBody>
      </p:sp>
    </p:spTree>
    <p:controls>
      <p:control spid="26833" r:id="rId2" imgW="914400" imgH="228600"/>
      <p:control spid="26834" r:id="rId3" imgW="914400" imgH="228600"/>
      <p:control spid="26835" r:id="rId4" imgW="914400" imgH="228600"/>
      <p:control spid="26836" r:id="rId5" imgW="914400" imgH="228600"/>
      <p:control spid="26837" r:id="rId6" imgW="914400" imgH="228600"/>
      <p:control spid="26838" r:id="rId7" imgW="914400" imgH="228600"/>
      <p:control spid="26839" r:id="rId8" imgW="914400" imgH="228600"/>
      <p:control spid="26840" r:id="rId9" imgW="914400" imgH="228600"/>
    </p:controls>
    <p:extLst>
      <p:ext uri="{BB962C8B-B14F-4D97-AF65-F5344CB8AC3E}">
        <p14:creationId xmlns="" xmlns:p14="http://schemas.microsoft.com/office/powerpoint/2010/main" val="2758546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History of Important Moments in Hearing Loss</a:t>
            </a:r>
          </a:p>
        </p:txBody>
      </p:sp>
      <p:sp>
        <p:nvSpPr>
          <p:cNvPr id="3" name="Content Placeholder 2"/>
          <p:cNvSpPr>
            <a:spLocks noGrp="1"/>
          </p:cNvSpPr>
          <p:nvPr>
            <p:ph idx="1"/>
          </p:nvPr>
        </p:nvSpPr>
        <p:spPr>
          <a:xfrm>
            <a:off x="1009443" y="1807361"/>
            <a:ext cx="7125112" cy="1393039"/>
          </a:xfrm>
        </p:spPr>
        <p:txBody>
          <a:bodyPr/>
          <a:lstStyle/>
          <a:p>
            <a:r>
              <a:rPr lang="en-US" dirty="0" smtClean="0"/>
              <a:t>1900’s	Silent movies – they’re captioned!</a:t>
            </a:r>
            <a:endParaRPr lang="en-US" dirty="0"/>
          </a:p>
        </p:txBody>
      </p:sp>
      <p:pic>
        <p:nvPicPr>
          <p:cNvPr id="10250" name="Picture 10" descr="http://admin.fridayfunfacts.com/wp-content/uploads/2014/02/silent_movie_frame-300x225.pn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1999" y="3549089"/>
            <a:ext cx="2971800" cy="22288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52" name="Picture 12" descr="Two-Gun Gussie">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860925" y="-9805988"/>
            <a:ext cx="1190625" cy="17621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54" name="Picture 14" descr="http://www.davidbordwell.net/blog/wp-content/uploads/Straight-Shooting-B2-300.jpg">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219200" y="3549088"/>
            <a:ext cx="2857500" cy="22288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90829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History of Important Moments in Hearing Loss</a:t>
            </a:r>
          </a:p>
        </p:txBody>
      </p:sp>
      <p:sp>
        <p:nvSpPr>
          <p:cNvPr id="3" name="Content Placeholder 2"/>
          <p:cNvSpPr>
            <a:spLocks noGrp="1"/>
          </p:cNvSpPr>
          <p:nvPr>
            <p:ph idx="1"/>
          </p:nvPr>
        </p:nvSpPr>
        <p:spPr>
          <a:xfrm>
            <a:off x="1009443" y="1807361"/>
            <a:ext cx="7125112" cy="1240639"/>
          </a:xfrm>
        </p:spPr>
        <p:txBody>
          <a:bodyPr/>
          <a:lstStyle/>
          <a:p>
            <a:r>
              <a:rPr lang="en-US" dirty="0" smtClean="0"/>
              <a:t>1901	First electronic hearing aid patented.</a:t>
            </a:r>
            <a:endParaRPr lang="en-US" dirty="0"/>
          </a:p>
        </p:txBody>
      </p:sp>
      <p:pic>
        <p:nvPicPr>
          <p:cNvPr id="11266" name="Picture 2" descr="desk-top hearing ai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200" y="3581400"/>
            <a:ext cx="2590800" cy="2849881"/>
          </a:xfrm>
          <a:prstGeom prst="rect">
            <a:avLst/>
          </a:prstGeom>
          <a:noFill/>
          <a:extLst>
            <a:ext uri="{909E8E84-426E-40DD-AFC4-6F175D3DCCD1}">
              <a14:hiddenFill xmlns="" xmlns:a14="http://schemas.microsoft.com/office/drawing/2010/main">
                <a:solidFill>
                  <a:srgbClr val="FFFFFF"/>
                </a:solidFill>
              </a14:hiddenFill>
            </a:ext>
          </a:extLst>
        </p:spPr>
      </p:pic>
      <p:pic>
        <p:nvPicPr>
          <p:cNvPr id="11268" name="Picture 4" descr="ARDENTE HEARING AID, 1940'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76800" y="2803637"/>
            <a:ext cx="2628900" cy="390430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65210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2675</TotalTime>
  <Words>3801</Words>
  <Application>Microsoft Office PowerPoint</Application>
  <PresentationFormat>On-screen Show (4:3)</PresentationFormat>
  <Paragraphs>403</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Summer</vt:lpstr>
      <vt:lpstr>   Overcoming Barriers: Fire &amp; Life Safety for the Deaf &amp; Hard of Hearing Population</vt:lpstr>
      <vt:lpstr>Presented by:</vt:lpstr>
      <vt:lpstr>Learning Objectives</vt:lpstr>
      <vt:lpstr>The Back Story</vt:lpstr>
      <vt:lpstr>History of Important Moments in Hearing Loss</vt:lpstr>
      <vt:lpstr>History of Important Moments in Hearing Loss</vt:lpstr>
      <vt:lpstr>Did you know?</vt:lpstr>
      <vt:lpstr>History of Important Moments in Hearing Loss</vt:lpstr>
      <vt:lpstr>History of Important Moments in Hearing Loss</vt:lpstr>
      <vt:lpstr>Could be worse….</vt:lpstr>
      <vt:lpstr>History of Important Moments in Hearing Loss</vt:lpstr>
      <vt:lpstr>History of Important Moments in Hearing Loss</vt:lpstr>
      <vt:lpstr>History of Important Moments in Hearing Loss</vt:lpstr>
      <vt:lpstr>History of Important Moments in Hearing Loss</vt:lpstr>
      <vt:lpstr>Speaking of TTY’s…..</vt:lpstr>
      <vt:lpstr>History of Important Moments in Hearing Loss</vt:lpstr>
      <vt:lpstr>History of Important Moments in Hearing Loss</vt:lpstr>
      <vt:lpstr>History of Important Moments in Hearing Loss</vt:lpstr>
      <vt:lpstr>Whoa, wait!!</vt:lpstr>
      <vt:lpstr>What about ADA?</vt:lpstr>
      <vt:lpstr>Fair Housing Act</vt:lpstr>
      <vt:lpstr>Public Housing</vt:lpstr>
      <vt:lpstr>So what is the problem?</vt:lpstr>
      <vt:lpstr>So what is the problem?</vt:lpstr>
      <vt:lpstr>So what is the problem?</vt:lpstr>
      <vt:lpstr>So what is the problem?</vt:lpstr>
      <vt:lpstr>So what is the problem?</vt:lpstr>
      <vt:lpstr>Research</vt:lpstr>
      <vt:lpstr>Summary of Research Results</vt:lpstr>
      <vt:lpstr>Summary of Research Results</vt:lpstr>
      <vt:lpstr>Summary of Research Results</vt:lpstr>
      <vt:lpstr>Summary of Research Results</vt:lpstr>
      <vt:lpstr>Slide 33</vt:lpstr>
      <vt:lpstr>So, what happened?   Education.</vt:lpstr>
      <vt:lpstr>So, what happened?   Engineering &amp; Enforcement</vt:lpstr>
      <vt:lpstr>Engineering &amp; Enforcement</vt:lpstr>
      <vt:lpstr>2013 NFPA 72</vt:lpstr>
      <vt:lpstr>2013 NFPA 72</vt:lpstr>
      <vt:lpstr>2013 NFPA 72</vt:lpstr>
      <vt:lpstr>Engineering &amp; Enforcement</vt:lpstr>
      <vt:lpstr>Slide 41</vt:lpstr>
      <vt:lpstr>A few laws on the books….</vt:lpstr>
      <vt:lpstr>Washington Law</vt:lpstr>
      <vt:lpstr>Washington Office of the Deaf and Hard of Hearing</vt:lpstr>
      <vt:lpstr>Slide 45</vt:lpstr>
      <vt:lpstr>Slide 46</vt:lpstr>
      <vt:lpstr>The Wasabi Smoke Alarm</vt:lpstr>
      <vt:lpstr>What about carbon monoxide alarms?</vt:lpstr>
      <vt:lpstr>Slide 49</vt:lpstr>
      <vt:lpstr>So, what CAN we do right now?</vt:lpstr>
      <vt:lpstr>The Oklahoma Model</vt:lpstr>
      <vt:lpstr>Smoke Alarm Campaigns</vt:lpstr>
      <vt:lpstr>Smoke Alarm Campaigns</vt:lpstr>
      <vt:lpstr>Palm Beach County Fire &amp; Rescue</vt:lpstr>
      <vt:lpstr>Palm Beach County Fire &amp; Rescue</vt:lpstr>
      <vt:lpstr>Slide 56</vt:lpstr>
      <vt:lpstr>Which type of alarm is best?</vt:lpstr>
      <vt:lpstr>So How Do I Start A Campaign?</vt:lpstr>
      <vt:lpstr>Slide 59</vt:lpstr>
      <vt:lpstr>Starting Your Campaign</vt:lpstr>
      <vt:lpstr>Starting Your Campaign</vt:lpstr>
      <vt:lpstr>Starting Your Campaign</vt:lpstr>
      <vt:lpstr>Slide 63</vt:lpstr>
      <vt:lpstr>Raising Awareness</vt:lpstr>
      <vt:lpstr>Raising Awareness</vt:lpstr>
      <vt:lpstr>Did you know?</vt:lpstr>
      <vt:lpstr>Did you know?</vt:lpstr>
      <vt:lpstr>Tips for communication</vt:lpstr>
      <vt:lpstr>Tips for communication</vt:lpstr>
      <vt:lpstr>Tips for Communication</vt:lpstr>
      <vt:lpstr>The Manual Alphabet</vt:lpstr>
      <vt:lpstr>QUESTIONS??</vt:lpstr>
      <vt:lpstr>Slide 73</vt:lpstr>
    </vt:vector>
  </TitlesOfParts>
  <Company>City of Bend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NHTSA and Vehicle Fire Investigation</dc:title>
  <dc:creator>Cindy Kettering</dc:creator>
  <cp:lastModifiedBy>kweaver</cp:lastModifiedBy>
  <cp:revision>219</cp:revision>
  <dcterms:created xsi:type="dcterms:W3CDTF">2011-11-16T00:24:58Z</dcterms:created>
  <dcterms:modified xsi:type="dcterms:W3CDTF">2015-02-23T22:31:02Z</dcterms:modified>
</cp:coreProperties>
</file>